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722" r:id="rId5"/>
  </p:sldMasterIdLst>
  <p:notesMasterIdLst>
    <p:notesMasterId r:id="rId76"/>
  </p:notesMasterIdLst>
  <p:handoutMasterIdLst>
    <p:handoutMasterId r:id="rId77"/>
  </p:handoutMasterIdLst>
  <p:sldIdLst>
    <p:sldId id="263" r:id="rId6"/>
    <p:sldId id="264" r:id="rId7"/>
    <p:sldId id="266" r:id="rId8"/>
    <p:sldId id="302" r:id="rId9"/>
    <p:sldId id="1273" r:id="rId10"/>
    <p:sldId id="381" r:id="rId11"/>
    <p:sldId id="2365" r:id="rId12"/>
    <p:sldId id="1831" r:id="rId13"/>
    <p:sldId id="369" r:id="rId14"/>
    <p:sldId id="395" r:id="rId15"/>
    <p:sldId id="277" r:id="rId16"/>
    <p:sldId id="2219" r:id="rId17"/>
    <p:sldId id="427" r:id="rId18"/>
    <p:sldId id="1823" r:id="rId19"/>
    <p:sldId id="2339" r:id="rId20"/>
    <p:sldId id="2373" r:id="rId21"/>
    <p:sldId id="2381" r:id="rId22"/>
    <p:sldId id="2307" r:id="rId23"/>
    <p:sldId id="2364" r:id="rId24"/>
    <p:sldId id="2362" r:id="rId25"/>
    <p:sldId id="2363" r:id="rId26"/>
    <p:sldId id="2347" r:id="rId27"/>
    <p:sldId id="2327" r:id="rId28"/>
    <p:sldId id="2367" r:id="rId29"/>
    <p:sldId id="2368" r:id="rId30"/>
    <p:sldId id="401" r:id="rId31"/>
    <p:sldId id="419" r:id="rId32"/>
    <p:sldId id="2269" r:id="rId33"/>
    <p:sldId id="1820" r:id="rId34"/>
    <p:sldId id="1829" r:id="rId35"/>
    <p:sldId id="2384" r:id="rId36"/>
    <p:sldId id="2344" r:id="rId37"/>
    <p:sldId id="2345" r:id="rId38"/>
    <p:sldId id="1822" r:id="rId39"/>
    <p:sldId id="1826" r:id="rId40"/>
    <p:sldId id="284" r:id="rId41"/>
    <p:sldId id="1827" r:id="rId42"/>
    <p:sldId id="271" r:id="rId43"/>
    <p:sldId id="1828" r:id="rId44"/>
    <p:sldId id="2383" r:id="rId45"/>
    <p:sldId id="2350" r:id="rId46"/>
    <p:sldId id="1825" r:id="rId47"/>
    <p:sldId id="2374" r:id="rId48"/>
    <p:sldId id="285" r:id="rId49"/>
    <p:sldId id="2369" r:id="rId50"/>
    <p:sldId id="2346" r:id="rId51"/>
    <p:sldId id="2349" r:id="rId52"/>
    <p:sldId id="2342" r:id="rId53"/>
    <p:sldId id="297" r:id="rId54"/>
    <p:sldId id="300" r:id="rId55"/>
    <p:sldId id="299" r:id="rId56"/>
    <p:sldId id="308" r:id="rId57"/>
    <p:sldId id="2361" r:id="rId58"/>
    <p:sldId id="2352" r:id="rId59"/>
    <p:sldId id="2359" r:id="rId60"/>
    <p:sldId id="2353" r:id="rId61"/>
    <p:sldId id="2354" r:id="rId62"/>
    <p:sldId id="2355" r:id="rId63"/>
    <p:sldId id="2356" r:id="rId64"/>
    <p:sldId id="2378" r:id="rId65"/>
    <p:sldId id="2380" r:id="rId66"/>
    <p:sldId id="2379" r:id="rId67"/>
    <p:sldId id="2357" r:id="rId68"/>
    <p:sldId id="2358" r:id="rId69"/>
    <p:sldId id="2371" r:id="rId70"/>
    <p:sldId id="2215" r:id="rId71"/>
    <p:sldId id="275" r:id="rId72"/>
    <p:sldId id="2351" r:id="rId73"/>
    <p:sldId id="2343" r:id="rId74"/>
    <p:sldId id="306" r:id="rId75"/>
  </p:sldIdLst>
  <p:sldSz cx="1218406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2725" autoAdjust="0"/>
  </p:normalViewPr>
  <p:slideViewPr>
    <p:cSldViewPr>
      <p:cViewPr>
        <p:scale>
          <a:sx n="93" d="100"/>
          <a:sy n="93" d="100"/>
        </p:scale>
        <p:origin x="33" y="216"/>
      </p:cViewPr>
      <p:guideLst>
        <p:guide orient="horz" pos="2160"/>
        <p:guide pos="3838"/>
      </p:guideLst>
    </p:cSldViewPr>
  </p:slideViewPr>
  <p:notesTextViewPr>
    <p:cViewPr>
      <p:scale>
        <a:sx n="100" d="100"/>
        <a:sy n="100" d="100"/>
      </p:scale>
      <p:origin x="0" y="0"/>
    </p:cViewPr>
  </p:notesTextViewPr>
  <p:notesViewPr>
    <p:cSldViewPr>
      <p:cViewPr varScale="1">
        <p:scale>
          <a:sx n="78" d="100"/>
          <a:sy n="78" d="100"/>
        </p:scale>
        <p:origin x="2772" y="3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diagrams/_rels/data1.xml.rels><?xml version="1.0" encoding="UTF-8" standalone="yes"?>
<Relationships xmlns="http://schemas.openxmlformats.org/package/2006/relationships"><Relationship Id="rId2" Type="http://schemas.openxmlformats.org/officeDocument/2006/relationships/hyperlink" Target="https://docs.microsoft.com/en-us/sql/t-sql/queries/at-time-zone-transact-sql?view=sql-server-2017" TargetMode="External"/><Relationship Id="rId1"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s>
</file>

<file path=ppt/diagrams/_rels/data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_rels/drawing1.xml.rels><?xml version="1.0" encoding="UTF-8" standalone="yes"?>
<Relationships xmlns="http://schemas.openxmlformats.org/package/2006/relationships"><Relationship Id="rId2"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 Id="rId1" Type="http://schemas.openxmlformats.org/officeDocument/2006/relationships/hyperlink" Target="https://docs.microsoft.com/en-us/sql/t-sql/queries/at-time-zone-transact-sql?view=sql-server-2017" TargetMode="External"/></Relationships>
</file>

<file path=ppt/diagrams/_rels/drawing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44A6C1-E964-494A-9307-73AC6147A1CD}" type="doc">
      <dgm:prSet loTypeId="urn:microsoft.com/office/officeart/2005/8/layout/process4" loCatId="process" qsTypeId="urn:microsoft.com/office/officeart/2005/8/quickstyle/simple2" qsCatId="simple" csTypeId="urn:microsoft.com/office/officeart/2005/8/colors/colorful2" csCatId="colorful"/>
      <dgm:spPr/>
      <dgm:t>
        <a:bodyPr/>
        <a:lstStyle/>
        <a:p>
          <a:endParaRPr lang="en-US"/>
        </a:p>
      </dgm:t>
    </dgm:pt>
    <dgm:pt modelId="{4ECBDD66-1E89-42BD-8BA6-626683A3A9CB}">
      <dgm:prSet/>
      <dgm:spPr/>
      <dgm:t>
        <a:bodyPr/>
        <a:lstStyle/>
        <a:p>
          <a:pPr>
            <a:lnSpc>
              <a:spcPct val="100000"/>
            </a:lnSpc>
          </a:pPr>
          <a:r>
            <a:rPr lang="en-US"/>
            <a:t>MI is always on latest and greatest SQL engine version</a:t>
          </a:r>
        </a:p>
      </dgm:t>
    </dgm:pt>
    <dgm:pt modelId="{1E4D44A1-5426-4214-B08A-DA2C3EA1DB1F}" type="parTrans" cxnId="{7265435E-0756-4E3B-A04E-336217D1B436}">
      <dgm:prSet/>
      <dgm:spPr/>
      <dgm:t>
        <a:bodyPr/>
        <a:lstStyle/>
        <a:p>
          <a:endParaRPr lang="en-US"/>
        </a:p>
      </dgm:t>
    </dgm:pt>
    <dgm:pt modelId="{6201EA8B-36E9-48F0-A93E-D58C6DF1000D}" type="sibTrans" cxnId="{7265435E-0756-4E3B-A04E-336217D1B436}">
      <dgm:prSet/>
      <dgm:spPr/>
      <dgm:t>
        <a:bodyPr/>
        <a:lstStyle/>
        <a:p>
          <a:endParaRPr lang="en-US"/>
        </a:p>
      </dgm:t>
    </dgm:pt>
    <dgm:pt modelId="{BF7D5A63-3312-4F45-85CD-387A3F005EEB}">
      <dgm:prSet/>
      <dgm:spPr/>
      <dgm:t>
        <a:bodyPr/>
        <a:lstStyle/>
        <a:p>
          <a:pPr>
            <a:lnSpc>
              <a:spcPct val="100000"/>
            </a:lnSpc>
          </a:pPr>
          <a:r>
            <a:rPr lang="en-US"/>
            <a:t>Certify your code for </a:t>
          </a:r>
          <a:r>
            <a:rPr lang="en-US" b="1"/>
            <a:t>database compatibility level </a:t>
          </a:r>
          <a:r>
            <a:rPr lang="en-US"/>
            <a:t>not for a version</a:t>
          </a:r>
        </a:p>
      </dgm:t>
    </dgm:pt>
    <dgm:pt modelId="{9C87D97A-3EEA-45A2-9746-29EACC150B71}" type="parTrans" cxnId="{87DDD1CC-86F3-46FA-9F3D-F71568E49B00}">
      <dgm:prSet/>
      <dgm:spPr/>
      <dgm:t>
        <a:bodyPr/>
        <a:lstStyle/>
        <a:p>
          <a:endParaRPr lang="en-US"/>
        </a:p>
      </dgm:t>
    </dgm:pt>
    <dgm:pt modelId="{646B2701-3118-444B-AC5F-59C940FC8EF4}" type="sibTrans" cxnId="{87DDD1CC-86F3-46FA-9F3D-F71568E49B00}">
      <dgm:prSet/>
      <dgm:spPr/>
      <dgm:t>
        <a:bodyPr/>
        <a:lstStyle/>
        <a:p>
          <a:endParaRPr lang="en-US"/>
        </a:p>
      </dgm:t>
    </dgm:pt>
    <dgm:pt modelId="{4A8135AF-5519-489F-93CB-FB4D19B4FAAC}">
      <dgm:prSet/>
      <dgm:spPr/>
      <dgm:t>
        <a:bodyPr/>
        <a:lstStyle/>
        <a:p>
          <a:pPr>
            <a:lnSpc>
              <a:spcPct val="100000"/>
            </a:lnSpc>
          </a:pPr>
          <a:r>
            <a:rPr lang="en-US"/>
            <a:t>Take advantage of new features (Temporal, JSON, Graph Database, etc.)</a:t>
          </a:r>
        </a:p>
      </dgm:t>
    </dgm:pt>
    <dgm:pt modelId="{E6B009B8-0B7A-4A0D-8C73-F749167F2D76}" type="parTrans" cxnId="{C13E4EA3-35CA-471E-91EB-341336CCA771}">
      <dgm:prSet/>
      <dgm:spPr/>
      <dgm:t>
        <a:bodyPr/>
        <a:lstStyle/>
        <a:p>
          <a:endParaRPr lang="en-US"/>
        </a:p>
      </dgm:t>
    </dgm:pt>
    <dgm:pt modelId="{23E9FFDE-ED60-4CB3-A718-8FE4A4EEA709}" type="sibTrans" cxnId="{C13E4EA3-35CA-471E-91EB-341336CCA771}">
      <dgm:prSet/>
      <dgm:spPr/>
      <dgm:t>
        <a:bodyPr/>
        <a:lstStyle/>
        <a:p>
          <a:endParaRPr lang="en-US"/>
        </a:p>
      </dgm:t>
    </dgm:pt>
    <dgm:pt modelId="{B04A174A-98FE-424B-B1FC-F045DEB65E20}">
      <dgm:prSet/>
      <dgm:spPr/>
      <dgm:t>
        <a:bodyPr/>
        <a:lstStyle/>
        <a:p>
          <a:pPr>
            <a:lnSpc>
              <a:spcPct val="100000"/>
            </a:lnSpc>
          </a:pPr>
          <a:r>
            <a:rPr lang="en-US"/>
            <a:t>Use rich T-SQL surface area, check out </a:t>
          </a:r>
          <a:r>
            <a:rPr lang="en-US">
              <a:hlinkClick xmlns:r="http://schemas.openxmlformats.org/officeDocument/2006/relationships" r:id="rId1"/>
            </a:rPr>
            <a:t>documentation page</a:t>
          </a:r>
          <a:endParaRPr lang="en-US"/>
        </a:p>
      </dgm:t>
    </dgm:pt>
    <dgm:pt modelId="{87F9DD68-DCE5-451F-8E97-DA9ACD00B81A}" type="parTrans" cxnId="{88EB86A8-8FA1-4E64-82DD-ACF715ECD332}">
      <dgm:prSet/>
      <dgm:spPr/>
      <dgm:t>
        <a:bodyPr/>
        <a:lstStyle/>
        <a:p>
          <a:endParaRPr lang="en-US"/>
        </a:p>
      </dgm:t>
    </dgm:pt>
    <dgm:pt modelId="{7CF40828-CF6F-429F-853F-9D08F81337B8}" type="sibTrans" cxnId="{88EB86A8-8FA1-4E64-82DD-ACF715ECD332}">
      <dgm:prSet/>
      <dgm:spPr/>
      <dgm:t>
        <a:bodyPr/>
        <a:lstStyle/>
        <a:p>
          <a:endParaRPr lang="en-US"/>
        </a:p>
      </dgm:t>
    </dgm:pt>
    <dgm:pt modelId="{30863F5E-D8FE-4C68-9261-94D7B079C718}">
      <dgm:prSet/>
      <dgm:spPr/>
      <dgm:t>
        <a:bodyPr/>
        <a:lstStyle/>
        <a:p>
          <a:pPr>
            <a:lnSpc>
              <a:spcPct val="100000"/>
            </a:lnSpc>
          </a:pPr>
          <a:r>
            <a:rPr lang="en-US"/>
            <a:t>Your code can be SQL version aware if necessary</a:t>
          </a:r>
        </a:p>
      </dgm:t>
    </dgm:pt>
    <dgm:pt modelId="{8813F327-75EB-45C0-BE8D-F5B17F83D064}" type="parTrans" cxnId="{BFF3C380-88C6-480E-88A4-1F3248E44842}">
      <dgm:prSet/>
      <dgm:spPr/>
      <dgm:t>
        <a:bodyPr/>
        <a:lstStyle/>
        <a:p>
          <a:endParaRPr lang="en-US"/>
        </a:p>
      </dgm:t>
    </dgm:pt>
    <dgm:pt modelId="{0127925C-4279-403F-9C6F-FD96C487A417}" type="sibTrans" cxnId="{BFF3C380-88C6-480E-88A4-1F3248E44842}">
      <dgm:prSet/>
      <dgm:spPr/>
      <dgm:t>
        <a:bodyPr/>
        <a:lstStyle/>
        <a:p>
          <a:endParaRPr lang="en-US"/>
        </a:p>
      </dgm:t>
    </dgm:pt>
    <dgm:pt modelId="{4A3E023B-52AC-4594-B5FF-932D2D48B4D9}">
      <dgm:prSet/>
      <dgm:spPr/>
      <dgm:t>
        <a:bodyPr/>
        <a:lstStyle/>
        <a:p>
          <a:pPr>
            <a:lnSpc>
              <a:spcPct val="100000"/>
            </a:lnSpc>
          </a:pPr>
          <a:r>
            <a:rPr lang="en-US" b="1"/>
            <a:t>SERVERPROPERTY (‘EngineEdition’) = 8 </a:t>
          </a:r>
          <a:r>
            <a:rPr lang="en-US"/>
            <a:t>uniquely identifies MI</a:t>
          </a:r>
        </a:p>
      </dgm:t>
    </dgm:pt>
    <dgm:pt modelId="{4CD9CBF9-ADF7-43BF-9716-3859FE9655BE}" type="parTrans" cxnId="{32DCE48D-E54F-41C5-ACA5-4200D4205486}">
      <dgm:prSet/>
      <dgm:spPr/>
      <dgm:t>
        <a:bodyPr/>
        <a:lstStyle/>
        <a:p>
          <a:endParaRPr lang="en-US"/>
        </a:p>
      </dgm:t>
    </dgm:pt>
    <dgm:pt modelId="{EFE7764D-97BE-4EEF-A22D-1638251DE58A}" type="sibTrans" cxnId="{32DCE48D-E54F-41C5-ACA5-4200D4205486}">
      <dgm:prSet/>
      <dgm:spPr/>
      <dgm:t>
        <a:bodyPr/>
        <a:lstStyle/>
        <a:p>
          <a:endParaRPr lang="en-US"/>
        </a:p>
      </dgm:t>
    </dgm:pt>
    <dgm:pt modelId="{F5B8B65B-277B-4E5A-BD1E-AF4DCA078BA5}">
      <dgm:prSet/>
      <dgm:spPr/>
      <dgm:t>
        <a:bodyPr/>
        <a:lstStyle/>
        <a:p>
          <a:pPr>
            <a:lnSpc>
              <a:spcPct val="100000"/>
            </a:lnSpc>
          </a:pPr>
          <a:r>
            <a:rPr lang="en-US"/>
            <a:t>Current limitations (will be removed later this year)</a:t>
          </a:r>
        </a:p>
      </dgm:t>
    </dgm:pt>
    <dgm:pt modelId="{34BF5FDA-E123-408F-A1A1-DB466986036E}" type="parTrans" cxnId="{63CAFC70-6126-4C91-A044-550D1B22DEF1}">
      <dgm:prSet/>
      <dgm:spPr/>
      <dgm:t>
        <a:bodyPr/>
        <a:lstStyle/>
        <a:p>
          <a:endParaRPr lang="en-US"/>
        </a:p>
      </dgm:t>
    </dgm:pt>
    <dgm:pt modelId="{846ED8CC-16F5-475B-9004-9A9EA374C867}" type="sibTrans" cxnId="{63CAFC70-6126-4C91-A044-550D1B22DEF1}">
      <dgm:prSet/>
      <dgm:spPr/>
      <dgm:t>
        <a:bodyPr/>
        <a:lstStyle/>
        <a:p>
          <a:endParaRPr lang="en-US"/>
        </a:p>
      </dgm:t>
    </dgm:pt>
    <dgm:pt modelId="{101830BA-E016-4EF5-8BD0-C12221C0A3DE}">
      <dgm:prSet/>
      <dgm:spPr/>
      <dgm:t>
        <a:bodyPr/>
        <a:lstStyle/>
        <a:p>
          <a:pPr>
            <a:lnSpc>
              <a:spcPct val="100000"/>
            </a:lnSpc>
          </a:pPr>
          <a:r>
            <a:rPr lang="en-US"/>
            <a:t>Time is </a:t>
          </a:r>
          <a:r>
            <a:rPr lang="en-US" b="1"/>
            <a:t>UTC</a:t>
          </a:r>
          <a:r>
            <a:rPr lang="en-US"/>
            <a:t> . Use </a:t>
          </a:r>
          <a:r>
            <a:rPr lang="en-US">
              <a:hlinkClick xmlns:r="http://schemas.openxmlformats.org/officeDocument/2006/relationships" r:id="rId2"/>
            </a:rPr>
            <a:t>AT TIME ZONE</a:t>
          </a:r>
          <a:r>
            <a:rPr lang="en-US"/>
            <a:t> to add local time zone experience</a:t>
          </a:r>
        </a:p>
      </dgm:t>
    </dgm:pt>
    <dgm:pt modelId="{B07514CF-1C48-4A09-B036-EF9835748498}" type="parTrans" cxnId="{48117270-1402-4B57-9DFF-7D21678A5347}">
      <dgm:prSet/>
      <dgm:spPr/>
      <dgm:t>
        <a:bodyPr/>
        <a:lstStyle/>
        <a:p>
          <a:endParaRPr lang="en-US"/>
        </a:p>
      </dgm:t>
    </dgm:pt>
    <dgm:pt modelId="{6BAD6266-F89D-4C31-A671-52EE21630350}" type="sibTrans" cxnId="{48117270-1402-4B57-9DFF-7D21678A5347}">
      <dgm:prSet/>
      <dgm:spPr/>
      <dgm:t>
        <a:bodyPr/>
        <a:lstStyle/>
        <a:p>
          <a:endParaRPr lang="en-US"/>
        </a:p>
      </dgm:t>
    </dgm:pt>
    <dgm:pt modelId="{03F5CD61-1051-4D34-A082-0FD668514003}">
      <dgm:prSet/>
      <dgm:spPr/>
      <dgm:t>
        <a:bodyPr/>
        <a:lstStyle/>
        <a:p>
          <a:pPr>
            <a:lnSpc>
              <a:spcPct val="100000"/>
            </a:lnSpc>
          </a:pPr>
          <a:r>
            <a:rPr lang="en-US"/>
            <a:t>Instance collation is </a:t>
          </a:r>
          <a:r>
            <a:rPr lang="en-US" b="1"/>
            <a:t>fixed</a:t>
          </a:r>
          <a:r>
            <a:rPr lang="en-US"/>
            <a:t> (affects tempdb and system databases)</a:t>
          </a:r>
        </a:p>
      </dgm:t>
    </dgm:pt>
    <dgm:pt modelId="{82771552-0FEA-4345-9082-085D49C18BAD}" type="parTrans" cxnId="{D2A83021-2D7A-4F98-84E2-74BFDFDABAEC}">
      <dgm:prSet/>
      <dgm:spPr/>
      <dgm:t>
        <a:bodyPr/>
        <a:lstStyle/>
        <a:p>
          <a:endParaRPr lang="en-US"/>
        </a:p>
      </dgm:t>
    </dgm:pt>
    <dgm:pt modelId="{67CD5CDA-B806-470E-A759-DD1366E55A75}" type="sibTrans" cxnId="{D2A83021-2D7A-4F98-84E2-74BFDFDABAEC}">
      <dgm:prSet/>
      <dgm:spPr/>
      <dgm:t>
        <a:bodyPr/>
        <a:lstStyle/>
        <a:p>
          <a:endParaRPr lang="en-US"/>
        </a:p>
      </dgm:t>
    </dgm:pt>
    <dgm:pt modelId="{88E478D4-14B0-7B41-B3BC-6D6883006D50}" type="pres">
      <dgm:prSet presAssocID="{A144A6C1-E964-494A-9307-73AC6147A1CD}" presName="Name0" presStyleCnt="0">
        <dgm:presLayoutVars>
          <dgm:dir/>
          <dgm:animLvl val="lvl"/>
          <dgm:resizeHandles val="exact"/>
        </dgm:presLayoutVars>
      </dgm:prSet>
      <dgm:spPr/>
    </dgm:pt>
    <dgm:pt modelId="{F6E01D82-6EE9-4047-BD16-11C8561C65E4}" type="pres">
      <dgm:prSet presAssocID="{F5B8B65B-277B-4E5A-BD1E-AF4DCA078BA5}" presName="boxAndChildren" presStyleCnt="0"/>
      <dgm:spPr/>
    </dgm:pt>
    <dgm:pt modelId="{AB60723A-5C45-004D-BD0E-CC82AAEEBD37}" type="pres">
      <dgm:prSet presAssocID="{F5B8B65B-277B-4E5A-BD1E-AF4DCA078BA5}" presName="parentTextBox" presStyleLbl="node1" presStyleIdx="0" presStyleCnt="3"/>
      <dgm:spPr/>
    </dgm:pt>
    <dgm:pt modelId="{A06CD1C6-1AE4-8541-9477-91B718C2003A}" type="pres">
      <dgm:prSet presAssocID="{F5B8B65B-277B-4E5A-BD1E-AF4DCA078BA5}" presName="entireBox" presStyleLbl="node1" presStyleIdx="0" presStyleCnt="3"/>
      <dgm:spPr/>
    </dgm:pt>
    <dgm:pt modelId="{03444E6D-A3EF-BC4E-833C-D4DD15AA2297}" type="pres">
      <dgm:prSet presAssocID="{F5B8B65B-277B-4E5A-BD1E-AF4DCA078BA5}" presName="descendantBox" presStyleCnt="0"/>
      <dgm:spPr/>
    </dgm:pt>
    <dgm:pt modelId="{9A22C838-6FE8-2949-ABED-30EE0FC3CC85}" type="pres">
      <dgm:prSet presAssocID="{101830BA-E016-4EF5-8BD0-C12221C0A3DE}" presName="childTextBox" presStyleLbl="fgAccFollowNode1" presStyleIdx="0" presStyleCnt="6">
        <dgm:presLayoutVars>
          <dgm:bulletEnabled val="1"/>
        </dgm:presLayoutVars>
      </dgm:prSet>
      <dgm:spPr/>
    </dgm:pt>
    <dgm:pt modelId="{AF6060B4-1BEF-A045-9607-AEBE37D08EE0}" type="pres">
      <dgm:prSet presAssocID="{03F5CD61-1051-4D34-A082-0FD668514003}" presName="childTextBox" presStyleLbl="fgAccFollowNode1" presStyleIdx="1" presStyleCnt="6">
        <dgm:presLayoutVars>
          <dgm:bulletEnabled val="1"/>
        </dgm:presLayoutVars>
      </dgm:prSet>
      <dgm:spPr/>
    </dgm:pt>
    <dgm:pt modelId="{31508479-0225-2B46-AB29-DDF7D015B4B0}" type="pres">
      <dgm:prSet presAssocID="{0127925C-4279-403F-9C6F-FD96C487A417}" presName="sp" presStyleCnt="0"/>
      <dgm:spPr/>
    </dgm:pt>
    <dgm:pt modelId="{6ACC63ED-5E44-5E47-9E0B-D72C75429C48}" type="pres">
      <dgm:prSet presAssocID="{30863F5E-D8FE-4C68-9261-94D7B079C718}" presName="arrowAndChildren" presStyleCnt="0"/>
      <dgm:spPr/>
    </dgm:pt>
    <dgm:pt modelId="{0B4649B2-5C69-CE4B-BF04-5B9EE8C178C1}" type="pres">
      <dgm:prSet presAssocID="{30863F5E-D8FE-4C68-9261-94D7B079C718}" presName="parentTextArrow" presStyleLbl="node1" presStyleIdx="0" presStyleCnt="3"/>
      <dgm:spPr/>
    </dgm:pt>
    <dgm:pt modelId="{2191FE7A-D985-D544-889B-913B8F20596A}" type="pres">
      <dgm:prSet presAssocID="{30863F5E-D8FE-4C68-9261-94D7B079C718}" presName="arrow" presStyleLbl="node1" presStyleIdx="1" presStyleCnt="3"/>
      <dgm:spPr/>
    </dgm:pt>
    <dgm:pt modelId="{E9455326-2548-9E42-9E2D-58F1D5ACF23C}" type="pres">
      <dgm:prSet presAssocID="{30863F5E-D8FE-4C68-9261-94D7B079C718}" presName="descendantArrow" presStyleCnt="0"/>
      <dgm:spPr/>
    </dgm:pt>
    <dgm:pt modelId="{027E2107-C587-C84D-AE39-D04E66ED9106}" type="pres">
      <dgm:prSet presAssocID="{4A3E023B-52AC-4594-B5FF-932D2D48B4D9}" presName="childTextArrow" presStyleLbl="fgAccFollowNode1" presStyleIdx="2" presStyleCnt="6">
        <dgm:presLayoutVars>
          <dgm:bulletEnabled val="1"/>
        </dgm:presLayoutVars>
      </dgm:prSet>
      <dgm:spPr/>
    </dgm:pt>
    <dgm:pt modelId="{29C5F90D-E680-394F-B34E-74CC6CF2AC33}" type="pres">
      <dgm:prSet presAssocID="{6201EA8B-36E9-48F0-A93E-D58C6DF1000D}" presName="sp" presStyleCnt="0"/>
      <dgm:spPr/>
    </dgm:pt>
    <dgm:pt modelId="{F8E2D181-5583-BB4F-BAC9-FACAF25F6229}" type="pres">
      <dgm:prSet presAssocID="{4ECBDD66-1E89-42BD-8BA6-626683A3A9CB}" presName="arrowAndChildren" presStyleCnt="0"/>
      <dgm:spPr/>
    </dgm:pt>
    <dgm:pt modelId="{6D9D75E2-F3C9-384C-85CB-3DE4E52862B2}" type="pres">
      <dgm:prSet presAssocID="{4ECBDD66-1E89-42BD-8BA6-626683A3A9CB}" presName="parentTextArrow" presStyleLbl="node1" presStyleIdx="1" presStyleCnt="3"/>
      <dgm:spPr/>
    </dgm:pt>
    <dgm:pt modelId="{C12817D3-0A82-AF4A-A0C5-B32F9A97707C}" type="pres">
      <dgm:prSet presAssocID="{4ECBDD66-1E89-42BD-8BA6-626683A3A9CB}" presName="arrow" presStyleLbl="node1" presStyleIdx="2" presStyleCnt="3"/>
      <dgm:spPr/>
    </dgm:pt>
    <dgm:pt modelId="{D501944E-C754-9E46-895F-35EBEF888C39}" type="pres">
      <dgm:prSet presAssocID="{4ECBDD66-1E89-42BD-8BA6-626683A3A9CB}" presName="descendantArrow" presStyleCnt="0"/>
      <dgm:spPr/>
    </dgm:pt>
    <dgm:pt modelId="{9596EDF9-DEC7-354A-B6C7-44BA2FB3DE5B}" type="pres">
      <dgm:prSet presAssocID="{BF7D5A63-3312-4F45-85CD-387A3F005EEB}" presName="childTextArrow" presStyleLbl="fgAccFollowNode1" presStyleIdx="3" presStyleCnt="6">
        <dgm:presLayoutVars>
          <dgm:bulletEnabled val="1"/>
        </dgm:presLayoutVars>
      </dgm:prSet>
      <dgm:spPr/>
    </dgm:pt>
    <dgm:pt modelId="{43485A0F-213E-E44C-B3EF-0F56350F946A}" type="pres">
      <dgm:prSet presAssocID="{4A8135AF-5519-489F-93CB-FB4D19B4FAAC}" presName="childTextArrow" presStyleLbl="fgAccFollowNode1" presStyleIdx="4" presStyleCnt="6">
        <dgm:presLayoutVars>
          <dgm:bulletEnabled val="1"/>
        </dgm:presLayoutVars>
      </dgm:prSet>
      <dgm:spPr/>
    </dgm:pt>
    <dgm:pt modelId="{5D471FA7-0E02-0D40-94EE-D950719BD6F5}" type="pres">
      <dgm:prSet presAssocID="{B04A174A-98FE-424B-B1FC-F045DEB65E20}" presName="childTextArrow" presStyleLbl="fgAccFollowNode1" presStyleIdx="5" presStyleCnt="6">
        <dgm:presLayoutVars>
          <dgm:bulletEnabled val="1"/>
        </dgm:presLayoutVars>
      </dgm:prSet>
      <dgm:spPr/>
    </dgm:pt>
  </dgm:ptLst>
  <dgm:cxnLst>
    <dgm:cxn modelId="{809CC101-07F4-AF45-AEDB-4B371B304A04}" type="presOf" srcId="{4A3E023B-52AC-4594-B5FF-932D2D48B4D9}" destId="{027E2107-C587-C84D-AE39-D04E66ED9106}" srcOrd="0" destOrd="0" presId="urn:microsoft.com/office/officeart/2005/8/layout/process4"/>
    <dgm:cxn modelId="{BBE6EB18-FB61-354F-A86E-2CF3655F2B3D}" type="presOf" srcId="{4A8135AF-5519-489F-93CB-FB4D19B4FAAC}" destId="{43485A0F-213E-E44C-B3EF-0F56350F946A}" srcOrd="0" destOrd="0" presId="urn:microsoft.com/office/officeart/2005/8/layout/process4"/>
    <dgm:cxn modelId="{D2A83021-2D7A-4F98-84E2-74BFDFDABAEC}" srcId="{F5B8B65B-277B-4E5A-BD1E-AF4DCA078BA5}" destId="{03F5CD61-1051-4D34-A082-0FD668514003}" srcOrd="1" destOrd="0" parTransId="{82771552-0FEA-4345-9082-085D49C18BAD}" sibTransId="{67CD5CDA-B806-470E-A759-DD1366E55A75}"/>
    <dgm:cxn modelId="{A509B22D-9B50-E747-917B-6D3564C0CD19}" type="presOf" srcId="{B04A174A-98FE-424B-B1FC-F045DEB65E20}" destId="{5D471FA7-0E02-0D40-94EE-D950719BD6F5}" srcOrd="0" destOrd="0" presId="urn:microsoft.com/office/officeart/2005/8/layout/process4"/>
    <dgm:cxn modelId="{E384C130-0E4A-DE41-9197-36AAC42A4468}" type="presOf" srcId="{BF7D5A63-3312-4F45-85CD-387A3F005EEB}" destId="{9596EDF9-DEC7-354A-B6C7-44BA2FB3DE5B}" srcOrd="0" destOrd="0" presId="urn:microsoft.com/office/officeart/2005/8/layout/process4"/>
    <dgm:cxn modelId="{7265435E-0756-4E3B-A04E-336217D1B436}" srcId="{A144A6C1-E964-494A-9307-73AC6147A1CD}" destId="{4ECBDD66-1E89-42BD-8BA6-626683A3A9CB}" srcOrd="0" destOrd="0" parTransId="{1E4D44A1-5426-4214-B08A-DA2C3EA1DB1F}" sibTransId="{6201EA8B-36E9-48F0-A93E-D58C6DF1000D}"/>
    <dgm:cxn modelId="{238B0D5F-E025-E14D-8A60-7211D5CD2133}" type="presOf" srcId="{4ECBDD66-1E89-42BD-8BA6-626683A3A9CB}" destId="{C12817D3-0A82-AF4A-A0C5-B32F9A97707C}" srcOrd="1" destOrd="0" presId="urn:microsoft.com/office/officeart/2005/8/layout/process4"/>
    <dgm:cxn modelId="{48117270-1402-4B57-9DFF-7D21678A5347}" srcId="{F5B8B65B-277B-4E5A-BD1E-AF4DCA078BA5}" destId="{101830BA-E016-4EF5-8BD0-C12221C0A3DE}" srcOrd="0" destOrd="0" parTransId="{B07514CF-1C48-4A09-B036-EF9835748498}" sibTransId="{6BAD6266-F89D-4C31-A671-52EE21630350}"/>
    <dgm:cxn modelId="{63CAFC70-6126-4C91-A044-550D1B22DEF1}" srcId="{A144A6C1-E964-494A-9307-73AC6147A1CD}" destId="{F5B8B65B-277B-4E5A-BD1E-AF4DCA078BA5}" srcOrd="2" destOrd="0" parTransId="{34BF5FDA-E123-408F-A1A1-DB466986036E}" sibTransId="{846ED8CC-16F5-475B-9004-9A9EA374C867}"/>
    <dgm:cxn modelId="{BFF3C380-88C6-480E-88A4-1F3248E44842}" srcId="{A144A6C1-E964-494A-9307-73AC6147A1CD}" destId="{30863F5E-D8FE-4C68-9261-94D7B079C718}" srcOrd="1" destOrd="0" parTransId="{8813F327-75EB-45C0-BE8D-F5B17F83D064}" sibTransId="{0127925C-4279-403F-9C6F-FD96C487A417}"/>
    <dgm:cxn modelId="{32DCE48D-E54F-41C5-ACA5-4200D4205486}" srcId="{30863F5E-D8FE-4C68-9261-94D7B079C718}" destId="{4A3E023B-52AC-4594-B5FF-932D2D48B4D9}" srcOrd="0" destOrd="0" parTransId="{4CD9CBF9-ADF7-43BF-9716-3859FE9655BE}" sibTransId="{EFE7764D-97BE-4EEF-A22D-1638251DE58A}"/>
    <dgm:cxn modelId="{C13E4EA3-35CA-471E-91EB-341336CCA771}" srcId="{4ECBDD66-1E89-42BD-8BA6-626683A3A9CB}" destId="{4A8135AF-5519-489F-93CB-FB4D19B4FAAC}" srcOrd="1" destOrd="0" parTransId="{E6B009B8-0B7A-4A0D-8C73-F749167F2D76}" sibTransId="{23E9FFDE-ED60-4CB3-A718-8FE4A4EEA709}"/>
    <dgm:cxn modelId="{B642B5A4-F047-EB49-A756-820FFAE56176}" type="presOf" srcId="{101830BA-E016-4EF5-8BD0-C12221C0A3DE}" destId="{9A22C838-6FE8-2949-ABED-30EE0FC3CC85}" srcOrd="0" destOrd="0" presId="urn:microsoft.com/office/officeart/2005/8/layout/process4"/>
    <dgm:cxn modelId="{88EB86A8-8FA1-4E64-82DD-ACF715ECD332}" srcId="{4ECBDD66-1E89-42BD-8BA6-626683A3A9CB}" destId="{B04A174A-98FE-424B-B1FC-F045DEB65E20}" srcOrd="2" destOrd="0" parTransId="{87F9DD68-DCE5-451F-8E97-DA9ACD00B81A}" sibTransId="{7CF40828-CF6F-429F-853F-9D08F81337B8}"/>
    <dgm:cxn modelId="{9B88DDB0-1BDC-D548-8F84-67F7CC7A9027}" type="presOf" srcId="{30863F5E-D8FE-4C68-9261-94D7B079C718}" destId="{2191FE7A-D985-D544-889B-913B8F20596A}" srcOrd="1" destOrd="0" presId="urn:microsoft.com/office/officeart/2005/8/layout/process4"/>
    <dgm:cxn modelId="{EF641BBD-6141-9540-A245-CCDF4CABABCF}" type="presOf" srcId="{F5B8B65B-277B-4E5A-BD1E-AF4DCA078BA5}" destId="{AB60723A-5C45-004D-BD0E-CC82AAEEBD37}" srcOrd="0" destOrd="0" presId="urn:microsoft.com/office/officeart/2005/8/layout/process4"/>
    <dgm:cxn modelId="{F5C652C5-5395-1E4A-B53C-28407E31D430}" type="presOf" srcId="{A144A6C1-E964-494A-9307-73AC6147A1CD}" destId="{88E478D4-14B0-7B41-B3BC-6D6883006D50}" srcOrd="0" destOrd="0" presId="urn:microsoft.com/office/officeart/2005/8/layout/process4"/>
    <dgm:cxn modelId="{298073CA-D6AD-9C41-80D9-4F694083F1AA}" type="presOf" srcId="{30863F5E-D8FE-4C68-9261-94D7B079C718}" destId="{0B4649B2-5C69-CE4B-BF04-5B9EE8C178C1}" srcOrd="0" destOrd="0" presId="urn:microsoft.com/office/officeart/2005/8/layout/process4"/>
    <dgm:cxn modelId="{87DDD1CC-86F3-46FA-9F3D-F71568E49B00}" srcId="{4ECBDD66-1E89-42BD-8BA6-626683A3A9CB}" destId="{BF7D5A63-3312-4F45-85CD-387A3F005EEB}" srcOrd="0" destOrd="0" parTransId="{9C87D97A-3EEA-45A2-9746-29EACC150B71}" sibTransId="{646B2701-3118-444B-AC5F-59C940FC8EF4}"/>
    <dgm:cxn modelId="{C0B038CF-F456-D347-B654-18409543F8AA}" type="presOf" srcId="{4ECBDD66-1E89-42BD-8BA6-626683A3A9CB}" destId="{6D9D75E2-F3C9-384C-85CB-3DE4E52862B2}" srcOrd="0" destOrd="0" presId="urn:microsoft.com/office/officeart/2005/8/layout/process4"/>
    <dgm:cxn modelId="{7B97F7D6-54CA-DA4E-936D-00C789E5CB79}" type="presOf" srcId="{03F5CD61-1051-4D34-A082-0FD668514003}" destId="{AF6060B4-1BEF-A045-9607-AEBE37D08EE0}" srcOrd="0" destOrd="0" presId="urn:microsoft.com/office/officeart/2005/8/layout/process4"/>
    <dgm:cxn modelId="{464638DD-FD96-EE47-BB27-F05952AC77E0}" type="presOf" srcId="{F5B8B65B-277B-4E5A-BD1E-AF4DCA078BA5}" destId="{A06CD1C6-1AE4-8541-9477-91B718C2003A}" srcOrd="1" destOrd="0" presId="urn:microsoft.com/office/officeart/2005/8/layout/process4"/>
    <dgm:cxn modelId="{F1AC9296-6554-2D41-A82F-B8D5C323A3A3}" type="presParOf" srcId="{88E478D4-14B0-7B41-B3BC-6D6883006D50}" destId="{F6E01D82-6EE9-4047-BD16-11C8561C65E4}" srcOrd="0" destOrd="0" presId="urn:microsoft.com/office/officeart/2005/8/layout/process4"/>
    <dgm:cxn modelId="{AE21D3C4-76D9-B94E-8CE2-271608C97F5A}" type="presParOf" srcId="{F6E01D82-6EE9-4047-BD16-11C8561C65E4}" destId="{AB60723A-5C45-004D-BD0E-CC82AAEEBD37}" srcOrd="0" destOrd="0" presId="urn:microsoft.com/office/officeart/2005/8/layout/process4"/>
    <dgm:cxn modelId="{97172599-1D34-8D43-BDC5-2D27BD4FE221}" type="presParOf" srcId="{F6E01D82-6EE9-4047-BD16-11C8561C65E4}" destId="{A06CD1C6-1AE4-8541-9477-91B718C2003A}" srcOrd="1" destOrd="0" presId="urn:microsoft.com/office/officeart/2005/8/layout/process4"/>
    <dgm:cxn modelId="{89CD19D4-9CFC-8A44-8A57-0506E048A54E}" type="presParOf" srcId="{F6E01D82-6EE9-4047-BD16-11C8561C65E4}" destId="{03444E6D-A3EF-BC4E-833C-D4DD15AA2297}" srcOrd="2" destOrd="0" presId="urn:microsoft.com/office/officeart/2005/8/layout/process4"/>
    <dgm:cxn modelId="{4D4A84D9-7AF8-EF42-9C21-9F61AB5EF087}" type="presParOf" srcId="{03444E6D-A3EF-BC4E-833C-D4DD15AA2297}" destId="{9A22C838-6FE8-2949-ABED-30EE0FC3CC85}" srcOrd="0" destOrd="0" presId="urn:microsoft.com/office/officeart/2005/8/layout/process4"/>
    <dgm:cxn modelId="{1DB30E91-8480-EB40-AE7B-A8E3FAD6FA42}" type="presParOf" srcId="{03444E6D-A3EF-BC4E-833C-D4DD15AA2297}" destId="{AF6060B4-1BEF-A045-9607-AEBE37D08EE0}" srcOrd="1" destOrd="0" presId="urn:microsoft.com/office/officeart/2005/8/layout/process4"/>
    <dgm:cxn modelId="{9E79AFD8-81CF-BB4C-B008-2AC794EF1ADB}" type="presParOf" srcId="{88E478D4-14B0-7B41-B3BC-6D6883006D50}" destId="{31508479-0225-2B46-AB29-DDF7D015B4B0}" srcOrd="1" destOrd="0" presId="urn:microsoft.com/office/officeart/2005/8/layout/process4"/>
    <dgm:cxn modelId="{88887AB2-C19B-B043-AD37-DB17DA638696}" type="presParOf" srcId="{88E478D4-14B0-7B41-B3BC-6D6883006D50}" destId="{6ACC63ED-5E44-5E47-9E0B-D72C75429C48}" srcOrd="2" destOrd="0" presId="urn:microsoft.com/office/officeart/2005/8/layout/process4"/>
    <dgm:cxn modelId="{41A7644D-7362-4543-A405-095C55008032}" type="presParOf" srcId="{6ACC63ED-5E44-5E47-9E0B-D72C75429C48}" destId="{0B4649B2-5C69-CE4B-BF04-5B9EE8C178C1}" srcOrd="0" destOrd="0" presId="urn:microsoft.com/office/officeart/2005/8/layout/process4"/>
    <dgm:cxn modelId="{2DCCC444-AF2B-6944-AD1D-4FAF2DF78B3A}" type="presParOf" srcId="{6ACC63ED-5E44-5E47-9E0B-D72C75429C48}" destId="{2191FE7A-D985-D544-889B-913B8F20596A}" srcOrd="1" destOrd="0" presId="urn:microsoft.com/office/officeart/2005/8/layout/process4"/>
    <dgm:cxn modelId="{3B881185-65CF-7041-B9D0-E971E1D7F4F4}" type="presParOf" srcId="{6ACC63ED-5E44-5E47-9E0B-D72C75429C48}" destId="{E9455326-2548-9E42-9E2D-58F1D5ACF23C}" srcOrd="2" destOrd="0" presId="urn:microsoft.com/office/officeart/2005/8/layout/process4"/>
    <dgm:cxn modelId="{9817AFBE-B50B-1246-A321-07DA4E062B8A}" type="presParOf" srcId="{E9455326-2548-9E42-9E2D-58F1D5ACF23C}" destId="{027E2107-C587-C84D-AE39-D04E66ED9106}" srcOrd="0" destOrd="0" presId="urn:microsoft.com/office/officeart/2005/8/layout/process4"/>
    <dgm:cxn modelId="{578D4F0C-479F-AE49-83E0-5B23963959D7}" type="presParOf" srcId="{88E478D4-14B0-7B41-B3BC-6D6883006D50}" destId="{29C5F90D-E680-394F-B34E-74CC6CF2AC33}" srcOrd="3" destOrd="0" presId="urn:microsoft.com/office/officeart/2005/8/layout/process4"/>
    <dgm:cxn modelId="{5FEC56CF-E27A-854E-B9D4-B8B6FED0A45E}" type="presParOf" srcId="{88E478D4-14B0-7B41-B3BC-6D6883006D50}" destId="{F8E2D181-5583-BB4F-BAC9-FACAF25F6229}" srcOrd="4" destOrd="0" presId="urn:microsoft.com/office/officeart/2005/8/layout/process4"/>
    <dgm:cxn modelId="{75BD9E2D-6FF1-B04C-AAC1-9153F6D155D2}" type="presParOf" srcId="{F8E2D181-5583-BB4F-BAC9-FACAF25F6229}" destId="{6D9D75E2-F3C9-384C-85CB-3DE4E52862B2}" srcOrd="0" destOrd="0" presId="urn:microsoft.com/office/officeart/2005/8/layout/process4"/>
    <dgm:cxn modelId="{B9DFAD81-57DA-924D-A478-2EEF64802D7C}" type="presParOf" srcId="{F8E2D181-5583-BB4F-BAC9-FACAF25F6229}" destId="{C12817D3-0A82-AF4A-A0C5-B32F9A97707C}" srcOrd="1" destOrd="0" presId="urn:microsoft.com/office/officeart/2005/8/layout/process4"/>
    <dgm:cxn modelId="{D94CD985-9D78-814D-A808-9F55103188FC}" type="presParOf" srcId="{F8E2D181-5583-BB4F-BAC9-FACAF25F6229}" destId="{D501944E-C754-9E46-895F-35EBEF888C39}" srcOrd="2" destOrd="0" presId="urn:microsoft.com/office/officeart/2005/8/layout/process4"/>
    <dgm:cxn modelId="{C1A0A231-107D-474D-AA7A-578E14D8FEFE}" type="presParOf" srcId="{D501944E-C754-9E46-895F-35EBEF888C39}" destId="{9596EDF9-DEC7-354A-B6C7-44BA2FB3DE5B}" srcOrd="0" destOrd="0" presId="urn:microsoft.com/office/officeart/2005/8/layout/process4"/>
    <dgm:cxn modelId="{54B022EE-746C-5C42-AAF2-1CF5DAE8109E}" type="presParOf" srcId="{D501944E-C754-9E46-895F-35EBEF888C39}" destId="{43485A0F-213E-E44C-B3EF-0F56350F946A}" srcOrd="1" destOrd="0" presId="urn:microsoft.com/office/officeart/2005/8/layout/process4"/>
    <dgm:cxn modelId="{8911294B-BE7B-8443-A7BB-20867E1BC906}" type="presParOf" srcId="{D501944E-C754-9E46-895F-35EBEF888C39}" destId="{5D471FA7-0E02-0D40-94EE-D950719BD6F5}"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A7023C-BD22-4600-A773-8C90F55D5134}" type="doc">
      <dgm:prSet loTypeId="urn:microsoft.com/office/officeart/2005/8/layout/vList5" loCatId="list" qsTypeId="urn:microsoft.com/office/officeart/2005/8/quickstyle/simple5" qsCatId="simple" csTypeId="urn:microsoft.com/office/officeart/2005/8/colors/colorful2" csCatId="colorful"/>
      <dgm:spPr/>
      <dgm:t>
        <a:bodyPr/>
        <a:lstStyle/>
        <a:p>
          <a:endParaRPr lang="en-US"/>
        </a:p>
      </dgm:t>
    </dgm:pt>
    <dgm:pt modelId="{B1CA2F39-A8AF-420D-828D-8FE19EA942D9}">
      <dgm:prSet/>
      <dgm:spPr/>
      <dgm:t>
        <a:bodyPr/>
        <a:lstStyle/>
        <a:p>
          <a:r>
            <a:rPr lang="en-US"/>
            <a:t>Data file default initial size is 16MB with 16MB autogrowth</a:t>
          </a:r>
        </a:p>
      </dgm:t>
    </dgm:pt>
    <dgm:pt modelId="{B2EEBAC4-C33B-4340-823E-10BA17A409DB}" type="parTrans" cxnId="{C3776590-1623-403B-A6D9-9A7BFDF09A88}">
      <dgm:prSet/>
      <dgm:spPr/>
      <dgm:t>
        <a:bodyPr/>
        <a:lstStyle/>
        <a:p>
          <a:endParaRPr lang="en-US"/>
        </a:p>
      </dgm:t>
    </dgm:pt>
    <dgm:pt modelId="{37BD3DDE-9FAF-4B83-B9A6-603820AE8260}" type="sibTrans" cxnId="{C3776590-1623-403B-A6D9-9A7BFDF09A88}">
      <dgm:prSet/>
      <dgm:spPr/>
      <dgm:t>
        <a:bodyPr/>
        <a:lstStyle/>
        <a:p>
          <a:endParaRPr lang="en-US"/>
        </a:p>
      </dgm:t>
    </dgm:pt>
    <dgm:pt modelId="{7CBFF7C7-58AA-45FA-9A31-8D5D0E062A03}">
      <dgm:prSet/>
      <dgm:spPr/>
      <dgm:t>
        <a:bodyPr/>
        <a:lstStyle/>
        <a:p>
          <a:r>
            <a:rPr lang="en-US"/>
            <a:t>These can and should be adjusted for your workload</a:t>
          </a:r>
        </a:p>
      </dgm:t>
    </dgm:pt>
    <dgm:pt modelId="{433CB3F3-19B3-4F41-8DDA-C3112B62D55C}" type="parTrans" cxnId="{0633F357-016F-483F-87F1-3CFE72C2A410}">
      <dgm:prSet/>
      <dgm:spPr/>
      <dgm:t>
        <a:bodyPr/>
        <a:lstStyle/>
        <a:p>
          <a:endParaRPr lang="en-US"/>
        </a:p>
      </dgm:t>
    </dgm:pt>
    <dgm:pt modelId="{E1B71C8E-53C3-45F8-BAC4-6384D0DAB234}" type="sibTrans" cxnId="{0633F357-016F-483F-87F1-3CFE72C2A410}">
      <dgm:prSet/>
      <dgm:spPr/>
      <dgm:t>
        <a:bodyPr/>
        <a:lstStyle/>
        <a:p>
          <a:endParaRPr lang="en-US"/>
        </a:p>
      </dgm:t>
    </dgm:pt>
    <dgm:pt modelId="{0BFE0EBA-DF95-49C7-A578-EEB687266F44}">
      <dgm:prSet/>
      <dgm:spPr/>
      <dgm:t>
        <a:bodyPr/>
        <a:lstStyle/>
        <a:p>
          <a:r>
            <a:rPr lang="en-US"/>
            <a:t>File size limit is 8TB in General Purpose</a:t>
          </a:r>
        </a:p>
      </dgm:t>
    </dgm:pt>
    <dgm:pt modelId="{720F9141-B85A-4F46-8E19-C07C34DC714B}" type="parTrans" cxnId="{3FFC30F3-74CC-4978-8A5A-9F7816B9A6B8}">
      <dgm:prSet/>
      <dgm:spPr/>
      <dgm:t>
        <a:bodyPr/>
        <a:lstStyle/>
        <a:p>
          <a:endParaRPr lang="en-US"/>
        </a:p>
      </dgm:t>
    </dgm:pt>
    <dgm:pt modelId="{DDE51D3A-671E-4DC7-B98E-182ACDA83C15}" type="sibTrans" cxnId="{3FFC30F3-74CC-4978-8A5A-9F7816B9A6B8}">
      <dgm:prSet/>
      <dgm:spPr/>
      <dgm:t>
        <a:bodyPr/>
        <a:lstStyle/>
        <a:p>
          <a:endParaRPr lang="en-US"/>
        </a:p>
      </dgm:t>
    </dgm:pt>
    <dgm:pt modelId="{A5F22E4E-03EF-4541-B0D8-F63D8BE641AA}">
      <dgm:prSet/>
      <dgm:spPr/>
      <dgm:t>
        <a:bodyPr/>
        <a:lstStyle/>
        <a:p>
          <a:r>
            <a:rPr lang="en-US"/>
            <a:t>Log file default initial size is 8MB with 16MB autogrowth</a:t>
          </a:r>
        </a:p>
      </dgm:t>
    </dgm:pt>
    <dgm:pt modelId="{1F07A3CC-2634-4592-874B-6A76698BCF58}" type="parTrans" cxnId="{4F8A856B-216B-450D-BE6F-1B97CD5915D9}">
      <dgm:prSet/>
      <dgm:spPr/>
      <dgm:t>
        <a:bodyPr/>
        <a:lstStyle/>
        <a:p>
          <a:endParaRPr lang="en-US"/>
        </a:p>
      </dgm:t>
    </dgm:pt>
    <dgm:pt modelId="{24F63D0D-53DC-4C41-8F55-38FC7A11873A}" type="sibTrans" cxnId="{4F8A856B-216B-450D-BE6F-1B97CD5915D9}">
      <dgm:prSet/>
      <dgm:spPr/>
      <dgm:t>
        <a:bodyPr/>
        <a:lstStyle/>
        <a:p>
          <a:endParaRPr lang="en-US"/>
        </a:p>
      </dgm:t>
    </dgm:pt>
    <dgm:pt modelId="{80A5B276-2364-4E8D-AD73-220EC04131B8}">
      <dgm:prSet/>
      <dgm:spPr/>
      <dgm:t>
        <a:bodyPr/>
        <a:lstStyle/>
        <a:p>
          <a:r>
            <a:rPr lang="en-US"/>
            <a:t>This can and should be adjusted for your workload</a:t>
          </a:r>
        </a:p>
      </dgm:t>
    </dgm:pt>
    <dgm:pt modelId="{0FD2D6ED-C249-49C7-A7E8-E6797C6BF4D6}" type="parTrans" cxnId="{518D6FB0-EB03-4C01-B0C5-45E2B5EB66C6}">
      <dgm:prSet/>
      <dgm:spPr/>
      <dgm:t>
        <a:bodyPr/>
        <a:lstStyle/>
        <a:p>
          <a:endParaRPr lang="en-US"/>
        </a:p>
      </dgm:t>
    </dgm:pt>
    <dgm:pt modelId="{A9EA0272-2429-4636-A305-BA9D2A80DC0C}" type="sibTrans" cxnId="{518D6FB0-EB03-4C01-B0C5-45E2B5EB66C6}">
      <dgm:prSet/>
      <dgm:spPr/>
      <dgm:t>
        <a:bodyPr/>
        <a:lstStyle/>
        <a:p>
          <a:endParaRPr lang="en-US"/>
        </a:p>
      </dgm:t>
    </dgm:pt>
    <dgm:pt modelId="{EA1F9BB2-B8EB-4220-BCFA-36B43F044C14}">
      <dgm:prSet/>
      <dgm:spPr/>
      <dgm:t>
        <a:bodyPr/>
        <a:lstStyle/>
        <a:p>
          <a:r>
            <a:rPr lang="en-US"/>
            <a:t>Multiple log files are not supported</a:t>
          </a:r>
        </a:p>
      </dgm:t>
    </dgm:pt>
    <dgm:pt modelId="{4E4B0FC4-FEC7-49B3-8CFF-2BE1CA07C740}" type="parTrans" cxnId="{E46396E6-7656-4241-A1A9-E85720DE88EB}">
      <dgm:prSet/>
      <dgm:spPr/>
      <dgm:t>
        <a:bodyPr/>
        <a:lstStyle/>
        <a:p>
          <a:endParaRPr lang="en-US"/>
        </a:p>
      </dgm:t>
    </dgm:pt>
    <dgm:pt modelId="{03D8921B-DAFF-4F7A-8B40-E4AF46873A73}" type="sibTrans" cxnId="{E46396E6-7656-4241-A1A9-E85720DE88EB}">
      <dgm:prSet/>
      <dgm:spPr/>
      <dgm:t>
        <a:bodyPr/>
        <a:lstStyle/>
        <a:p>
          <a:endParaRPr lang="en-US"/>
        </a:p>
      </dgm:t>
    </dgm:pt>
    <dgm:pt modelId="{9291B823-0B02-4ED1-A9A2-E0390B65B819}">
      <dgm:prSet/>
      <dgm:spPr/>
      <dgm:t>
        <a:bodyPr/>
        <a:lstStyle/>
        <a:p>
          <a:r>
            <a:rPr lang="en-US"/>
            <a:t>Additional data files/filegroups can be added</a:t>
          </a:r>
        </a:p>
      </dgm:t>
    </dgm:pt>
    <dgm:pt modelId="{0DC3721C-E67C-4DDF-B5A3-11B3FCCF6A1B}" type="parTrans" cxnId="{2E0AFE5B-35EE-417C-97F7-54E712CAE4F5}">
      <dgm:prSet/>
      <dgm:spPr/>
      <dgm:t>
        <a:bodyPr/>
        <a:lstStyle/>
        <a:p>
          <a:endParaRPr lang="en-US"/>
        </a:p>
      </dgm:t>
    </dgm:pt>
    <dgm:pt modelId="{4E4DF2E7-F274-4774-B89D-41B6BFC20EDE}" type="sibTrans" cxnId="{2E0AFE5B-35EE-417C-97F7-54E712CAE4F5}">
      <dgm:prSet/>
      <dgm:spPr/>
      <dgm:t>
        <a:bodyPr/>
        <a:lstStyle/>
        <a:p>
          <a:endParaRPr lang="en-US"/>
        </a:p>
      </dgm:t>
    </dgm:pt>
    <dgm:pt modelId="{692A132F-22BC-41E0-98EC-615A77B63987}">
      <dgm:prSet/>
      <dgm:spPr/>
      <dgm:t>
        <a:bodyPr/>
        <a:lstStyle/>
        <a:p>
          <a:r>
            <a:rPr lang="en-US"/>
            <a:t>Only using an ALTER DATABASE statement and the FILENAME clause is not permitted</a:t>
          </a:r>
        </a:p>
      </dgm:t>
    </dgm:pt>
    <dgm:pt modelId="{895442A5-A7A4-430B-952E-4994B9E6C110}" type="parTrans" cxnId="{518FA347-CAE8-4D0C-A7A6-ABC3B32672FA}">
      <dgm:prSet/>
      <dgm:spPr/>
      <dgm:t>
        <a:bodyPr/>
        <a:lstStyle/>
        <a:p>
          <a:endParaRPr lang="en-US"/>
        </a:p>
      </dgm:t>
    </dgm:pt>
    <dgm:pt modelId="{8823586D-8F67-40C6-99D4-5588AAA7631A}" type="sibTrans" cxnId="{518FA347-CAE8-4D0C-A7A6-ABC3B32672FA}">
      <dgm:prSet/>
      <dgm:spPr/>
      <dgm:t>
        <a:bodyPr/>
        <a:lstStyle/>
        <a:p>
          <a:endParaRPr lang="en-US"/>
        </a:p>
      </dgm:t>
    </dgm:pt>
    <dgm:pt modelId="{C0711269-E0AC-47E9-9F33-2CC8D7E4B077}">
      <dgm:prSet/>
      <dgm:spPr/>
      <dgm:t>
        <a:bodyPr/>
        <a:lstStyle/>
        <a:p>
          <a:r>
            <a:rPr lang="en-US"/>
            <a:t>Paths and File Names are chosen for you</a:t>
          </a:r>
        </a:p>
      </dgm:t>
    </dgm:pt>
    <dgm:pt modelId="{EAAFD355-8EF8-4F2F-9767-FCC855D3D149}" type="parTrans" cxnId="{950BF966-D822-484E-8F25-0F9793BE85B0}">
      <dgm:prSet/>
      <dgm:spPr/>
      <dgm:t>
        <a:bodyPr/>
        <a:lstStyle/>
        <a:p>
          <a:endParaRPr lang="en-US"/>
        </a:p>
      </dgm:t>
    </dgm:pt>
    <dgm:pt modelId="{55950061-618B-4413-A5BF-64C7D2782334}" type="sibTrans" cxnId="{950BF966-D822-484E-8F25-0F9793BE85B0}">
      <dgm:prSet/>
      <dgm:spPr/>
      <dgm:t>
        <a:bodyPr/>
        <a:lstStyle/>
        <a:p>
          <a:endParaRPr lang="en-US"/>
        </a:p>
      </dgm:t>
    </dgm:pt>
    <dgm:pt modelId="{14C40A62-4D31-4FF8-891B-29CB4DA4179A}">
      <dgm:prSet/>
      <dgm:spPr/>
      <dgm:t>
        <a:bodyPr/>
        <a:lstStyle/>
        <a:p>
          <a:r>
            <a:rPr lang="en-US"/>
            <a:t>Different from Azure SQL Database where additional files are not allowed</a:t>
          </a:r>
        </a:p>
      </dgm:t>
    </dgm:pt>
    <dgm:pt modelId="{A4BADB74-BBDB-48F0-AB3C-52676763AE61}" type="parTrans" cxnId="{51C52C7E-7C30-4109-B40E-08A6D946A993}">
      <dgm:prSet/>
      <dgm:spPr/>
      <dgm:t>
        <a:bodyPr/>
        <a:lstStyle/>
        <a:p>
          <a:endParaRPr lang="en-US"/>
        </a:p>
      </dgm:t>
    </dgm:pt>
    <dgm:pt modelId="{CB79F6DE-B4EA-40C8-8FD4-6F06B0BC1974}" type="sibTrans" cxnId="{51C52C7E-7C30-4109-B40E-08A6D946A993}">
      <dgm:prSet/>
      <dgm:spPr/>
      <dgm:t>
        <a:bodyPr/>
        <a:lstStyle/>
        <a:p>
          <a:endParaRPr lang="en-US"/>
        </a:p>
      </dgm:t>
    </dgm:pt>
    <dgm:pt modelId="{4A226EF2-0E90-CB41-9BE3-D6874FFD87D4}" type="pres">
      <dgm:prSet presAssocID="{F9A7023C-BD22-4600-A773-8C90F55D5134}" presName="Name0" presStyleCnt="0">
        <dgm:presLayoutVars>
          <dgm:dir/>
          <dgm:animLvl val="lvl"/>
          <dgm:resizeHandles val="exact"/>
        </dgm:presLayoutVars>
      </dgm:prSet>
      <dgm:spPr/>
    </dgm:pt>
    <dgm:pt modelId="{6299241C-9D76-8D40-912A-E927D08FD8B7}" type="pres">
      <dgm:prSet presAssocID="{B1CA2F39-A8AF-420D-828D-8FE19EA942D9}" presName="linNode" presStyleCnt="0"/>
      <dgm:spPr/>
    </dgm:pt>
    <dgm:pt modelId="{97E1FC24-CF9B-8845-ADF4-204E4C22BD28}" type="pres">
      <dgm:prSet presAssocID="{B1CA2F39-A8AF-420D-828D-8FE19EA942D9}" presName="parentText" presStyleLbl="node1" presStyleIdx="0" presStyleCnt="3">
        <dgm:presLayoutVars>
          <dgm:chMax val="1"/>
          <dgm:bulletEnabled val="1"/>
        </dgm:presLayoutVars>
      </dgm:prSet>
      <dgm:spPr/>
    </dgm:pt>
    <dgm:pt modelId="{8BEE624F-5057-4C4D-8386-8F3F135D34B7}" type="pres">
      <dgm:prSet presAssocID="{B1CA2F39-A8AF-420D-828D-8FE19EA942D9}" presName="descendantText" presStyleLbl="alignAccFollowNode1" presStyleIdx="0" presStyleCnt="3">
        <dgm:presLayoutVars>
          <dgm:bulletEnabled val="1"/>
        </dgm:presLayoutVars>
      </dgm:prSet>
      <dgm:spPr/>
    </dgm:pt>
    <dgm:pt modelId="{23724ADA-29D4-8942-9907-44C5797946BE}" type="pres">
      <dgm:prSet presAssocID="{37BD3DDE-9FAF-4B83-B9A6-603820AE8260}" presName="sp" presStyleCnt="0"/>
      <dgm:spPr/>
    </dgm:pt>
    <dgm:pt modelId="{F2FFE0AF-A2AE-4648-8707-708488F4E637}" type="pres">
      <dgm:prSet presAssocID="{A5F22E4E-03EF-4541-B0D8-F63D8BE641AA}" presName="linNode" presStyleCnt="0"/>
      <dgm:spPr/>
    </dgm:pt>
    <dgm:pt modelId="{7AF8466E-8A4C-7446-81F3-4B3549EB8C5F}" type="pres">
      <dgm:prSet presAssocID="{A5F22E4E-03EF-4541-B0D8-F63D8BE641AA}" presName="parentText" presStyleLbl="node1" presStyleIdx="1" presStyleCnt="3">
        <dgm:presLayoutVars>
          <dgm:chMax val="1"/>
          <dgm:bulletEnabled val="1"/>
        </dgm:presLayoutVars>
      </dgm:prSet>
      <dgm:spPr/>
    </dgm:pt>
    <dgm:pt modelId="{BC76C401-CE54-B248-A0E0-6F9A49849A9B}" type="pres">
      <dgm:prSet presAssocID="{A5F22E4E-03EF-4541-B0D8-F63D8BE641AA}" presName="descendantText" presStyleLbl="alignAccFollowNode1" presStyleIdx="1" presStyleCnt="3">
        <dgm:presLayoutVars>
          <dgm:bulletEnabled val="1"/>
        </dgm:presLayoutVars>
      </dgm:prSet>
      <dgm:spPr/>
    </dgm:pt>
    <dgm:pt modelId="{DB9016CF-2198-9545-AD2B-A38778C01156}" type="pres">
      <dgm:prSet presAssocID="{24F63D0D-53DC-4C41-8F55-38FC7A11873A}" presName="sp" presStyleCnt="0"/>
      <dgm:spPr/>
    </dgm:pt>
    <dgm:pt modelId="{86C17CE1-88A8-F842-8ACA-5E67EF0EF619}" type="pres">
      <dgm:prSet presAssocID="{9291B823-0B02-4ED1-A9A2-E0390B65B819}" presName="linNode" presStyleCnt="0"/>
      <dgm:spPr/>
    </dgm:pt>
    <dgm:pt modelId="{AC8B4E3E-BEEB-6349-A791-F487DDAF65CF}" type="pres">
      <dgm:prSet presAssocID="{9291B823-0B02-4ED1-A9A2-E0390B65B819}" presName="parentText" presStyleLbl="node1" presStyleIdx="2" presStyleCnt="3">
        <dgm:presLayoutVars>
          <dgm:chMax val="1"/>
          <dgm:bulletEnabled val="1"/>
        </dgm:presLayoutVars>
      </dgm:prSet>
      <dgm:spPr/>
    </dgm:pt>
    <dgm:pt modelId="{7C8300D4-CB90-5348-A144-45787B6547CF}" type="pres">
      <dgm:prSet presAssocID="{9291B823-0B02-4ED1-A9A2-E0390B65B819}" presName="descendantText" presStyleLbl="alignAccFollowNode1" presStyleIdx="2" presStyleCnt="3">
        <dgm:presLayoutVars>
          <dgm:bulletEnabled val="1"/>
        </dgm:presLayoutVars>
      </dgm:prSet>
      <dgm:spPr/>
    </dgm:pt>
  </dgm:ptLst>
  <dgm:cxnLst>
    <dgm:cxn modelId="{B3043A3B-41A2-3541-A6A0-1A5423675EFF}" type="presOf" srcId="{B1CA2F39-A8AF-420D-828D-8FE19EA942D9}" destId="{97E1FC24-CF9B-8845-ADF4-204E4C22BD28}" srcOrd="0" destOrd="0" presId="urn:microsoft.com/office/officeart/2005/8/layout/vList5"/>
    <dgm:cxn modelId="{2E0AFE5B-35EE-417C-97F7-54E712CAE4F5}" srcId="{F9A7023C-BD22-4600-A773-8C90F55D5134}" destId="{9291B823-0B02-4ED1-A9A2-E0390B65B819}" srcOrd="2" destOrd="0" parTransId="{0DC3721C-E67C-4DDF-B5A3-11B3FCCF6A1B}" sibTransId="{4E4DF2E7-F274-4774-B89D-41B6BFC20EDE}"/>
    <dgm:cxn modelId="{79B3335D-E604-3A44-BF73-09C13A5EF0EB}" type="presOf" srcId="{80A5B276-2364-4E8D-AD73-220EC04131B8}" destId="{BC76C401-CE54-B248-A0E0-6F9A49849A9B}" srcOrd="0" destOrd="0" presId="urn:microsoft.com/office/officeart/2005/8/layout/vList5"/>
    <dgm:cxn modelId="{75639762-9F32-3F4B-B46E-967331E0975E}" type="presOf" srcId="{14C40A62-4D31-4FF8-891B-29CB4DA4179A}" destId="{7C8300D4-CB90-5348-A144-45787B6547CF}" srcOrd="0" destOrd="2" presId="urn:microsoft.com/office/officeart/2005/8/layout/vList5"/>
    <dgm:cxn modelId="{950BF966-D822-484E-8F25-0F9793BE85B0}" srcId="{9291B823-0B02-4ED1-A9A2-E0390B65B819}" destId="{C0711269-E0AC-47E9-9F33-2CC8D7E4B077}" srcOrd="1" destOrd="0" parTransId="{EAAFD355-8EF8-4F2F-9767-FCC855D3D149}" sibTransId="{55950061-618B-4413-A5BF-64C7D2782334}"/>
    <dgm:cxn modelId="{518FA347-CAE8-4D0C-A7A6-ABC3B32672FA}" srcId="{9291B823-0B02-4ED1-A9A2-E0390B65B819}" destId="{692A132F-22BC-41E0-98EC-615A77B63987}" srcOrd="0" destOrd="0" parTransId="{895442A5-A7A4-430B-952E-4994B9E6C110}" sibTransId="{8823586D-8F67-40C6-99D4-5588AAA7631A}"/>
    <dgm:cxn modelId="{7EBBEA6A-FDBE-0B4C-B958-C281C102E8A8}" type="presOf" srcId="{C0711269-E0AC-47E9-9F33-2CC8D7E4B077}" destId="{7C8300D4-CB90-5348-A144-45787B6547CF}" srcOrd="0" destOrd="1" presId="urn:microsoft.com/office/officeart/2005/8/layout/vList5"/>
    <dgm:cxn modelId="{4F8A856B-216B-450D-BE6F-1B97CD5915D9}" srcId="{F9A7023C-BD22-4600-A773-8C90F55D5134}" destId="{A5F22E4E-03EF-4541-B0D8-F63D8BE641AA}" srcOrd="1" destOrd="0" parTransId="{1F07A3CC-2634-4592-874B-6A76698BCF58}" sibTransId="{24F63D0D-53DC-4C41-8F55-38FC7A11873A}"/>
    <dgm:cxn modelId="{7D93934F-FFEB-6B4D-906A-03A91BCA4386}" type="presOf" srcId="{F9A7023C-BD22-4600-A773-8C90F55D5134}" destId="{4A226EF2-0E90-CB41-9BE3-D6874FFD87D4}" srcOrd="0" destOrd="0" presId="urn:microsoft.com/office/officeart/2005/8/layout/vList5"/>
    <dgm:cxn modelId="{0633F357-016F-483F-87F1-3CFE72C2A410}" srcId="{B1CA2F39-A8AF-420D-828D-8FE19EA942D9}" destId="{7CBFF7C7-58AA-45FA-9A31-8D5D0E062A03}" srcOrd="0" destOrd="0" parTransId="{433CB3F3-19B3-4F41-8DDA-C3112B62D55C}" sibTransId="{E1B71C8E-53C3-45F8-BAC4-6384D0DAB234}"/>
    <dgm:cxn modelId="{51C52C7E-7C30-4109-B40E-08A6D946A993}" srcId="{9291B823-0B02-4ED1-A9A2-E0390B65B819}" destId="{14C40A62-4D31-4FF8-891B-29CB4DA4179A}" srcOrd="2" destOrd="0" parTransId="{A4BADB74-BBDB-48F0-AB3C-52676763AE61}" sibTransId="{CB79F6DE-B4EA-40C8-8FD4-6F06B0BC1974}"/>
    <dgm:cxn modelId="{C3776590-1623-403B-A6D9-9A7BFDF09A88}" srcId="{F9A7023C-BD22-4600-A773-8C90F55D5134}" destId="{B1CA2F39-A8AF-420D-828D-8FE19EA942D9}" srcOrd="0" destOrd="0" parTransId="{B2EEBAC4-C33B-4340-823E-10BA17A409DB}" sibTransId="{37BD3DDE-9FAF-4B83-B9A6-603820AE8260}"/>
    <dgm:cxn modelId="{AC94089D-8BBD-584F-B212-83CC70A4C6CB}" type="presOf" srcId="{A5F22E4E-03EF-4541-B0D8-F63D8BE641AA}" destId="{7AF8466E-8A4C-7446-81F3-4B3549EB8C5F}" srcOrd="0" destOrd="0" presId="urn:microsoft.com/office/officeart/2005/8/layout/vList5"/>
    <dgm:cxn modelId="{518D6FB0-EB03-4C01-B0C5-45E2B5EB66C6}" srcId="{A5F22E4E-03EF-4541-B0D8-F63D8BE641AA}" destId="{80A5B276-2364-4E8D-AD73-220EC04131B8}" srcOrd="0" destOrd="0" parTransId="{0FD2D6ED-C249-49C7-A7E8-E6797C6BF4D6}" sibTransId="{A9EA0272-2429-4636-A305-BA9D2A80DC0C}"/>
    <dgm:cxn modelId="{A204A5C7-CFAB-7E43-86A2-580E290B49D4}" type="presOf" srcId="{692A132F-22BC-41E0-98EC-615A77B63987}" destId="{7C8300D4-CB90-5348-A144-45787B6547CF}" srcOrd="0" destOrd="0" presId="urn:microsoft.com/office/officeart/2005/8/layout/vList5"/>
    <dgm:cxn modelId="{4F1E31D0-CE3E-684D-B08C-9D707FAF014E}" type="presOf" srcId="{EA1F9BB2-B8EB-4220-BCFA-36B43F044C14}" destId="{BC76C401-CE54-B248-A0E0-6F9A49849A9B}" srcOrd="0" destOrd="1" presId="urn:microsoft.com/office/officeart/2005/8/layout/vList5"/>
    <dgm:cxn modelId="{B1097FD2-605B-AE40-B615-504112C09AB4}" type="presOf" srcId="{7CBFF7C7-58AA-45FA-9A31-8D5D0E062A03}" destId="{8BEE624F-5057-4C4D-8386-8F3F135D34B7}" srcOrd="0" destOrd="0" presId="urn:microsoft.com/office/officeart/2005/8/layout/vList5"/>
    <dgm:cxn modelId="{E46396E6-7656-4241-A1A9-E85720DE88EB}" srcId="{A5F22E4E-03EF-4541-B0D8-F63D8BE641AA}" destId="{EA1F9BB2-B8EB-4220-BCFA-36B43F044C14}" srcOrd="1" destOrd="0" parTransId="{4E4B0FC4-FEC7-49B3-8CFF-2BE1CA07C740}" sibTransId="{03D8921B-DAFF-4F7A-8B40-E4AF46873A73}"/>
    <dgm:cxn modelId="{5253BCE8-DAB4-0643-9CCF-62DDFBB12CB2}" type="presOf" srcId="{0BFE0EBA-DF95-49C7-A578-EEB687266F44}" destId="{8BEE624F-5057-4C4D-8386-8F3F135D34B7}" srcOrd="0" destOrd="1" presId="urn:microsoft.com/office/officeart/2005/8/layout/vList5"/>
    <dgm:cxn modelId="{01260FEC-69BD-1345-A9B7-2A0F59E8A1C7}" type="presOf" srcId="{9291B823-0B02-4ED1-A9A2-E0390B65B819}" destId="{AC8B4E3E-BEEB-6349-A791-F487DDAF65CF}" srcOrd="0" destOrd="0" presId="urn:microsoft.com/office/officeart/2005/8/layout/vList5"/>
    <dgm:cxn modelId="{3FFC30F3-74CC-4978-8A5A-9F7816B9A6B8}" srcId="{B1CA2F39-A8AF-420D-828D-8FE19EA942D9}" destId="{0BFE0EBA-DF95-49C7-A578-EEB687266F44}" srcOrd="1" destOrd="0" parTransId="{720F9141-B85A-4F46-8E19-C07C34DC714B}" sibTransId="{DDE51D3A-671E-4DC7-B98E-182ACDA83C15}"/>
    <dgm:cxn modelId="{C34B4108-C53C-9E43-A367-61F1A978F24C}" type="presParOf" srcId="{4A226EF2-0E90-CB41-9BE3-D6874FFD87D4}" destId="{6299241C-9D76-8D40-912A-E927D08FD8B7}" srcOrd="0" destOrd="0" presId="urn:microsoft.com/office/officeart/2005/8/layout/vList5"/>
    <dgm:cxn modelId="{D048E3E1-92D3-E046-8A8A-CD4F8AD529DA}" type="presParOf" srcId="{6299241C-9D76-8D40-912A-E927D08FD8B7}" destId="{97E1FC24-CF9B-8845-ADF4-204E4C22BD28}" srcOrd="0" destOrd="0" presId="urn:microsoft.com/office/officeart/2005/8/layout/vList5"/>
    <dgm:cxn modelId="{6F6B30E7-2E3A-B441-A4B8-DDD7C666B9F7}" type="presParOf" srcId="{6299241C-9D76-8D40-912A-E927D08FD8B7}" destId="{8BEE624F-5057-4C4D-8386-8F3F135D34B7}" srcOrd="1" destOrd="0" presId="urn:microsoft.com/office/officeart/2005/8/layout/vList5"/>
    <dgm:cxn modelId="{834CDFFB-C390-D544-80B6-116D578ADBDF}" type="presParOf" srcId="{4A226EF2-0E90-CB41-9BE3-D6874FFD87D4}" destId="{23724ADA-29D4-8942-9907-44C5797946BE}" srcOrd="1" destOrd="0" presId="urn:microsoft.com/office/officeart/2005/8/layout/vList5"/>
    <dgm:cxn modelId="{69E1CED6-6086-5B4C-BEE1-39CC0C7867E9}" type="presParOf" srcId="{4A226EF2-0E90-CB41-9BE3-D6874FFD87D4}" destId="{F2FFE0AF-A2AE-4648-8707-708488F4E637}" srcOrd="2" destOrd="0" presId="urn:microsoft.com/office/officeart/2005/8/layout/vList5"/>
    <dgm:cxn modelId="{920A865A-0551-2A42-AB7C-46C8346F0AE2}" type="presParOf" srcId="{F2FFE0AF-A2AE-4648-8707-708488F4E637}" destId="{7AF8466E-8A4C-7446-81F3-4B3549EB8C5F}" srcOrd="0" destOrd="0" presId="urn:microsoft.com/office/officeart/2005/8/layout/vList5"/>
    <dgm:cxn modelId="{37E1A494-4AA5-AB43-B5BE-7C63B5C3EBEC}" type="presParOf" srcId="{F2FFE0AF-A2AE-4648-8707-708488F4E637}" destId="{BC76C401-CE54-B248-A0E0-6F9A49849A9B}" srcOrd="1" destOrd="0" presId="urn:microsoft.com/office/officeart/2005/8/layout/vList5"/>
    <dgm:cxn modelId="{828E1FE5-7AC4-FB4A-8468-1508873B4854}" type="presParOf" srcId="{4A226EF2-0E90-CB41-9BE3-D6874FFD87D4}" destId="{DB9016CF-2198-9545-AD2B-A38778C01156}" srcOrd="3" destOrd="0" presId="urn:microsoft.com/office/officeart/2005/8/layout/vList5"/>
    <dgm:cxn modelId="{DDAFF2E4-753F-854B-AF47-1DD75088F86C}" type="presParOf" srcId="{4A226EF2-0E90-CB41-9BE3-D6874FFD87D4}" destId="{86C17CE1-88A8-F842-8ACA-5E67EF0EF619}" srcOrd="4" destOrd="0" presId="urn:microsoft.com/office/officeart/2005/8/layout/vList5"/>
    <dgm:cxn modelId="{6C44481B-426C-2541-A539-BC7E4467E148}" type="presParOf" srcId="{86C17CE1-88A8-F842-8ACA-5E67EF0EF619}" destId="{AC8B4E3E-BEEB-6349-A791-F487DDAF65CF}" srcOrd="0" destOrd="0" presId="urn:microsoft.com/office/officeart/2005/8/layout/vList5"/>
    <dgm:cxn modelId="{B87BF396-73A5-D64B-B3B1-5BE81A50F450}" type="presParOf" srcId="{86C17CE1-88A8-F842-8ACA-5E67EF0EF619}" destId="{7C8300D4-CB90-5348-A144-45787B6547CF}"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A14B19-E9BB-42A9-A5CA-9479B02E383D}"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0729AB62-759D-4952-87DE-C6E3C528F081}">
      <dgm:prSet/>
      <dgm:spPr/>
      <dgm:t>
        <a:bodyPr/>
        <a:lstStyle/>
        <a:p>
          <a:r>
            <a:rPr lang="en-US"/>
            <a:t>Database backup schedule is the same as Azure SQL Database</a:t>
          </a:r>
        </a:p>
      </dgm:t>
    </dgm:pt>
    <dgm:pt modelId="{911FA058-8B95-4F39-AC2F-F8F3F7D164D3}" type="parTrans" cxnId="{424F7CAC-BA1B-4C3C-B173-B34C8E1B5706}">
      <dgm:prSet/>
      <dgm:spPr/>
      <dgm:t>
        <a:bodyPr/>
        <a:lstStyle/>
        <a:p>
          <a:endParaRPr lang="en-US"/>
        </a:p>
      </dgm:t>
    </dgm:pt>
    <dgm:pt modelId="{3AFF9848-8D71-47F6-BE89-BD72296F89F5}" type="sibTrans" cxnId="{424F7CAC-BA1B-4C3C-B173-B34C8E1B5706}">
      <dgm:prSet/>
      <dgm:spPr/>
      <dgm:t>
        <a:bodyPr/>
        <a:lstStyle/>
        <a:p>
          <a:endParaRPr lang="en-US"/>
        </a:p>
      </dgm:t>
    </dgm:pt>
    <dgm:pt modelId="{7CFEA3D9-68F4-42A8-A7DC-5D3A2CA60A11}">
      <dgm:prSet/>
      <dgm:spPr/>
      <dgm:t>
        <a:bodyPr/>
        <a:lstStyle/>
        <a:p>
          <a:r>
            <a:rPr lang="en-US"/>
            <a:t>COPY_ONLY, URL-based backups can be used to perform manual full database backups</a:t>
          </a:r>
        </a:p>
      </dgm:t>
    </dgm:pt>
    <dgm:pt modelId="{DF9E81C5-8008-4218-B64E-BCC08D0C33CC}" type="parTrans" cxnId="{08FE5A70-E3A7-41E3-94C6-CA3EC71ABE8C}">
      <dgm:prSet/>
      <dgm:spPr/>
      <dgm:t>
        <a:bodyPr/>
        <a:lstStyle/>
        <a:p>
          <a:endParaRPr lang="en-US"/>
        </a:p>
      </dgm:t>
    </dgm:pt>
    <dgm:pt modelId="{B9CE708F-C815-4311-AB56-3F1A3E74DFF9}" type="sibTrans" cxnId="{08FE5A70-E3A7-41E3-94C6-CA3EC71ABE8C}">
      <dgm:prSet/>
      <dgm:spPr/>
      <dgm:t>
        <a:bodyPr/>
        <a:lstStyle/>
        <a:p>
          <a:endParaRPr lang="en-US"/>
        </a:p>
      </dgm:t>
    </dgm:pt>
    <dgm:pt modelId="{E6628773-A9AE-4280-9575-620CE2CD9F7A}">
      <dgm:prSet/>
      <dgm:spPr/>
      <dgm:t>
        <a:bodyPr/>
        <a:lstStyle/>
        <a:p>
          <a:r>
            <a:rPr lang="en-US"/>
            <a:t>Not available on Azure SQL Database</a:t>
          </a:r>
        </a:p>
      </dgm:t>
    </dgm:pt>
    <dgm:pt modelId="{468EF9F3-6BA5-4E4E-A688-8142A3A4384C}" type="parTrans" cxnId="{8F97771A-CE6C-42CD-BC57-85E7D02E4920}">
      <dgm:prSet/>
      <dgm:spPr/>
      <dgm:t>
        <a:bodyPr/>
        <a:lstStyle/>
        <a:p>
          <a:endParaRPr lang="en-US"/>
        </a:p>
      </dgm:t>
    </dgm:pt>
    <dgm:pt modelId="{FDC51BFA-F727-4350-97EC-9604024050C4}" type="sibTrans" cxnId="{8F97771A-CE6C-42CD-BC57-85E7D02E4920}">
      <dgm:prSet/>
      <dgm:spPr/>
      <dgm:t>
        <a:bodyPr/>
        <a:lstStyle/>
        <a:p>
          <a:endParaRPr lang="en-US"/>
        </a:p>
      </dgm:t>
    </dgm:pt>
    <dgm:pt modelId="{6757B5C2-1183-4BBC-AC08-DC229F8F5C4E}">
      <dgm:prSet/>
      <dgm:spPr/>
      <dgm:t>
        <a:bodyPr/>
        <a:lstStyle/>
        <a:p>
          <a:r>
            <a:rPr lang="en-US"/>
            <a:t>Backup retention is 7 days by default</a:t>
          </a:r>
        </a:p>
      </dgm:t>
    </dgm:pt>
    <dgm:pt modelId="{201A02AC-E77A-4D1C-83EB-39427AD4BBE5}" type="parTrans" cxnId="{99CCC33A-6B20-42B4-A498-E3A439A1219A}">
      <dgm:prSet/>
      <dgm:spPr/>
      <dgm:t>
        <a:bodyPr/>
        <a:lstStyle/>
        <a:p>
          <a:endParaRPr lang="en-US"/>
        </a:p>
      </dgm:t>
    </dgm:pt>
    <dgm:pt modelId="{691E1E19-D18A-4B55-B414-5F3B3F95CA05}" type="sibTrans" cxnId="{99CCC33A-6B20-42B4-A498-E3A439A1219A}">
      <dgm:prSet/>
      <dgm:spPr/>
      <dgm:t>
        <a:bodyPr/>
        <a:lstStyle/>
        <a:p>
          <a:endParaRPr lang="en-US"/>
        </a:p>
      </dgm:t>
    </dgm:pt>
    <dgm:pt modelId="{EC880F5E-7C0D-47D0-B583-8081CFD6E6F1}">
      <dgm:prSet/>
      <dgm:spPr/>
      <dgm:t>
        <a:bodyPr/>
        <a:lstStyle/>
        <a:p>
          <a:r>
            <a:rPr lang="en-US"/>
            <a:t>Configurable up to 35 days for General Purpose and Business Critical</a:t>
          </a:r>
        </a:p>
      </dgm:t>
    </dgm:pt>
    <dgm:pt modelId="{6FF639B5-472A-470F-A917-F60A4E5F1035}" type="parTrans" cxnId="{E0A25070-5A6A-4B64-8F11-2BECBC8EAC00}">
      <dgm:prSet/>
      <dgm:spPr/>
      <dgm:t>
        <a:bodyPr/>
        <a:lstStyle/>
        <a:p>
          <a:endParaRPr lang="en-US"/>
        </a:p>
      </dgm:t>
    </dgm:pt>
    <dgm:pt modelId="{C29C8027-5FC6-4186-8827-4395152275AC}" type="sibTrans" cxnId="{E0A25070-5A6A-4B64-8F11-2BECBC8EAC00}">
      <dgm:prSet/>
      <dgm:spPr/>
      <dgm:t>
        <a:bodyPr/>
        <a:lstStyle/>
        <a:p>
          <a:endParaRPr lang="en-US"/>
        </a:p>
      </dgm:t>
    </dgm:pt>
    <dgm:pt modelId="{5805B07A-72AC-4ED8-8BB8-23969FAADE9B}">
      <dgm:prSet/>
      <dgm:spPr/>
      <dgm:t>
        <a:bodyPr/>
        <a:lstStyle/>
        <a:p>
          <a:r>
            <a:rPr lang="en-US"/>
            <a:t>Point-in-time restores are possible and must be performed manually using the Azure Portal</a:t>
          </a:r>
        </a:p>
      </dgm:t>
    </dgm:pt>
    <dgm:pt modelId="{6F7415E0-9EE0-4A32-A2BC-BEFFE0B3A42A}" type="parTrans" cxnId="{BB68B685-F63E-40F3-BD87-C48028C4B5CA}">
      <dgm:prSet/>
      <dgm:spPr/>
      <dgm:t>
        <a:bodyPr/>
        <a:lstStyle/>
        <a:p>
          <a:endParaRPr lang="en-US"/>
        </a:p>
      </dgm:t>
    </dgm:pt>
    <dgm:pt modelId="{76E5C76D-64E4-44C0-B75B-A29522CCBAF2}" type="sibTrans" cxnId="{BB68B685-F63E-40F3-BD87-C48028C4B5CA}">
      <dgm:prSet/>
      <dgm:spPr/>
      <dgm:t>
        <a:bodyPr/>
        <a:lstStyle/>
        <a:p>
          <a:endParaRPr lang="en-US"/>
        </a:p>
      </dgm:t>
    </dgm:pt>
    <dgm:pt modelId="{6FFF9A22-2894-4935-B9EF-55E990049F20}">
      <dgm:prSet/>
      <dgm:spPr/>
      <dgm:t>
        <a:bodyPr/>
        <a:lstStyle/>
        <a:p>
          <a:r>
            <a:rPr lang="en-US"/>
            <a:t>COPY_ONLY, URL-based full backups can be restored using SSMS to a Managed Instance only</a:t>
          </a:r>
        </a:p>
      </dgm:t>
    </dgm:pt>
    <dgm:pt modelId="{48419244-762F-4457-ACB1-22BE71A37614}" type="parTrans" cxnId="{C773E6F9-94F1-4588-8540-87FDC311813B}">
      <dgm:prSet/>
      <dgm:spPr/>
      <dgm:t>
        <a:bodyPr/>
        <a:lstStyle/>
        <a:p>
          <a:endParaRPr lang="en-US"/>
        </a:p>
      </dgm:t>
    </dgm:pt>
    <dgm:pt modelId="{D37035FC-07BD-4D09-B08F-C9523ECC4C43}" type="sibTrans" cxnId="{C773E6F9-94F1-4588-8540-87FDC311813B}">
      <dgm:prSet/>
      <dgm:spPr/>
      <dgm:t>
        <a:bodyPr/>
        <a:lstStyle/>
        <a:p>
          <a:endParaRPr lang="en-US"/>
        </a:p>
      </dgm:t>
    </dgm:pt>
    <dgm:pt modelId="{25C56FE8-7708-4D70-B82E-51CADE5CCD76}" type="pres">
      <dgm:prSet presAssocID="{A0A14B19-E9BB-42A9-A5CA-9479B02E383D}" presName="root" presStyleCnt="0">
        <dgm:presLayoutVars>
          <dgm:dir/>
          <dgm:resizeHandles val="exact"/>
        </dgm:presLayoutVars>
      </dgm:prSet>
      <dgm:spPr/>
    </dgm:pt>
    <dgm:pt modelId="{B146A0A2-A3DC-41AD-8FC3-0FA62AB9C3F2}" type="pres">
      <dgm:prSet presAssocID="{0729AB62-759D-4952-87DE-C6E3C528F081}" presName="compNode" presStyleCnt="0"/>
      <dgm:spPr/>
    </dgm:pt>
    <dgm:pt modelId="{A707907A-4F10-4F69-85D6-451BDB8DDF9A}" type="pres">
      <dgm:prSet presAssocID="{0729AB62-759D-4952-87DE-C6E3C528F081}" presName="bgRect" presStyleLbl="bgShp" presStyleIdx="0" presStyleCnt="5"/>
      <dgm:spPr/>
    </dgm:pt>
    <dgm:pt modelId="{83F16946-86B8-48ED-847A-AE045DB6E950}" type="pres">
      <dgm:prSet presAssocID="{0729AB62-759D-4952-87DE-C6E3C528F081}" presName="iconRect" presStyleLbl="node1" presStyleIdx="0" presStyleCnt="5"/>
      <dgm:spPr>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CB6506C-5924-4897-9078-49A711826C55}" type="pres">
      <dgm:prSet presAssocID="{0729AB62-759D-4952-87DE-C6E3C528F081}" presName="spaceRect" presStyleCnt="0"/>
      <dgm:spPr/>
    </dgm:pt>
    <dgm:pt modelId="{48F6F61D-EC8E-4218-AA31-2F5FAFF2927B}" type="pres">
      <dgm:prSet presAssocID="{0729AB62-759D-4952-87DE-C6E3C528F081}" presName="parTx" presStyleLbl="revTx" presStyleIdx="0" presStyleCnt="7">
        <dgm:presLayoutVars>
          <dgm:chMax val="0"/>
          <dgm:chPref val="0"/>
        </dgm:presLayoutVars>
      </dgm:prSet>
      <dgm:spPr/>
    </dgm:pt>
    <dgm:pt modelId="{EEE29EE2-F362-4DF1-BDE5-2E131F099996}" type="pres">
      <dgm:prSet presAssocID="{3AFF9848-8D71-47F6-BE89-BD72296F89F5}" presName="sibTrans" presStyleCnt="0"/>
      <dgm:spPr/>
    </dgm:pt>
    <dgm:pt modelId="{51026091-5911-4939-8F3B-823E3EFC29E0}" type="pres">
      <dgm:prSet presAssocID="{7CFEA3D9-68F4-42A8-A7DC-5D3A2CA60A11}" presName="compNode" presStyleCnt="0"/>
      <dgm:spPr/>
    </dgm:pt>
    <dgm:pt modelId="{1DA4C472-BEBE-4B80-A3B6-19F8779F9BCB}" type="pres">
      <dgm:prSet presAssocID="{7CFEA3D9-68F4-42A8-A7DC-5D3A2CA60A11}" presName="bgRect" presStyleLbl="bgShp" presStyleIdx="1" presStyleCnt="5"/>
      <dgm:spPr/>
    </dgm:pt>
    <dgm:pt modelId="{EB2300B0-2F31-4711-9D30-B2E4238B647C}" type="pres">
      <dgm:prSet presAssocID="{7CFEA3D9-68F4-42A8-A7DC-5D3A2CA60A11}" presName="iconRect" presStyleLbl="node1" presStyleIdx="1" presStyleCnt="5"/>
      <dgm:spPr>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42B03A14-91F2-4415-8B9C-786EC704A1F9}" type="pres">
      <dgm:prSet presAssocID="{7CFEA3D9-68F4-42A8-A7DC-5D3A2CA60A11}" presName="spaceRect" presStyleCnt="0"/>
      <dgm:spPr/>
    </dgm:pt>
    <dgm:pt modelId="{2D856AB3-AB53-43F3-A0F7-1850D677A093}" type="pres">
      <dgm:prSet presAssocID="{7CFEA3D9-68F4-42A8-A7DC-5D3A2CA60A11}" presName="parTx" presStyleLbl="revTx" presStyleIdx="1" presStyleCnt="7">
        <dgm:presLayoutVars>
          <dgm:chMax val="0"/>
          <dgm:chPref val="0"/>
        </dgm:presLayoutVars>
      </dgm:prSet>
      <dgm:spPr/>
    </dgm:pt>
    <dgm:pt modelId="{7980FDB0-7E9F-4520-8222-E1D724A5A8DF}" type="pres">
      <dgm:prSet presAssocID="{7CFEA3D9-68F4-42A8-A7DC-5D3A2CA60A11}" presName="desTx" presStyleLbl="revTx" presStyleIdx="2" presStyleCnt="7">
        <dgm:presLayoutVars/>
      </dgm:prSet>
      <dgm:spPr/>
    </dgm:pt>
    <dgm:pt modelId="{223A6A03-62DF-4D91-AB82-23A1FF04F247}" type="pres">
      <dgm:prSet presAssocID="{B9CE708F-C815-4311-AB56-3F1A3E74DFF9}" presName="sibTrans" presStyleCnt="0"/>
      <dgm:spPr/>
    </dgm:pt>
    <dgm:pt modelId="{95DD4DA8-D639-4E5B-BFCE-B699DF384DE5}" type="pres">
      <dgm:prSet presAssocID="{6757B5C2-1183-4BBC-AC08-DC229F8F5C4E}" presName="compNode" presStyleCnt="0"/>
      <dgm:spPr/>
    </dgm:pt>
    <dgm:pt modelId="{8CC07657-442C-495E-A0F5-260ECD08B620}" type="pres">
      <dgm:prSet presAssocID="{6757B5C2-1183-4BBC-AC08-DC229F8F5C4E}" presName="bgRect" presStyleLbl="bgShp" presStyleIdx="2" presStyleCnt="5"/>
      <dgm:spPr/>
    </dgm:pt>
    <dgm:pt modelId="{0D4A185B-A84F-4419-80B5-0EC1E1F8B197}" type="pres">
      <dgm:prSet presAssocID="{6757B5C2-1183-4BBC-AC08-DC229F8F5C4E}" presName="iconRect" presStyleLbl="node1" presStyleIdx="2" presStyleCnt="5"/>
      <dgm:spPr>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0A854808-4484-45CD-9D88-8EC229A312FB}" type="pres">
      <dgm:prSet presAssocID="{6757B5C2-1183-4BBC-AC08-DC229F8F5C4E}" presName="spaceRect" presStyleCnt="0"/>
      <dgm:spPr/>
    </dgm:pt>
    <dgm:pt modelId="{0D61CF1E-CD34-4775-9A86-376CEBF587EC}" type="pres">
      <dgm:prSet presAssocID="{6757B5C2-1183-4BBC-AC08-DC229F8F5C4E}" presName="parTx" presStyleLbl="revTx" presStyleIdx="3" presStyleCnt="7">
        <dgm:presLayoutVars>
          <dgm:chMax val="0"/>
          <dgm:chPref val="0"/>
        </dgm:presLayoutVars>
      </dgm:prSet>
      <dgm:spPr/>
    </dgm:pt>
    <dgm:pt modelId="{ED5E357B-D20A-4E1A-8938-E5BDBABF19BC}" type="pres">
      <dgm:prSet presAssocID="{6757B5C2-1183-4BBC-AC08-DC229F8F5C4E}" presName="desTx" presStyleLbl="revTx" presStyleIdx="4" presStyleCnt="7">
        <dgm:presLayoutVars/>
      </dgm:prSet>
      <dgm:spPr/>
    </dgm:pt>
    <dgm:pt modelId="{9D9EC45C-BB6C-41F4-93B4-2A751B8C9D4E}" type="pres">
      <dgm:prSet presAssocID="{691E1E19-D18A-4B55-B414-5F3B3F95CA05}" presName="sibTrans" presStyleCnt="0"/>
      <dgm:spPr/>
    </dgm:pt>
    <dgm:pt modelId="{01C35C63-5D8D-4C33-89C8-738616E35227}" type="pres">
      <dgm:prSet presAssocID="{5805B07A-72AC-4ED8-8BB8-23969FAADE9B}" presName="compNode" presStyleCnt="0"/>
      <dgm:spPr/>
    </dgm:pt>
    <dgm:pt modelId="{2FE8472E-9D99-4F7F-84AB-BB07CF88DE25}" type="pres">
      <dgm:prSet presAssocID="{5805B07A-72AC-4ED8-8BB8-23969FAADE9B}" presName="bgRect" presStyleLbl="bgShp" presStyleIdx="3" presStyleCnt="5"/>
      <dgm:spPr/>
    </dgm:pt>
    <dgm:pt modelId="{CDB47193-336F-4950-B998-619AB685C07F}" type="pres">
      <dgm:prSet presAssocID="{5805B07A-72AC-4ED8-8BB8-23969FAADE9B}" presName="iconRect" presStyleLbl="node1" presStyleIdx="3" presStyleCnt="5"/>
      <dgm:spPr>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730440DD-B023-424F-9161-460CA4324693}" type="pres">
      <dgm:prSet presAssocID="{5805B07A-72AC-4ED8-8BB8-23969FAADE9B}" presName="spaceRect" presStyleCnt="0"/>
      <dgm:spPr/>
    </dgm:pt>
    <dgm:pt modelId="{1298E0F0-FF73-497C-B149-278D0E820420}" type="pres">
      <dgm:prSet presAssocID="{5805B07A-72AC-4ED8-8BB8-23969FAADE9B}" presName="parTx" presStyleLbl="revTx" presStyleIdx="5" presStyleCnt="7">
        <dgm:presLayoutVars>
          <dgm:chMax val="0"/>
          <dgm:chPref val="0"/>
        </dgm:presLayoutVars>
      </dgm:prSet>
      <dgm:spPr/>
    </dgm:pt>
    <dgm:pt modelId="{2733C830-CF3F-49EE-93D6-A64A37378BC1}" type="pres">
      <dgm:prSet presAssocID="{76E5C76D-64E4-44C0-B75B-A29522CCBAF2}" presName="sibTrans" presStyleCnt="0"/>
      <dgm:spPr/>
    </dgm:pt>
    <dgm:pt modelId="{222B4140-7B22-4D3E-AD24-04969A07E9D9}" type="pres">
      <dgm:prSet presAssocID="{6FFF9A22-2894-4935-B9EF-55E990049F20}" presName="compNode" presStyleCnt="0"/>
      <dgm:spPr/>
    </dgm:pt>
    <dgm:pt modelId="{C1DACE04-98B2-4967-A967-480123BA8914}" type="pres">
      <dgm:prSet presAssocID="{6FFF9A22-2894-4935-B9EF-55E990049F20}" presName="bgRect" presStyleLbl="bgShp" presStyleIdx="4" presStyleCnt="5"/>
      <dgm:spPr/>
    </dgm:pt>
    <dgm:pt modelId="{63CC03CE-8157-4CE7-8F65-C0FA63A84C59}" type="pres">
      <dgm:prSet presAssocID="{6FFF9A22-2894-4935-B9EF-55E990049F20}" presName="iconRect" presStyleLbl="node1" presStyleIdx="4" presStyleCnt="5"/>
      <dgm:spPr>
        <a:blipFill>
          <a:blip xmlns:r="http://schemas.openxmlformats.org/officeDocument/2006/relationships"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47024263-6DF3-4376-AF9E-EE0F54A0A22E}" type="pres">
      <dgm:prSet presAssocID="{6FFF9A22-2894-4935-B9EF-55E990049F20}" presName="spaceRect" presStyleCnt="0"/>
      <dgm:spPr/>
    </dgm:pt>
    <dgm:pt modelId="{271E0C6A-882A-4428-889E-AB8967BD31AA}" type="pres">
      <dgm:prSet presAssocID="{6FFF9A22-2894-4935-B9EF-55E990049F20}" presName="parTx" presStyleLbl="revTx" presStyleIdx="6" presStyleCnt="7">
        <dgm:presLayoutVars>
          <dgm:chMax val="0"/>
          <dgm:chPref val="0"/>
        </dgm:presLayoutVars>
      </dgm:prSet>
      <dgm:spPr/>
    </dgm:pt>
  </dgm:ptLst>
  <dgm:cxnLst>
    <dgm:cxn modelId="{26825B02-F822-4420-B210-A0AA7AE68F84}" type="presOf" srcId="{6FFF9A22-2894-4935-B9EF-55E990049F20}" destId="{271E0C6A-882A-4428-889E-AB8967BD31AA}" srcOrd="0" destOrd="0" presId="urn:microsoft.com/office/officeart/2018/2/layout/IconVerticalSolidList"/>
    <dgm:cxn modelId="{84360319-1927-4781-95D2-1A8B58EF1858}" type="presOf" srcId="{7CFEA3D9-68F4-42A8-A7DC-5D3A2CA60A11}" destId="{2D856AB3-AB53-43F3-A0F7-1850D677A093}" srcOrd="0" destOrd="0" presId="urn:microsoft.com/office/officeart/2018/2/layout/IconVerticalSolidList"/>
    <dgm:cxn modelId="{8F97771A-CE6C-42CD-BC57-85E7D02E4920}" srcId="{7CFEA3D9-68F4-42A8-A7DC-5D3A2CA60A11}" destId="{E6628773-A9AE-4280-9575-620CE2CD9F7A}" srcOrd="0" destOrd="0" parTransId="{468EF9F3-6BA5-4E4E-A688-8142A3A4384C}" sibTransId="{FDC51BFA-F727-4350-97EC-9604024050C4}"/>
    <dgm:cxn modelId="{FDF7301F-211D-4718-88C8-9A9E93A2268B}" type="presOf" srcId="{5805B07A-72AC-4ED8-8BB8-23969FAADE9B}" destId="{1298E0F0-FF73-497C-B149-278D0E820420}" srcOrd="0" destOrd="0" presId="urn:microsoft.com/office/officeart/2018/2/layout/IconVerticalSolidList"/>
    <dgm:cxn modelId="{ADC2A826-0469-44AE-9DC6-AC1485B0549B}" type="presOf" srcId="{6757B5C2-1183-4BBC-AC08-DC229F8F5C4E}" destId="{0D61CF1E-CD34-4775-9A86-376CEBF587EC}" srcOrd="0" destOrd="0" presId="urn:microsoft.com/office/officeart/2018/2/layout/IconVerticalSolidList"/>
    <dgm:cxn modelId="{B695B037-CE5B-4F50-9E0D-6B05592D33CE}" type="presOf" srcId="{EC880F5E-7C0D-47D0-B583-8081CFD6E6F1}" destId="{ED5E357B-D20A-4E1A-8938-E5BDBABF19BC}" srcOrd="0" destOrd="0" presId="urn:microsoft.com/office/officeart/2018/2/layout/IconVerticalSolidList"/>
    <dgm:cxn modelId="{99CCC33A-6B20-42B4-A498-E3A439A1219A}" srcId="{A0A14B19-E9BB-42A9-A5CA-9479B02E383D}" destId="{6757B5C2-1183-4BBC-AC08-DC229F8F5C4E}" srcOrd="2" destOrd="0" parTransId="{201A02AC-E77A-4D1C-83EB-39427AD4BBE5}" sibTransId="{691E1E19-D18A-4B55-B414-5F3B3F95CA05}"/>
    <dgm:cxn modelId="{E0A25070-5A6A-4B64-8F11-2BECBC8EAC00}" srcId="{6757B5C2-1183-4BBC-AC08-DC229F8F5C4E}" destId="{EC880F5E-7C0D-47D0-B583-8081CFD6E6F1}" srcOrd="0" destOrd="0" parTransId="{6FF639B5-472A-470F-A917-F60A4E5F1035}" sibTransId="{C29C8027-5FC6-4186-8827-4395152275AC}"/>
    <dgm:cxn modelId="{08FE5A70-E3A7-41E3-94C6-CA3EC71ABE8C}" srcId="{A0A14B19-E9BB-42A9-A5CA-9479B02E383D}" destId="{7CFEA3D9-68F4-42A8-A7DC-5D3A2CA60A11}" srcOrd="1" destOrd="0" parTransId="{DF9E81C5-8008-4218-B64E-BCC08D0C33CC}" sibTransId="{B9CE708F-C815-4311-AB56-3F1A3E74DFF9}"/>
    <dgm:cxn modelId="{BB68B685-F63E-40F3-BD87-C48028C4B5CA}" srcId="{A0A14B19-E9BB-42A9-A5CA-9479B02E383D}" destId="{5805B07A-72AC-4ED8-8BB8-23969FAADE9B}" srcOrd="3" destOrd="0" parTransId="{6F7415E0-9EE0-4A32-A2BC-BEFFE0B3A42A}" sibTransId="{76E5C76D-64E4-44C0-B75B-A29522CCBAF2}"/>
    <dgm:cxn modelId="{424F7CAC-BA1B-4C3C-B173-B34C8E1B5706}" srcId="{A0A14B19-E9BB-42A9-A5CA-9479B02E383D}" destId="{0729AB62-759D-4952-87DE-C6E3C528F081}" srcOrd="0" destOrd="0" parTransId="{911FA058-8B95-4F39-AC2F-F8F3F7D164D3}" sibTransId="{3AFF9848-8D71-47F6-BE89-BD72296F89F5}"/>
    <dgm:cxn modelId="{D41060C0-6C9C-439D-9F9B-01E5F1F6BFAC}" type="presOf" srcId="{E6628773-A9AE-4280-9575-620CE2CD9F7A}" destId="{7980FDB0-7E9F-4520-8222-E1D724A5A8DF}" srcOrd="0" destOrd="0" presId="urn:microsoft.com/office/officeart/2018/2/layout/IconVerticalSolidList"/>
    <dgm:cxn modelId="{AA94BBE8-DFDB-44EB-AA70-9B0767442BCC}" type="presOf" srcId="{0729AB62-759D-4952-87DE-C6E3C528F081}" destId="{48F6F61D-EC8E-4218-AA31-2F5FAFF2927B}" srcOrd="0" destOrd="0" presId="urn:microsoft.com/office/officeart/2018/2/layout/IconVerticalSolidList"/>
    <dgm:cxn modelId="{C7FD5DEE-1FFE-47B3-946D-A653B31DD53A}" type="presOf" srcId="{A0A14B19-E9BB-42A9-A5CA-9479B02E383D}" destId="{25C56FE8-7708-4D70-B82E-51CADE5CCD76}" srcOrd="0" destOrd="0" presId="urn:microsoft.com/office/officeart/2018/2/layout/IconVerticalSolidList"/>
    <dgm:cxn modelId="{C773E6F9-94F1-4588-8540-87FDC311813B}" srcId="{A0A14B19-E9BB-42A9-A5CA-9479B02E383D}" destId="{6FFF9A22-2894-4935-B9EF-55E990049F20}" srcOrd="4" destOrd="0" parTransId="{48419244-762F-4457-ACB1-22BE71A37614}" sibTransId="{D37035FC-07BD-4D09-B08F-C9523ECC4C43}"/>
    <dgm:cxn modelId="{D3A6E33F-3A0C-4FC8-9B26-DF8A8C639A5F}" type="presParOf" srcId="{25C56FE8-7708-4D70-B82E-51CADE5CCD76}" destId="{B146A0A2-A3DC-41AD-8FC3-0FA62AB9C3F2}" srcOrd="0" destOrd="0" presId="urn:microsoft.com/office/officeart/2018/2/layout/IconVerticalSolidList"/>
    <dgm:cxn modelId="{C12E40FB-AD31-4C1A-B27A-334167FF2777}" type="presParOf" srcId="{B146A0A2-A3DC-41AD-8FC3-0FA62AB9C3F2}" destId="{A707907A-4F10-4F69-85D6-451BDB8DDF9A}" srcOrd="0" destOrd="0" presId="urn:microsoft.com/office/officeart/2018/2/layout/IconVerticalSolidList"/>
    <dgm:cxn modelId="{8CC8155E-EFF5-4DB4-B08B-A2A9F39A05F8}" type="presParOf" srcId="{B146A0A2-A3DC-41AD-8FC3-0FA62AB9C3F2}" destId="{83F16946-86B8-48ED-847A-AE045DB6E950}" srcOrd="1" destOrd="0" presId="urn:microsoft.com/office/officeart/2018/2/layout/IconVerticalSolidList"/>
    <dgm:cxn modelId="{F6085ADC-638B-4A20-BC51-0EAFF737DED3}" type="presParOf" srcId="{B146A0A2-A3DC-41AD-8FC3-0FA62AB9C3F2}" destId="{1CB6506C-5924-4897-9078-49A711826C55}" srcOrd="2" destOrd="0" presId="urn:microsoft.com/office/officeart/2018/2/layout/IconVerticalSolidList"/>
    <dgm:cxn modelId="{07644B3A-C900-4A1E-A752-51038A9CAC6A}" type="presParOf" srcId="{B146A0A2-A3DC-41AD-8FC3-0FA62AB9C3F2}" destId="{48F6F61D-EC8E-4218-AA31-2F5FAFF2927B}" srcOrd="3" destOrd="0" presId="urn:microsoft.com/office/officeart/2018/2/layout/IconVerticalSolidList"/>
    <dgm:cxn modelId="{F55BBF83-0430-4F85-A378-46F805864F77}" type="presParOf" srcId="{25C56FE8-7708-4D70-B82E-51CADE5CCD76}" destId="{EEE29EE2-F362-4DF1-BDE5-2E131F099996}" srcOrd="1" destOrd="0" presId="urn:microsoft.com/office/officeart/2018/2/layout/IconVerticalSolidList"/>
    <dgm:cxn modelId="{B1745772-E03B-46C5-9AE2-6B87D1F47728}" type="presParOf" srcId="{25C56FE8-7708-4D70-B82E-51CADE5CCD76}" destId="{51026091-5911-4939-8F3B-823E3EFC29E0}" srcOrd="2" destOrd="0" presId="urn:microsoft.com/office/officeart/2018/2/layout/IconVerticalSolidList"/>
    <dgm:cxn modelId="{861B384F-4645-4224-A52D-895D6FB6A013}" type="presParOf" srcId="{51026091-5911-4939-8F3B-823E3EFC29E0}" destId="{1DA4C472-BEBE-4B80-A3B6-19F8779F9BCB}" srcOrd="0" destOrd="0" presId="urn:microsoft.com/office/officeart/2018/2/layout/IconVerticalSolidList"/>
    <dgm:cxn modelId="{508BF342-8FCF-4C80-B119-DCC5F1DD76D1}" type="presParOf" srcId="{51026091-5911-4939-8F3B-823E3EFC29E0}" destId="{EB2300B0-2F31-4711-9D30-B2E4238B647C}" srcOrd="1" destOrd="0" presId="urn:microsoft.com/office/officeart/2018/2/layout/IconVerticalSolidList"/>
    <dgm:cxn modelId="{ACCBBC86-3D40-4114-B8BB-131865B8ABDC}" type="presParOf" srcId="{51026091-5911-4939-8F3B-823E3EFC29E0}" destId="{42B03A14-91F2-4415-8B9C-786EC704A1F9}" srcOrd="2" destOrd="0" presId="urn:microsoft.com/office/officeart/2018/2/layout/IconVerticalSolidList"/>
    <dgm:cxn modelId="{053F7DF5-095D-4415-9C18-496FD7D25978}" type="presParOf" srcId="{51026091-5911-4939-8F3B-823E3EFC29E0}" destId="{2D856AB3-AB53-43F3-A0F7-1850D677A093}" srcOrd="3" destOrd="0" presId="urn:microsoft.com/office/officeart/2018/2/layout/IconVerticalSolidList"/>
    <dgm:cxn modelId="{28A8346F-FD74-4B5D-8F10-C420C0D6E7F9}" type="presParOf" srcId="{51026091-5911-4939-8F3B-823E3EFC29E0}" destId="{7980FDB0-7E9F-4520-8222-E1D724A5A8DF}" srcOrd="4" destOrd="0" presId="urn:microsoft.com/office/officeart/2018/2/layout/IconVerticalSolidList"/>
    <dgm:cxn modelId="{B2FBAC58-7E4A-4F32-AA2D-9158B6042B1A}" type="presParOf" srcId="{25C56FE8-7708-4D70-B82E-51CADE5CCD76}" destId="{223A6A03-62DF-4D91-AB82-23A1FF04F247}" srcOrd="3" destOrd="0" presId="urn:microsoft.com/office/officeart/2018/2/layout/IconVerticalSolidList"/>
    <dgm:cxn modelId="{CA8E12C6-57F7-42EA-99D8-A512D63B62D9}" type="presParOf" srcId="{25C56FE8-7708-4D70-B82E-51CADE5CCD76}" destId="{95DD4DA8-D639-4E5B-BFCE-B699DF384DE5}" srcOrd="4" destOrd="0" presId="urn:microsoft.com/office/officeart/2018/2/layout/IconVerticalSolidList"/>
    <dgm:cxn modelId="{4DFE0322-6609-4644-84A5-3308624F6517}" type="presParOf" srcId="{95DD4DA8-D639-4E5B-BFCE-B699DF384DE5}" destId="{8CC07657-442C-495E-A0F5-260ECD08B620}" srcOrd="0" destOrd="0" presId="urn:microsoft.com/office/officeart/2018/2/layout/IconVerticalSolidList"/>
    <dgm:cxn modelId="{246BADF3-8B8D-43BE-8308-DDD4702ECB3E}" type="presParOf" srcId="{95DD4DA8-D639-4E5B-BFCE-B699DF384DE5}" destId="{0D4A185B-A84F-4419-80B5-0EC1E1F8B197}" srcOrd="1" destOrd="0" presId="urn:microsoft.com/office/officeart/2018/2/layout/IconVerticalSolidList"/>
    <dgm:cxn modelId="{34B0A485-5D43-4E5A-9AD2-9C656F7504C9}" type="presParOf" srcId="{95DD4DA8-D639-4E5B-BFCE-B699DF384DE5}" destId="{0A854808-4484-45CD-9D88-8EC229A312FB}" srcOrd="2" destOrd="0" presId="urn:microsoft.com/office/officeart/2018/2/layout/IconVerticalSolidList"/>
    <dgm:cxn modelId="{25C6FB5A-D58F-431F-92C2-B7B92BCB6E57}" type="presParOf" srcId="{95DD4DA8-D639-4E5B-BFCE-B699DF384DE5}" destId="{0D61CF1E-CD34-4775-9A86-376CEBF587EC}" srcOrd="3" destOrd="0" presId="urn:microsoft.com/office/officeart/2018/2/layout/IconVerticalSolidList"/>
    <dgm:cxn modelId="{9E19D470-2EAF-40F7-81E5-92734573F5FB}" type="presParOf" srcId="{95DD4DA8-D639-4E5B-BFCE-B699DF384DE5}" destId="{ED5E357B-D20A-4E1A-8938-E5BDBABF19BC}" srcOrd="4" destOrd="0" presId="urn:microsoft.com/office/officeart/2018/2/layout/IconVerticalSolidList"/>
    <dgm:cxn modelId="{AE7C8052-D476-42B9-8DF4-2273618A9C53}" type="presParOf" srcId="{25C56FE8-7708-4D70-B82E-51CADE5CCD76}" destId="{9D9EC45C-BB6C-41F4-93B4-2A751B8C9D4E}" srcOrd="5" destOrd="0" presId="urn:microsoft.com/office/officeart/2018/2/layout/IconVerticalSolidList"/>
    <dgm:cxn modelId="{44A46E70-D2EB-402B-A12B-4C94AF14D5B3}" type="presParOf" srcId="{25C56FE8-7708-4D70-B82E-51CADE5CCD76}" destId="{01C35C63-5D8D-4C33-89C8-738616E35227}" srcOrd="6" destOrd="0" presId="urn:microsoft.com/office/officeart/2018/2/layout/IconVerticalSolidList"/>
    <dgm:cxn modelId="{C74E197C-E65E-4A60-9C72-356413CDC0E5}" type="presParOf" srcId="{01C35C63-5D8D-4C33-89C8-738616E35227}" destId="{2FE8472E-9D99-4F7F-84AB-BB07CF88DE25}" srcOrd="0" destOrd="0" presId="urn:microsoft.com/office/officeart/2018/2/layout/IconVerticalSolidList"/>
    <dgm:cxn modelId="{164FEBD8-D80E-4B8C-94BA-8B6939BF200D}" type="presParOf" srcId="{01C35C63-5D8D-4C33-89C8-738616E35227}" destId="{CDB47193-336F-4950-B998-619AB685C07F}" srcOrd="1" destOrd="0" presId="urn:microsoft.com/office/officeart/2018/2/layout/IconVerticalSolidList"/>
    <dgm:cxn modelId="{6F19239E-5F36-4C84-A805-9C845097AC5E}" type="presParOf" srcId="{01C35C63-5D8D-4C33-89C8-738616E35227}" destId="{730440DD-B023-424F-9161-460CA4324693}" srcOrd="2" destOrd="0" presId="urn:microsoft.com/office/officeart/2018/2/layout/IconVerticalSolidList"/>
    <dgm:cxn modelId="{5547E7F8-4989-4492-BB5B-0D0062012166}" type="presParOf" srcId="{01C35C63-5D8D-4C33-89C8-738616E35227}" destId="{1298E0F0-FF73-497C-B149-278D0E820420}" srcOrd="3" destOrd="0" presId="urn:microsoft.com/office/officeart/2018/2/layout/IconVerticalSolidList"/>
    <dgm:cxn modelId="{4124FA49-299C-4AB6-8E1E-65C5AEA4C813}" type="presParOf" srcId="{25C56FE8-7708-4D70-B82E-51CADE5CCD76}" destId="{2733C830-CF3F-49EE-93D6-A64A37378BC1}" srcOrd="7" destOrd="0" presId="urn:microsoft.com/office/officeart/2018/2/layout/IconVerticalSolidList"/>
    <dgm:cxn modelId="{5DB6F09C-0C98-46E9-B6C7-D6FBA05065E1}" type="presParOf" srcId="{25C56FE8-7708-4D70-B82E-51CADE5CCD76}" destId="{222B4140-7B22-4D3E-AD24-04969A07E9D9}" srcOrd="8" destOrd="0" presId="urn:microsoft.com/office/officeart/2018/2/layout/IconVerticalSolidList"/>
    <dgm:cxn modelId="{99A435DB-B0F3-4003-B884-D81486B79B9F}" type="presParOf" srcId="{222B4140-7B22-4D3E-AD24-04969A07E9D9}" destId="{C1DACE04-98B2-4967-A967-480123BA8914}" srcOrd="0" destOrd="0" presId="urn:microsoft.com/office/officeart/2018/2/layout/IconVerticalSolidList"/>
    <dgm:cxn modelId="{91BDC091-C815-4B33-B524-7C7CB4B424FD}" type="presParOf" srcId="{222B4140-7B22-4D3E-AD24-04969A07E9D9}" destId="{63CC03CE-8157-4CE7-8F65-C0FA63A84C59}" srcOrd="1" destOrd="0" presId="urn:microsoft.com/office/officeart/2018/2/layout/IconVerticalSolidList"/>
    <dgm:cxn modelId="{4DDADC06-4C6E-48FB-8C0C-AA3362D826BC}" type="presParOf" srcId="{222B4140-7B22-4D3E-AD24-04969A07E9D9}" destId="{47024263-6DF3-4376-AF9E-EE0F54A0A22E}" srcOrd="2" destOrd="0" presId="urn:microsoft.com/office/officeart/2018/2/layout/IconVerticalSolidList"/>
    <dgm:cxn modelId="{EBEE2E02-0E1C-49D7-B505-34F94677F87B}" type="presParOf" srcId="{222B4140-7B22-4D3E-AD24-04969A07E9D9}" destId="{271E0C6A-882A-4428-889E-AB8967BD31A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848DC4-858C-450B-94F3-C16DDD17C218}" type="doc">
      <dgm:prSet loTypeId="urn:microsoft.com/office/officeart/2016/7/layout/LinearBlockProcessNumbered" loCatId="process" qsTypeId="urn:microsoft.com/office/officeart/2005/8/quickstyle/simple2" qsCatId="simple" csTypeId="urn:microsoft.com/office/officeart/2005/8/colors/colorful5" csCatId="colorful"/>
      <dgm:spPr/>
      <dgm:t>
        <a:bodyPr/>
        <a:lstStyle/>
        <a:p>
          <a:endParaRPr lang="en-US"/>
        </a:p>
      </dgm:t>
    </dgm:pt>
    <dgm:pt modelId="{AA84BBE9-A38C-4E11-8386-95754287717B}">
      <dgm:prSet/>
      <dgm:spPr/>
      <dgm:t>
        <a:bodyPr/>
        <a:lstStyle/>
        <a:p>
          <a:r>
            <a:rPr lang="en-US"/>
            <a:t>Multiple data files created automatically with default size (16MB) and auto-growth settings (256MB data, 64MB log)</a:t>
          </a:r>
        </a:p>
      </dgm:t>
    </dgm:pt>
    <dgm:pt modelId="{8858FE73-A409-491B-9853-20DABE284239}" type="parTrans" cxnId="{33D3854C-526B-4A6A-9653-8663E8AFFFDA}">
      <dgm:prSet/>
      <dgm:spPr/>
      <dgm:t>
        <a:bodyPr/>
        <a:lstStyle/>
        <a:p>
          <a:endParaRPr lang="en-US"/>
        </a:p>
      </dgm:t>
    </dgm:pt>
    <dgm:pt modelId="{8F361576-6DE5-4C32-9E6C-BC0CB1369098}" type="sibTrans" cxnId="{33D3854C-526B-4A6A-9653-8663E8AFFFDA}">
      <dgm:prSet phldrT="01" phldr="0"/>
      <dgm:spPr/>
      <dgm:t>
        <a:bodyPr/>
        <a:lstStyle/>
        <a:p>
          <a:r>
            <a:rPr lang="en-US"/>
            <a:t>01</a:t>
          </a:r>
        </a:p>
      </dgm:t>
    </dgm:pt>
    <dgm:pt modelId="{171CBBB7-6D4A-44A8-8F83-8B7C86E65BDA}">
      <dgm:prSet/>
      <dgm:spPr/>
      <dgm:t>
        <a:bodyPr/>
        <a:lstStyle/>
        <a:p>
          <a:r>
            <a:rPr lang="en-US"/>
            <a:t>Additional tempdb data files can be created if needed</a:t>
          </a:r>
        </a:p>
      </dgm:t>
    </dgm:pt>
    <dgm:pt modelId="{A318CCB6-DC90-49D7-8E18-A8E257728B69}" type="parTrans" cxnId="{27730605-98CE-4D1D-9670-DA08C56D9A6D}">
      <dgm:prSet/>
      <dgm:spPr/>
      <dgm:t>
        <a:bodyPr/>
        <a:lstStyle/>
        <a:p>
          <a:endParaRPr lang="en-US"/>
        </a:p>
      </dgm:t>
    </dgm:pt>
    <dgm:pt modelId="{9FF5AFD0-B531-46A0-BDB6-3E7234A8A5D5}" type="sibTrans" cxnId="{27730605-98CE-4D1D-9670-DA08C56D9A6D}">
      <dgm:prSet phldrT="02" phldr="0"/>
      <dgm:spPr/>
      <dgm:t>
        <a:bodyPr/>
        <a:lstStyle/>
        <a:p>
          <a:r>
            <a:rPr lang="en-US"/>
            <a:t>02</a:t>
          </a:r>
        </a:p>
      </dgm:t>
    </dgm:pt>
    <dgm:pt modelId="{817082C5-31F2-4446-A647-482FF25126AB}">
      <dgm:prSet/>
      <dgm:spPr/>
      <dgm:t>
        <a:bodyPr/>
        <a:lstStyle/>
        <a:p>
          <a:r>
            <a:rPr lang="en-US"/>
            <a:t>Service cannot be restarted manually, so fix the growth and max file size (shrink is possible)</a:t>
          </a:r>
        </a:p>
      </dgm:t>
    </dgm:pt>
    <dgm:pt modelId="{58385B9D-27A0-4208-A092-68C56D059DD5}" type="parTrans" cxnId="{36CE59C7-AFFE-4548-B90E-098D281B7039}">
      <dgm:prSet/>
      <dgm:spPr/>
      <dgm:t>
        <a:bodyPr/>
        <a:lstStyle/>
        <a:p>
          <a:endParaRPr lang="en-US"/>
        </a:p>
      </dgm:t>
    </dgm:pt>
    <dgm:pt modelId="{A79D7772-F287-43A1-9CF2-7087D2FB0110}" type="sibTrans" cxnId="{36CE59C7-AFFE-4548-B90E-098D281B7039}">
      <dgm:prSet phldrT="03" phldr="0"/>
      <dgm:spPr/>
      <dgm:t>
        <a:bodyPr/>
        <a:lstStyle/>
        <a:p>
          <a:r>
            <a:rPr lang="en-US"/>
            <a:t>03</a:t>
          </a:r>
        </a:p>
      </dgm:t>
    </dgm:pt>
    <dgm:pt modelId="{E88134B0-14E8-D844-A072-5DB028699F1F}" type="pres">
      <dgm:prSet presAssocID="{DA848DC4-858C-450B-94F3-C16DDD17C218}" presName="Name0" presStyleCnt="0">
        <dgm:presLayoutVars>
          <dgm:animLvl val="lvl"/>
          <dgm:resizeHandles val="exact"/>
        </dgm:presLayoutVars>
      </dgm:prSet>
      <dgm:spPr/>
    </dgm:pt>
    <dgm:pt modelId="{2582B365-B286-7243-8C3B-CD2C8965AF9F}" type="pres">
      <dgm:prSet presAssocID="{AA84BBE9-A38C-4E11-8386-95754287717B}" presName="compositeNode" presStyleCnt="0">
        <dgm:presLayoutVars>
          <dgm:bulletEnabled val="1"/>
        </dgm:presLayoutVars>
      </dgm:prSet>
      <dgm:spPr/>
    </dgm:pt>
    <dgm:pt modelId="{DB3A81DD-86A9-4A4F-9BA2-BC7C1328FD22}" type="pres">
      <dgm:prSet presAssocID="{AA84BBE9-A38C-4E11-8386-95754287717B}" presName="bgRect" presStyleLbl="alignNode1" presStyleIdx="0" presStyleCnt="3"/>
      <dgm:spPr/>
    </dgm:pt>
    <dgm:pt modelId="{91402B85-0AC8-3942-871A-DDB984617E12}" type="pres">
      <dgm:prSet presAssocID="{8F361576-6DE5-4C32-9E6C-BC0CB1369098}" presName="sibTransNodeRect" presStyleLbl="alignNode1" presStyleIdx="0" presStyleCnt="3">
        <dgm:presLayoutVars>
          <dgm:chMax val="0"/>
          <dgm:bulletEnabled val="1"/>
        </dgm:presLayoutVars>
      </dgm:prSet>
      <dgm:spPr/>
    </dgm:pt>
    <dgm:pt modelId="{60F52348-4ACD-004B-93C1-1733FF0AE29D}" type="pres">
      <dgm:prSet presAssocID="{AA84BBE9-A38C-4E11-8386-95754287717B}" presName="nodeRect" presStyleLbl="alignNode1" presStyleIdx="0" presStyleCnt="3">
        <dgm:presLayoutVars>
          <dgm:bulletEnabled val="1"/>
        </dgm:presLayoutVars>
      </dgm:prSet>
      <dgm:spPr/>
    </dgm:pt>
    <dgm:pt modelId="{47B74EDE-C752-8447-B383-87CF34BE9DA9}" type="pres">
      <dgm:prSet presAssocID="{8F361576-6DE5-4C32-9E6C-BC0CB1369098}" presName="sibTrans" presStyleCnt="0"/>
      <dgm:spPr/>
    </dgm:pt>
    <dgm:pt modelId="{7949213E-C658-D048-BE49-8B2841D210E3}" type="pres">
      <dgm:prSet presAssocID="{171CBBB7-6D4A-44A8-8F83-8B7C86E65BDA}" presName="compositeNode" presStyleCnt="0">
        <dgm:presLayoutVars>
          <dgm:bulletEnabled val="1"/>
        </dgm:presLayoutVars>
      </dgm:prSet>
      <dgm:spPr/>
    </dgm:pt>
    <dgm:pt modelId="{5BAFF711-5232-3A43-8C72-496ADA6918E2}" type="pres">
      <dgm:prSet presAssocID="{171CBBB7-6D4A-44A8-8F83-8B7C86E65BDA}" presName="bgRect" presStyleLbl="alignNode1" presStyleIdx="1" presStyleCnt="3"/>
      <dgm:spPr/>
    </dgm:pt>
    <dgm:pt modelId="{BE41B14E-C71D-EF47-8A35-6D349FC6C97D}" type="pres">
      <dgm:prSet presAssocID="{9FF5AFD0-B531-46A0-BDB6-3E7234A8A5D5}" presName="sibTransNodeRect" presStyleLbl="alignNode1" presStyleIdx="1" presStyleCnt="3">
        <dgm:presLayoutVars>
          <dgm:chMax val="0"/>
          <dgm:bulletEnabled val="1"/>
        </dgm:presLayoutVars>
      </dgm:prSet>
      <dgm:spPr/>
    </dgm:pt>
    <dgm:pt modelId="{CEEA8BD3-996D-994F-81E2-F7EF37441021}" type="pres">
      <dgm:prSet presAssocID="{171CBBB7-6D4A-44A8-8F83-8B7C86E65BDA}" presName="nodeRect" presStyleLbl="alignNode1" presStyleIdx="1" presStyleCnt="3">
        <dgm:presLayoutVars>
          <dgm:bulletEnabled val="1"/>
        </dgm:presLayoutVars>
      </dgm:prSet>
      <dgm:spPr/>
    </dgm:pt>
    <dgm:pt modelId="{9BC6B604-0FED-4A45-816E-C6140EB8E415}" type="pres">
      <dgm:prSet presAssocID="{9FF5AFD0-B531-46A0-BDB6-3E7234A8A5D5}" presName="sibTrans" presStyleCnt="0"/>
      <dgm:spPr/>
    </dgm:pt>
    <dgm:pt modelId="{B3373B1F-69E5-4B4F-B02F-F6A847B1B549}" type="pres">
      <dgm:prSet presAssocID="{817082C5-31F2-4446-A647-482FF25126AB}" presName="compositeNode" presStyleCnt="0">
        <dgm:presLayoutVars>
          <dgm:bulletEnabled val="1"/>
        </dgm:presLayoutVars>
      </dgm:prSet>
      <dgm:spPr/>
    </dgm:pt>
    <dgm:pt modelId="{494AA880-F545-5340-B35A-32D3C922B44B}" type="pres">
      <dgm:prSet presAssocID="{817082C5-31F2-4446-A647-482FF25126AB}" presName="bgRect" presStyleLbl="alignNode1" presStyleIdx="2" presStyleCnt="3"/>
      <dgm:spPr/>
    </dgm:pt>
    <dgm:pt modelId="{4BB690A2-AB72-4943-BBEC-AF58BD426A9E}" type="pres">
      <dgm:prSet presAssocID="{A79D7772-F287-43A1-9CF2-7087D2FB0110}" presName="sibTransNodeRect" presStyleLbl="alignNode1" presStyleIdx="2" presStyleCnt="3">
        <dgm:presLayoutVars>
          <dgm:chMax val="0"/>
          <dgm:bulletEnabled val="1"/>
        </dgm:presLayoutVars>
      </dgm:prSet>
      <dgm:spPr/>
    </dgm:pt>
    <dgm:pt modelId="{1170B74D-EA94-B841-8DF4-FEF321B2886C}" type="pres">
      <dgm:prSet presAssocID="{817082C5-31F2-4446-A647-482FF25126AB}" presName="nodeRect" presStyleLbl="alignNode1" presStyleIdx="2" presStyleCnt="3">
        <dgm:presLayoutVars>
          <dgm:bulletEnabled val="1"/>
        </dgm:presLayoutVars>
      </dgm:prSet>
      <dgm:spPr/>
    </dgm:pt>
  </dgm:ptLst>
  <dgm:cxnLst>
    <dgm:cxn modelId="{27730605-98CE-4D1D-9670-DA08C56D9A6D}" srcId="{DA848DC4-858C-450B-94F3-C16DDD17C218}" destId="{171CBBB7-6D4A-44A8-8F83-8B7C86E65BDA}" srcOrd="1" destOrd="0" parTransId="{A318CCB6-DC90-49D7-8E18-A8E257728B69}" sibTransId="{9FF5AFD0-B531-46A0-BDB6-3E7234A8A5D5}"/>
    <dgm:cxn modelId="{2BBCC043-C792-3F4C-880C-327620D46F70}" type="presOf" srcId="{A79D7772-F287-43A1-9CF2-7087D2FB0110}" destId="{4BB690A2-AB72-4943-BBEC-AF58BD426A9E}" srcOrd="0" destOrd="0" presId="urn:microsoft.com/office/officeart/2016/7/layout/LinearBlockProcessNumbered"/>
    <dgm:cxn modelId="{7FB63244-54A3-3249-B872-71EA60E3C950}" type="presOf" srcId="{DA848DC4-858C-450B-94F3-C16DDD17C218}" destId="{E88134B0-14E8-D844-A072-5DB028699F1F}" srcOrd="0" destOrd="0" presId="urn:microsoft.com/office/officeart/2016/7/layout/LinearBlockProcessNumbered"/>
    <dgm:cxn modelId="{9F772265-5E97-9044-88B8-223A74A549A8}" type="presOf" srcId="{817082C5-31F2-4446-A647-482FF25126AB}" destId="{1170B74D-EA94-B841-8DF4-FEF321B2886C}" srcOrd="1" destOrd="0" presId="urn:microsoft.com/office/officeart/2016/7/layout/LinearBlockProcessNumbered"/>
    <dgm:cxn modelId="{33D3854C-526B-4A6A-9653-8663E8AFFFDA}" srcId="{DA848DC4-858C-450B-94F3-C16DDD17C218}" destId="{AA84BBE9-A38C-4E11-8386-95754287717B}" srcOrd="0" destOrd="0" parTransId="{8858FE73-A409-491B-9853-20DABE284239}" sibTransId="{8F361576-6DE5-4C32-9E6C-BC0CB1369098}"/>
    <dgm:cxn modelId="{55180F55-9C27-ED41-ACE1-8940B840F6B1}" type="presOf" srcId="{171CBBB7-6D4A-44A8-8F83-8B7C86E65BDA}" destId="{5BAFF711-5232-3A43-8C72-496ADA6918E2}" srcOrd="0" destOrd="0" presId="urn:microsoft.com/office/officeart/2016/7/layout/LinearBlockProcessNumbered"/>
    <dgm:cxn modelId="{1C20F486-52F3-234F-BA8F-E7E3BA85A22F}" type="presOf" srcId="{171CBBB7-6D4A-44A8-8F83-8B7C86E65BDA}" destId="{CEEA8BD3-996D-994F-81E2-F7EF37441021}" srcOrd="1" destOrd="0" presId="urn:microsoft.com/office/officeart/2016/7/layout/LinearBlockProcessNumbered"/>
    <dgm:cxn modelId="{B64C95BE-DFC6-5F45-8A44-D1913AA4AE26}" type="presOf" srcId="{817082C5-31F2-4446-A647-482FF25126AB}" destId="{494AA880-F545-5340-B35A-32D3C922B44B}" srcOrd="0" destOrd="0" presId="urn:microsoft.com/office/officeart/2016/7/layout/LinearBlockProcessNumbered"/>
    <dgm:cxn modelId="{36CE59C7-AFFE-4548-B90E-098D281B7039}" srcId="{DA848DC4-858C-450B-94F3-C16DDD17C218}" destId="{817082C5-31F2-4446-A647-482FF25126AB}" srcOrd="2" destOrd="0" parTransId="{58385B9D-27A0-4208-A092-68C56D059DD5}" sibTransId="{A79D7772-F287-43A1-9CF2-7087D2FB0110}"/>
    <dgm:cxn modelId="{77C039D6-FE9F-C848-B7B6-ADCEE4E45DFE}" type="presOf" srcId="{AA84BBE9-A38C-4E11-8386-95754287717B}" destId="{60F52348-4ACD-004B-93C1-1733FF0AE29D}" srcOrd="1" destOrd="0" presId="urn:microsoft.com/office/officeart/2016/7/layout/LinearBlockProcessNumbered"/>
    <dgm:cxn modelId="{56CDB4E4-C6E5-9B4A-BA67-3A880BB74F65}" type="presOf" srcId="{AA84BBE9-A38C-4E11-8386-95754287717B}" destId="{DB3A81DD-86A9-4A4F-9BA2-BC7C1328FD22}" srcOrd="0" destOrd="0" presId="urn:microsoft.com/office/officeart/2016/7/layout/LinearBlockProcessNumbered"/>
    <dgm:cxn modelId="{1BEF6BEE-3FAA-F149-A90D-200A8F934081}" type="presOf" srcId="{8F361576-6DE5-4C32-9E6C-BC0CB1369098}" destId="{91402B85-0AC8-3942-871A-DDB984617E12}" srcOrd="0" destOrd="0" presId="urn:microsoft.com/office/officeart/2016/7/layout/LinearBlockProcessNumbered"/>
    <dgm:cxn modelId="{B2D2B2F4-0F25-8144-98DC-B70055A182A2}" type="presOf" srcId="{9FF5AFD0-B531-46A0-BDB6-3E7234A8A5D5}" destId="{BE41B14E-C71D-EF47-8A35-6D349FC6C97D}" srcOrd="0" destOrd="0" presId="urn:microsoft.com/office/officeart/2016/7/layout/LinearBlockProcessNumbered"/>
    <dgm:cxn modelId="{2F64717C-8BAC-8243-BDA9-B29DC255F70C}" type="presParOf" srcId="{E88134B0-14E8-D844-A072-5DB028699F1F}" destId="{2582B365-B286-7243-8C3B-CD2C8965AF9F}" srcOrd="0" destOrd="0" presId="urn:microsoft.com/office/officeart/2016/7/layout/LinearBlockProcessNumbered"/>
    <dgm:cxn modelId="{237DBCBC-E3B1-B34F-B5CD-1917F5577FB3}" type="presParOf" srcId="{2582B365-B286-7243-8C3B-CD2C8965AF9F}" destId="{DB3A81DD-86A9-4A4F-9BA2-BC7C1328FD22}" srcOrd="0" destOrd="0" presId="urn:microsoft.com/office/officeart/2016/7/layout/LinearBlockProcessNumbered"/>
    <dgm:cxn modelId="{ED9E47E4-C88B-CD46-BCB4-98B6FB7EF78F}" type="presParOf" srcId="{2582B365-B286-7243-8C3B-CD2C8965AF9F}" destId="{91402B85-0AC8-3942-871A-DDB984617E12}" srcOrd="1" destOrd="0" presId="urn:microsoft.com/office/officeart/2016/7/layout/LinearBlockProcessNumbered"/>
    <dgm:cxn modelId="{05E63FF0-C89C-B945-84F9-DE434C682184}" type="presParOf" srcId="{2582B365-B286-7243-8C3B-CD2C8965AF9F}" destId="{60F52348-4ACD-004B-93C1-1733FF0AE29D}" srcOrd="2" destOrd="0" presId="urn:microsoft.com/office/officeart/2016/7/layout/LinearBlockProcessNumbered"/>
    <dgm:cxn modelId="{83647193-E99D-F843-A136-78BAE8068876}" type="presParOf" srcId="{E88134B0-14E8-D844-A072-5DB028699F1F}" destId="{47B74EDE-C752-8447-B383-87CF34BE9DA9}" srcOrd="1" destOrd="0" presId="urn:microsoft.com/office/officeart/2016/7/layout/LinearBlockProcessNumbered"/>
    <dgm:cxn modelId="{EE5FFC94-8051-3C4E-9DAA-A1634451A7A4}" type="presParOf" srcId="{E88134B0-14E8-D844-A072-5DB028699F1F}" destId="{7949213E-C658-D048-BE49-8B2841D210E3}" srcOrd="2" destOrd="0" presId="urn:microsoft.com/office/officeart/2016/7/layout/LinearBlockProcessNumbered"/>
    <dgm:cxn modelId="{418CFB1B-D8C5-A445-906A-6F897730B255}" type="presParOf" srcId="{7949213E-C658-D048-BE49-8B2841D210E3}" destId="{5BAFF711-5232-3A43-8C72-496ADA6918E2}" srcOrd="0" destOrd="0" presId="urn:microsoft.com/office/officeart/2016/7/layout/LinearBlockProcessNumbered"/>
    <dgm:cxn modelId="{A64A9242-5192-5845-9D40-B68B2E343183}" type="presParOf" srcId="{7949213E-C658-D048-BE49-8B2841D210E3}" destId="{BE41B14E-C71D-EF47-8A35-6D349FC6C97D}" srcOrd="1" destOrd="0" presId="urn:microsoft.com/office/officeart/2016/7/layout/LinearBlockProcessNumbered"/>
    <dgm:cxn modelId="{8CBA7668-90C6-194E-AFD2-C62409201052}" type="presParOf" srcId="{7949213E-C658-D048-BE49-8B2841D210E3}" destId="{CEEA8BD3-996D-994F-81E2-F7EF37441021}" srcOrd="2" destOrd="0" presId="urn:microsoft.com/office/officeart/2016/7/layout/LinearBlockProcessNumbered"/>
    <dgm:cxn modelId="{F9D979EE-391C-E848-98E4-CFCE94B291AE}" type="presParOf" srcId="{E88134B0-14E8-D844-A072-5DB028699F1F}" destId="{9BC6B604-0FED-4A45-816E-C6140EB8E415}" srcOrd="3" destOrd="0" presId="urn:microsoft.com/office/officeart/2016/7/layout/LinearBlockProcessNumbered"/>
    <dgm:cxn modelId="{331538BA-DCBE-514E-9FB7-5A28382949C8}" type="presParOf" srcId="{E88134B0-14E8-D844-A072-5DB028699F1F}" destId="{B3373B1F-69E5-4B4F-B02F-F6A847B1B549}" srcOrd="4" destOrd="0" presId="urn:microsoft.com/office/officeart/2016/7/layout/LinearBlockProcessNumbered"/>
    <dgm:cxn modelId="{1CC87EF2-B4A3-F548-AE26-2A691D9738F8}" type="presParOf" srcId="{B3373B1F-69E5-4B4F-B02F-F6A847B1B549}" destId="{494AA880-F545-5340-B35A-32D3C922B44B}" srcOrd="0" destOrd="0" presId="urn:microsoft.com/office/officeart/2016/7/layout/LinearBlockProcessNumbered"/>
    <dgm:cxn modelId="{799978A1-F37C-3B49-96AF-BEEFC05AA2E8}" type="presParOf" srcId="{B3373B1F-69E5-4B4F-B02F-F6A847B1B549}" destId="{4BB690A2-AB72-4943-BBEC-AF58BD426A9E}" srcOrd="1" destOrd="0" presId="urn:microsoft.com/office/officeart/2016/7/layout/LinearBlockProcessNumbered"/>
    <dgm:cxn modelId="{08086B4F-E534-D94A-8256-666A8527A869}" type="presParOf" srcId="{B3373B1F-69E5-4B4F-B02F-F6A847B1B549}" destId="{1170B74D-EA94-B841-8DF4-FEF321B2886C}"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C98560-792D-4E59-BD93-F23356F285D0}"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AC563701-BDEF-482D-B6EC-487268150AEF}">
      <dgm:prSet/>
      <dgm:spPr/>
      <dgm:t>
        <a:bodyPr/>
        <a:lstStyle/>
        <a:p>
          <a:r>
            <a:rPr lang="en-US"/>
            <a:t>High Availability is handled behind the scenes automatically</a:t>
          </a:r>
        </a:p>
      </dgm:t>
    </dgm:pt>
    <dgm:pt modelId="{E58830A5-00D0-4A37-B744-36FC140F6193}" type="parTrans" cxnId="{A9872EE9-E68E-42E2-881A-44646486A993}">
      <dgm:prSet/>
      <dgm:spPr/>
      <dgm:t>
        <a:bodyPr/>
        <a:lstStyle/>
        <a:p>
          <a:endParaRPr lang="en-US"/>
        </a:p>
      </dgm:t>
    </dgm:pt>
    <dgm:pt modelId="{CF9DCB2D-8182-4FE6-99B4-0551B8D73B86}" type="sibTrans" cxnId="{A9872EE9-E68E-42E2-881A-44646486A993}">
      <dgm:prSet/>
      <dgm:spPr/>
      <dgm:t>
        <a:bodyPr/>
        <a:lstStyle/>
        <a:p>
          <a:endParaRPr lang="en-US"/>
        </a:p>
      </dgm:t>
    </dgm:pt>
    <dgm:pt modelId="{DF862401-11A3-4D90-BE38-3BCD363D6A3A}">
      <dgm:prSet/>
      <dgm:spPr/>
      <dgm:t>
        <a:bodyPr/>
        <a:lstStyle/>
        <a:p>
          <a:r>
            <a:rPr lang="en-US"/>
            <a:t>For General Purpose there is a two-node Availability Group</a:t>
          </a:r>
        </a:p>
      </dgm:t>
    </dgm:pt>
    <dgm:pt modelId="{9AD970DA-9EC3-48D3-9BA9-1DD818F26D32}" type="parTrans" cxnId="{87F0E25E-A2F5-4B70-8D97-E893A9C90C96}">
      <dgm:prSet/>
      <dgm:spPr/>
      <dgm:t>
        <a:bodyPr/>
        <a:lstStyle/>
        <a:p>
          <a:endParaRPr lang="en-US"/>
        </a:p>
      </dgm:t>
    </dgm:pt>
    <dgm:pt modelId="{D39F3A72-1AFE-4ACE-90EE-657B68DF12F2}" type="sibTrans" cxnId="{87F0E25E-A2F5-4B70-8D97-E893A9C90C96}">
      <dgm:prSet/>
      <dgm:spPr/>
      <dgm:t>
        <a:bodyPr/>
        <a:lstStyle/>
        <a:p>
          <a:endParaRPr lang="en-US"/>
        </a:p>
      </dgm:t>
    </dgm:pt>
    <dgm:pt modelId="{C64AE891-B02A-4EA2-A08B-E9236BF70A17}">
      <dgm:prSet/>
      <dgm:spPr/>
      <dgm:t>
        <a:bodyPr/>
        <a:lstStyle/>
        <a:p>
          <a:r>
            <a:rPr lang="en-US"/>
            <a:t>The secondary is non-readable</a:t>
          </a:r>
        </a:p>
      </dgm:t>
    </dgm:pt>
    <dgm:pt modelId="{F41214B1-B76E-4167-A141-88506E0BB269}" type="parTrans" cxnId="{2B4A6A9E-C457-411A-9AB0-F6D0731DE68D}">
      <dgm:prSet/>
      <dgm:spPr/>
      <dgm:t>
        <a:bodyPr/>
        <a:lstStyle/>
        <a:p>
          <a:endParaRPr lang="en-US"/>
        </a:p>
      </dgm:t>
    </dgm:pt>
    <dgm:pt modelId="{8AA9E532-CFE0-44D8-8D1D-565EF3BD0080}" type="sibTrans" cxnId="{2B4A6A9E-C457-411A-9AB0-F6D0731DE68D}">
      <dgm:prSet/>
      <dgm:spPr/>
      <dgm:t>
        <a:bodyPr/>
        <a:lstStyle/>
        <a:p>
          <a:endParaRPr lang="en-US"/>
        </a:p>
      </dgm:t>
    </dgm:pt>
    <dgm:pt modelId="{492BE0E0-8685-44B0-B59C-BDFA25FCEF00}">
      <dgm:prSet/>
      <dgm:spPr/>
      <dgm:t>
        <a:bodyPr/>
        <a:lstStyle/>
        <a:p>
          <a:r>
            <a:rPr lang="en-US"/>
            <a:t>For Business Critical there is a three-node Availability Group</a:t>
          </a:r>
        </a:p>
      </dgm:t>
    </dgm:pt>
    <dgm:pt modelId="{32F2C388-D076-4B13-8215-704CEF44273A}" type="parTrans" cxnId="{2106C068-10B7-4E59-8FAE-B05A264E4588}">
      <dgm:prSet/>
      <dgm:spPr/>
      <dgm:t>
        <a:bodyPr/>
        <a:lstStyle/>
        <a:p>
          <a:endParaRPr lang="en-US"/>
        </a:p>
      </dgm:t>
    </dgm:pt>
    <dgm:pt modelId="{811CD33F-2E9B-4E12-9697-BACACE463A4C}" type="sibTrans" cxnId="{2106C068-10B7-4E59-8FAE-B05A264E4588}">
      <dgm:prSet/>
      <dgm:spPr/>
      <dgm:t>
        <a:bodyPr/>
        <a:lstStyle/>
        <a:p>
          <a:endParaRPr lang="en-US"/>
        </a:p>
      </dgm:t>
    </dgm:pt>
    <dgm:pt modelId="{63466349-3661-48D5-9664-6D87C3A6FF2D}">
      <dgm:prSet/>
      <dgm:spPr/>
      <dgm:t>
        <a:bodyPr/>
        <a:lstStyle/>
        <a:p>
          <a:r>
            <a:rPr lang="en-US"/>
            <a:t>One secondary is readable and the other is non-readable</a:t>
          </a:r>
        </a:p>
      </dgm:t>
    </dgm:pt>
    <dgm:pt modelId="{44AAFF3B-CFEA-40D1-A519-62CCB3B1A928}" type="parTrans" cxnId="{D2D00BFB-FF18-420F-9B99-B7FE94A20230}">
      <dgm:prSet/>
      <dgm:spPr/>
      <dgm:t>
        <a:bodyPr/>
        <a:lstStyle/>
        <a:p>
          <a:endParaRPr lang="en-US"/>
        </a:p>
      </dgm:t>
    </dgm:pt>
    <dgm:pt modelId="{0983E4AF-D621-46BD-8303-782AF8CC620B}" type="sibTrans" cxnId="{D2D00BFB-FF18-420F-9B99-B7FE94A20230}">
      <dgm:prSet/>
      <dgm:spPr/>
      <dgm:t>
        <a:bodyPr/>
        <a:lstStyle/>
        <a:p>
          <a:endParaRPr lang="en-US"/>
        </a:p>
      </dgm:t>
    </dgm:pt>
    <dgm:pt modelId="{CED60F4C-4150-4802-804B-2F2837F13171}">
      <dgm:prSet/>
      <dgm:spPr/>
      <dgm:t>
        <a:bodyPr/>
        <a:lstStyle/>
        <a:p>
          <a:r>
            <a:rPr lang="en-US"/>
            <a:t>Transactional replication from on-premises to Managed Instance and Managed Instance to on-premises is supported</a:t>
          </a:r>
        </a:p>
      </dgm:t>
    </dgm:pt>
    <dgm:pt modelId="{34F7089D-6D1D-4573-B7B5-0866588F985D}" type="parTrans" cxnId="{EF9F1B39-B034-4ECF-99B1-696AC7CBAD7D}">
      <dgm:prSet/>
      <dgm:spPr/>
      <dgm:t>
        <a:bodyPr/>
        <a:lstStyle/>
        <a:p>
          <a:endParaRPr lang="en-US"/>
        </a:p>
      </dgm:t>
    </dgm:pt>
    <dgm:pt modelId="{4EFE8B48-03B0-4BF4-9DA6-C2E7EC50540C}" type="sibTrans" cxnId="{EF9F1B39-B034-4ECF-99B1-696AC7CBAD7D}">
      <dgm:prSet/>
      <dgm:spPr/>
      <dgm:t>
        <a:bodyPr/>
        <a:lstStyle/>
        <a:p>
          <a:endParaRPr lang="en-US"/>
        </a:p>
      </dgm:t>
    </dgm:pt>
    <dgm:pt modelId="{4F0CF21F-2363-4FF1-8BEC-EC6523306295}">
      <dgm:prSet/>
      <dgm:spPr/>
      <dgm:t>
        <a:bodyPr/>
        <a:lstStyle/>
        <a:p>
          <a:r>
            <a:rPr lang="en-US"/>
            <a:t>Log shipping, DB mirroring and Availability Group cannot target a Managed Instance</a:t>
          </a:r>
        </a:p>
      </dgm:t>
    </dgm:pt>
    <dgm:pt modelId="{975884DA-6734-4CF4-8454-6CA0DAF79876}" type="parTrans" cxnId="{5C09E517-F3C5-4DF0-85EB-AC426D0219F4}">
      <dgm:prSet/>
      <dgm:spPr/>
      <dgm:t>
        <a:bodyPr/>
        <a:lstStyle/>
        <a:p>
          <a:endParaRPr lang="en-US"/>
        </a:p>
      </dgm:t>
    </dgm:pt>
    <dgm:pt modelId="{EE77257E-1FB4-4368-BA36-13D44C265535}" type="sibTrans" cxnId="{5C09E517-F3C5-4DF0-85EB-AC426D0219F4}">
      <dgm:prSet/>
      <dgm:spPr/>
      <dgm:t>
        <a:bodyPr/>
        <a:lstStyle/>
        <a:p>
          <a:endParaRPr lang="en-US"/>
        </a:p>
      </dgm:t>
    </dgm:pt>
    <dgm:pt modelId="{76A999F4-B91A-584B-8DE6-03516C822480}" type="pres">
      <dgm:prSet presAssocID="{4DC98560-792D-4E59-BD93-F23356F285D0}" presName="Name0" presStyleCnt="0">
        <dgm:presLayoutVars>
          <dgm:dir/>
          <dgm:resizeHandles val="exact"/>
        </dgm:presLayoutVars>
      </dgm:prSet>
      <dgm:spPr/>
    </dgm:pt>
    <dgm:pt modelId="{884F47D3-3B2C-CF4E-8476-E58E552F90DB}" type="pres">
      <dgm:prSet presAssocID="{AC563701-BDEF-482D-B6EC-487268150AEF}" presName="node" presStyleLbl="node1" presStyleIdx="0" presStyleCnt="5">
        <dgm:presLayoutVars>
          <dgm:bulletEnabled val="1"/>
        </dgm:presLayoutVars>
      </dgm:prSet>
      <dgm:spPr/>
    </dgm:pt>
    <dgm:pt modelId="{B317D804-FC67-8B4C-AD3C-35CE8F0E76C6}" type="pres">
      <dgm:prSet presAssocID="{CF9DCB2D-8182-4FE6-99B4-0551B8D73B86}" presName="sibTrans" presStyleLbl="sibTrans1D1" presStyleIdx="0" presStyleCnt="4"/>
      <dgm:spPr/>
    </dgm:pt>
    <dgm:pt modelId="{29BD2964-1073-5240-BE01-3EB852C50418}" type="pres">
      <dgm:prSet presAssocID="{CF9DCB2D-8182-4FE6-99B4-0551B8D73B86}" presName="connectorText" presStyleLbl="sibTrans1D1" presStyleIdx="0" presStyleCnt="4"/>
      <dgm:spPr/>
    </dgm:pt>
    <dgm:pt modelId="{E520C9F3-468B-3F4D-A2C9-49BE48EE9547}" type="pres">
      <dgm:prSet presAssocID="{DF862401-11A3-4D90-BE38-3BCD363D6A3A}" presName="node" presStyleLbl="node1" presStyleIdx="1" presStyleCnt="5">
        <dgm:presLayoutVars>
          <dgm:bulletEnabled val="1"/>
        </dgm:presLayoutVars>
      </dgm:prSet>
      <dgm:spPr/>
    </dgm:pt>
    <dgm:pt modelId="{A409D261-126D-4049-9792-9D72C7205D7A}" type="pres">
      <dgm:prSet presAssocID="{D39F3A72-1AFE-4ACE-90EE-657B68DF12F2}" presName="sibTrans" presStyleLbl="sibTrans1D1" presStyleIdx="1" presStyleCnt="4"/>
      <dgm:spPr/>
    </dgm:pt>
    <dgm:pt modelId="{236447B0-E184-FC4C-8CE3-C5113712173B}" type="pres">
      <dgm:prSet presAssocID="{D39F3A72-1AFE-4ACE-90EE-657B68DF12F2}" presName="connectorText" presStyleLbl="sibTrans1D1" presStyleIdx="1" presStyleCnt="4"/>
      <dgm:spPr/>
    </dgm:pt>
    <dgm:pt modelId="{29BC4226-7E90-224D-949E-39ADFE27831D}" type="pres">
      <dgm:prSet presAssocID="{492BE0E0-8685-44B0-B59C-BDFA25FCEF00}" presName="node" presStyleLbl="node1" presStyleIdx="2" presStyleCnt="5">
        <dgm:presLayoutVars>
          <dgm:bulletEnabled val="1"/>
        </dgm:presLayoutVars>
      </dgm:prSet>
      <dgm:spPr/>
    </dgm:pt>
    <dgm:pt modelId="{043F1C78-98BB-8446-8CE2-AA773F6C6117}" type="pres">
      <dgm:prSet presAssocID="{811CD33F-2E9B-4E12-9697-BACACE463A4C}" presName="sibTrans" presStyleLbl="sibTrans1D1" presStyleIdx="2" presStyleCnt="4"/>
      <dgm:spPr/>
    </dgm:pt>
    <dgm:pt modelId="{DB0C011D-B590-9F4C-BEA7-56B4C1C99611}" type="pres">
      <dgm:prSet presAssocID="{811CD33F-2E9B-4E12-9697-BACACE463A4C}" presName="connectorText" presStyleLbl="sibTrans1D1" presStyleIdx="2" presStyleCnt="4"/>
      <dgm:spPr/>
    </dgm:pt>
    <dgm:pt modelId="{381D60A2-6A35-6449-ACF6-F7F4510A5246}" type="pres">
      <dgm:prSet presAssocID="{CED60F4C-4150-4802-804B-2F2837F13171}" presName="node" presStyleLbl="node1" presStyleIdx="3" presStyleCnt="5">
        <dgm:presLayoutVars>
          <dgm:bulletEnabled val="1"/>
        </dgm:presLayoutVars>
      </dgm:prSet>
      <dgm:spPr/>
    </dgm:pt>
    <dgm:pt modelId="{5557439C-570D-7B4E-A5E1-8AC3C64211DB}" type="pres">
      <dgm:prSet presAssocID="{4EFE8B48-03B0-4BF4-9DA6-C2E7EC50540C}" presName="sibTrans" presStyleLbl="sibTrans1D1" presStyleIdx="3" presStyleCnt="4"/>
      <dgm:spPr/>
    </dgm:pt>
    <dgm:pt modelId="{8B6B0588-0CED-844F-A682-CF282A3C2CEE}" type="pres">
      <dgm:prSet presAssocID="{4EFE8B48-03B0-4BF4-9DA6-C2E7EC50540C}" presName="connectorText" presStyleLbl="sibTrans1D1" presStyleIdx="3" presStyleCnt="4"/>
      <dgm:spPr/>
    </dgm:pt>
    <dgm:pt modelId="{ECEE02BF-8DB7-D341-BA08-251D90DC0CE8}" type="pres">
      <dgm:prSet presAssocID="{4F0CF21F-2363-4FF1-8BEC-EC6523306295}" presName="node" presStyleLbl="node1" presStyleIdx="4" presStyleCnt="5">
        <dgm:presLayoutVars>
          <dgm:bulletEnabled val="1"/>
        </dgm:presLayoutVars>
      </dgm:prSet>
      <dgm:spPr/>
    </dgm:pt>
  </dgm:ptLst>
  <dgm:cxnLst>
    <dgm:cxn modelId="{354B5F0F-96D8-A24E-8181-D62AA21381AB}" type="presOf" srcId="{63466349-3661-48D5-9664-6D87C3A6FF2D}" destId="{29BC4226-7E90-224D-949E-39ADFE27831D}" srcOrd="0" destOrd="1" presId="urn:microsoft.com/office/officeart/2016/7/layout/RepeatingBendingProcessNew"/>
    <dgm:cxn modelId="{5C09E517-F3C5-4DF0-85EB-AC426D0219F4}" srcId="{4DC98560-792D-4E59-BD93-F23356F285D0}" destId="{4F0CF21F-2363-4FF1-8BEC-EC6523306295}" srcOrd="4" destOrd="0" parTransId="{975884DA-6734-4CF4-8454-6CA0DAF79876}" sibTransId="{EE77257E-1FB4-4368-BA36-13D44C265535}"/>
    <dgm:cxn modelId="{AD794C20-BE75-814D-BF27-61654DC3A4FD}" type="presOf" srcId="{4EFE8B48-03B0-4BF4-9DA6-C2E7EC50540C}" destId="{5557439C-570D-7B4E-A5E1-8AC3C64211DB}" srcOrd="0" destOrd="0" presId="urn:microsoft.com/office/officeart/2016/7/layout/RepeatingBendingProcessNew"/>
    <dgm:cxn modelId="{5F1B4F2B-BB20-E54D-9938-1BB4E2FB4C07}" type="presOf" srcId="{C64AE891-B02A-4EA2-A08B-E9236BF70A17}" destId="{E520C9F3-468B-3F4D-A2C9-49BE48EE9547}" srcOrd="0" destOrd="1" presId="urn:microsoft.com/office/officeart/2016/7/layout/RepeatingBendingProcessNew"/>
    <dgm:cxn modelId="{1509A835-37B0-9942-891B-D9DCC1E57D17}" type="presOf" srcId="{811CD33F-2E9B-4E12-9697-BACACE463A4C}" destId="{DB0C011D-B590-9F4C-BEA7-56B4C1C99611}" srcOrd="1" destOrd="0" presId="urn:microsoft.com/office/officeart/2016/7/layout/RepeatingBendingProcessNew"/>
    <dgm:cxn modelId="{EF9F1B39-B034-4ECF-99B1-696AC7CBAD7D}" srcId="{4DC98560-792D-4E59-BD93-F23356F285D0}" destId="{CED60F4C-4150-4802-804B-2F2837F13171}" srcOrd="3" destOrd="0" parTransId="{34F7089D-6D1D-4573-B7B5-0866588F985D}" sibTransId="{4EFE8B48-03B0-4BF4-9DA6-C2E7EC50540C}"/>
    <dgm:cxn modelId="{16AFD35D-6F76-CB43-AF26-5E3105675CC2}" type="presOf" srcId="{D39F3A72-1AFE-4ACE-90EE-657B68DF12F2}" destId="{236447B0-E184-FC4C-8CE3-C5113712173B}" srcOrd="1" destOrd="0" presId="urn:microsoft.com/office/officeart/2016/7/layout/RepeatingBendingProcessNew"/>
    <dgm:cxn modelId="{87F0E25E-A2F5-4B70-8D97-E893A9C90C96}" srcId="{4DC98560-792D-4E59-BD93-F23356F285D0}" destId="{DF862401-11A3-4D90-BE38-3BCD363D6A3A}" srcOrd="1" destOrd="0" parTransId="{9AD970DA-9EC3-48D3-9BA9-1DD818F26D32}" sibTransId="{D39F3A72-1AFE-4ACE-90EE-657B68DF12F2}"/>
    <dgm:cxn modelId="{2106C068-10B7-4E59-8FAE-B05A264E4588}" srcId="{4DC98560-792D-4E59-BD93-F23356F285D0}" destId="{492BE0E0-8685-44B0-B59C-BDFA25FCEF00}" srcOrd="2" destOrd="0" parTransId="{32F2C388-D076-4B13-8215-704CEF44273A}" sibTransId="{811CD33F-2E9B-4E12-9697-BACACE463A4C}"/>
    <dgm:cxn modelId="{FF523E6B-E199-4C49-99F8-E120A9E10835}" type="presOf" srcId="{CF9DCB2D-8182-4FE6-99B4-0551B8D73B86}" destId="{B317D804-FC67-8B4C-AD3C-35CE8F0E76C6}" srcOrd="0" destOrd="0" presId="urn:microsoft.com/office/officeart/2016/7/layout/RepeatingBendingProcessNew"/>
    <dgm:cxn modelId="{E5024870-1BAE-7045-9366-05DA75EEC1D5}" type="presOf" srcId="{492BE0E0-8685-44B0-B59C-BDFA25FCEF00}" destId="{29BC4226-7E90-224D-949E-39ADFE27831D}" srcOrd="0" destOrd="0" presId="urn:microsoft.com/office/officeart/2016/7/layout/RepeatingBendingProcessNew"/>
    <dgm:cxn modelId="{52840051-D1C1-D94D-8B47-CCCFC2C542C8}" type="presOf" srcId="{CF9DCB2D-8182-4FE6-99B4-0551B8D73B86}" destId="{29BD2964-1073-5240-BE01-3EB852C50418}" srcOrd="1" destOrd="0" presId="urn:microsoft.com/office/officeart/2016/7/layout/RepeatingBendingProcessNew"/>
    <dgm:cxn modelId="{818D5092-C329-A649-9EFA-7A7BD975660A}" type="presOf" srcId="{AC563701-BDEF-482D-B6EC-487268150AEF}" destId="{884F47D3-3B2C-CF4E-8476-E58E552F90DB}" srcOrd="0" destOrd="0" presId="urn:microsoft.com/office/officeart/2016/7/layout/RepeatingBendingProcessNew"/>
    <dgm:cxn modelId="{2B4A6A9E-C457-411A-9AB0-F6D0731DE68D}" srcId="{DF862401-11A3-4D90-BE38-3BCD363D6A3A}" destId="{C64AE891-B02A-4EA2-A08B-E9236BF70A17}" srcOrd="0" destOrd="0" parTransId="{F41214B1-B76E-4167-A141-88506E0BB269}" sibTransId="{8AA9E532-CFE0-44D8-8D1D-565EF3BD0080}"/>
    <dgm:cxn modelId="{854EF0BD-669D-BD4F-A9EC-D943DA08934F}" type="presOf" srcId="{4DC98560-792D-4E59-BD93-F23356F285D0}" destId="{76A999F4-B91A-584B-8DE6-03516C822480}" srcOrd="0" destOrd="0" presId="urn:microsoft.com/office/officeart/2016/7/layout/RepeatingBendingProcessNew"/>
    <dgm:cxn modelId="{8D4BF4BE-0922-CF4B-8D05-B8FE6654D7AF}" type="presOf" srcId="{CED60F4C-4150-4802-804B-2F2837F13171}" destId="{381D60A2-6A35-6449-ACF6-F7F4510A5246}" srcOrd="0" destOrd="0" presId="urn:microsoft.com/office/officeart/2016/7/layout/RepeatingBendingProcessNew"/>
    <dgm:cxn modelId="{CCF6BEC8-EDA1-AA43-BAB7-0AAB68A33EF2}" type="presOf" srcId="{DF862401-11A3-4D90-BE38-3BCD363D6A3A}" destId="{E520C9F3-468B-3F4D-A2C9-49BE48EE9547}" srcOrd="0" destOrd="0" presId="urn:microsoft.com/office/officeart/2016/7/layout/RepeatingBendingProcessNew"/>
    <dgm:cxn modelId="{81C633D2-2B2F-964D-B15B-FC7B188C4399}" type="presOf" srcId="{4F0CF21F-2363-4FF1-8BEC-EC6523306295}" destId="{ECEE02BF-8DB7-D341-BA08-251D90DC0CE8}" srcOrd="0" destOrd="0" presId="urn:microsoft.com/office/officeart/2016/7/layout/RepeatingBendingProcessNew"/>
    <dgm:cxn modelId="{51911CDB-D8F2-3545-851D-3FB9CDF73A77}" type="presOf" srcId="{4EFE8B48-03B0-4BF4-9DA6-C2E7EC50540C}" destId="{8B6B0588-0CED-844F-A682-CF282A3C2CEE}" srcOrd="1" destOrd="0" presId="urn:microsoft.com/office/officeart/2016/7/layout/RepeatingBendingProcessNew"/>
    <dgm:cxn modelId="{66D107DF-D79B-A346-9155-8195A85321FC}" type="presOf" srcId="{D39F3A72-1AFE-4ACE-90EE-657B68DF12F2}" destId="{A409D261-126D-4049-9792-9D72C7205D7A}" srcOrd="0" destOrd="0" presId="urn:microsoft.com/office/officeart/2016/7/layout/RepeatingBendingProcessNew"/>
    <dgm:cxn modelId="{A9872EE9-E68E-42E2-881A-44646486A993}" srcId="{4DC98560-792D-4E59-BD93-F23356F285D0}" destId="{AC563701-BDEF-482D-B6EC-487268150AEF}" srcOrd="0" destOrd="0" parTransId="{E58830A5-00D0-4A37-B744-36FC140F6193}" sibTransId="{CF9DCB2D-8182-4FE6-99B4-0551B8D73B86}"/>
    <dgm:cxn modelId="{D2D00BFB-FF18-420F-9B99-B7FE94A20230}" srcId="{492BE0E0-8685-44B0-B59C-BDFA25FCEF00}" destId="{63466349-3661-48D5-9664-6D87C3A6FF2D}" srcOrd="0" destOrd="0" parTransId="{44AAFF3B-CFEA-40D1-A519-62CCB3B1A928}" sibTransId="{0983E4AF-D621-46BD-8303-782AF8CC620B}"/>
    <dgm:cxn modelId="{80D7ACFC-EFAA-DA4B-BB03-F0E03386298B}" type="presOf" srcId="{811CD33F-2E9B-4E12-9697-BACACE463A4C}" destId="{043F1C78-98BB-8446-8CE2-AA773F6C6117}" srcOrd="0" destOrd="0" presId="urn:microsoft.com/office/officeart/2016/7/layout/RepeatingBendingProcessNew"/>
    <dgm:cxn modelId="{D0C3C0A8-D36F-724A-B866-422993F6D3C9}" type="presParOf" srcId="{76A999F4-B91A-584B-8DE6-03516C822480}" destId="{884F47D3-3B2C-CF4E-8476-E58E552F90DB}" srcOrd="0" destOrd="0" presId="urn:microsoft.com/office/officeart/2016/7/layout/RepeatingBendingProcessNew"/>
    <dgm:cxn modelId="{2DA26B91-C165-754C-BB42-0E9533D4B339}" type="presParOf" srcId="{76A999F4-B91A-584B-8DE6-03516C822480}" destId="{B317D804-FC67-8B4C-AD3C-35CE8F0E76C6}" srcOrd="1" destOrd="0" presId="urn:microsoft.com/office/officeart/2016/7/layout/RepeatingBendingProcessNew"/>
    <dgm:cxn modelId="{90D167C5-AD79-7A48-A37B-285451F549F6}" type="presParOf" srcId="{B317D804-FC67-8B4C-AD3C-35CE8F0E76C6}" destId="{29BD2964-1073-5240-BE01-3EB852C50418}" srcOrd="0" destOrd="0" presId="urn:microsoft.com/office/officeart/2016/7/layout/RepeatingBendingProcessNew"/>
    <dgm:cxn modelId="{50C4F2E7-1263-FE47-97A4-61414F80D020}" type="presParOf" srcId="{76A999F4-B91A-584B-8DE6-03516C822480}" destId="{E520C9F3-468B-3F4D-A2C9-49BE48EE9547}" srcOrd="2" destOrd="0" presId="urn:microsoft.com/office/officeart/2016/7/layout/RepeatingBendingProcessNew"/>
    <dgm:cxn modelId="{68433B08-5934-8849-BE25-1E2A788553F1}" type="presParOf" srcId="{76A999F4-B91A-584B-8DE6-03516C822480}" destId="{A409D261-126D-4049-9792-9D72C7205D7A}" srcOrd="3" destOrd="0" presId="urn:microsoft.com/office/officeart/2016/7/layout/RepeatingBendingProcessNew"/>
    <dgm:cxn modelId="{13B15EE0-5704-9741-908C-D8B31ECF87C1}" type="presParOf" srcId="{A409D261-126D-4049-9792-9D72C7205D7A}" destId="{236447B0-E184-FC4C-8CE3-C5113712173B}" srcOrd="0" destOrd="0" presId="urn:microsoft.com/office/officeart/2016/7/layout/RepeatingBendingProcessNew"/>
    <dgm:cxn modelId="{53265B04-7BEA-5444-8EB9-64822D4D3490}" type="presParOf" srcId="{76A999F4-B91A-584B-8DE6-03516C822480}" destId="{29BC4226-7E90-224D-949E-39ADFE27831D}" srcOrd="4" destOrd="0" presId="urn:microsoft.com/office/officeart/2016/7/layout/RepeatingBendingProcessNew"/>
    <dgm:cxn modelId="{FABF1300-57FA-2541-AC27-B3585B7AF410}" type="presParOf" srcId="{76A999F4-B91A-584B-8DE6-03516C822480}" destId="{043F1C78-98BB-8446-8CE2-AA773F6C6117}" srcOrd="5" destOrd="0" presId="urn:microsoft.com/office/officeart/2016/7/layout/RepeatingBendingProcessNew"/>
    <dgm:cxn modelId="{47890EF3-CCD6-614F-ADAE-952376DF9C24}" type="presParOf" srcId="{043F1C78-98BB-8446-8CE2-AA773F6C6117}" destId="{DB0C011D-B590-9F4C-BEA7-56B4C1C99611}" srcOrd="0" destOrd="0" presId="urn:microsoft.com/office/officeart/2016/7/layout/RepeatingBendingProcessNew"/>
    <dgm:cxn modelId="{CB79FEF6-F53B-1E40-98C8-92823417E805}" type="presParOf" srcId="{76A999F4-B91A-584B-8DE6-03516C822480}" destId="{381D60A2-6A35-6449-ACF6-F7F4510A5246}" srcOrd="6" destOrd="0" presId="urn:microsoft.com/office/officeart/2016/7/layout/RepeatingBendingProcessNew"/>
    <dgm:cxn modelId="{6F338FA1-999B-7244-807D-B7E2D779DEFD}" type="presParOf" srcId="{76A999F4-B91A-584B-8DE6-03516C822480}" destId="{5557439C-570D-7B4E-A5E1-8AC3C64211DB}" srcOrd="7" destOrd="0" presId="urn:microsoft.com/office/officeart/2016/7/layout/RepeatingBendingProcessNew"/>
    <dgm:cxn modelId="{58370DB8-F74D-1348-AA59-EBFAF28ED473}" type="presParOf" srcId="{5557439C-570D-7B4E-A5E1-8AC3C64211DB}" destId="{8B6B0588-0CED-844F-A682-CF282A3C2CEE}" srcOrd="0" destOrd="0" presId="urn:microsoft.com/office/officeart/2016/7/layout/RepeatingBendingProcessNew"/>
    <dgm:cxn modelId="{5DB64386-A867-804D-894F-6F3A4D495ECB}" type="presParOf" srcId="{76A999F4-B91A-584B-8DE6-03516C822480}" destId="{ECEE02BF-8DB7-D341-BA08-251D90DC0CE8}"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FD4194-7A87-4B76-BE2A-6EB38FDB664B}"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5CC8366B-140D-448C-A9E6-B0D97EE194BA}">
      <dgm:prSet/>
      <dgm:spPr/>
      <dgm:t>
        <a:bodyPr/>
        <a:lstStyle/>
        <a:p>
          <a:r>
            <a:rPr lang="en-US"/>
            <a:t>Performing an upscale/downscale operation can cause a loss of connectivity to the Managed Instance</a:t>
          </a:r>
        </a:p>
      </dgm:t>
    </dgm:pt>
    <dgm:pt modelId="{B1CCF37E-0EC3-431F-9671-488E280CC25E}" type="parTrans" cxnId="{89B89DEF-7512-4937-B640-790EDF5428B1}">
      <dgm:prSet/>
      <dgm:spPr/>
      <dgm:t>
        <a:bodyPr/>
        <a:lstStyle/>
        <a:p>
          <a:endParaRPr lang="en-US"/>
        </a:p>
      </dgm:t>
    </dgm:pt>
    <dgm:pt modelId="{87C40B3D-EF94-4D35-B935-9B0F36EB015D}" type="sibTrans" cxnId="{89B89DEF-7512-4937-B640-790EDF5428B1}">
      <dgm:prSet/>
      <dgm:spPr/>
      <dgm:t>
        <a:bodyPr/>
        <a:lstStyle/>
        <a:p>
          <a:endParaRPr lang="en-US"/>
        </a:p>
      </dgm:t>
    </dgm:pt>
    <dgm:pt modelId="{DDD2DE6F-0AE4-4503-AAAA-85DD72330E65}">
      <dgm:prSet/>
      <dgm:spPr/>
      <dgm:t>
        <a:bodyPr/>
        <a:lstStyle/>
        <a:p>
          <a:r>
            <a:rPr lang="en-US"/>
            <a:t>Same as for Azure SQL Database</a:t>
          </a:r>
        </a:p>
      </dgm:t>
    </dgm:pt>
    <dgm:pt modelId="{C665BD0F-F4B9-4EA1-A820-5B17AC48E317}" type="parTrans" cxnId="{02792F02-BD0C-4763-B56F-FDA9E161DF8F}">
      <dgm:prSet/>
      <dgm:spPr/>
      <dgm:t>
        <a:bodyPr/>
        <a:lstStyle/>
        <a:p>
          <a:endParaRPr lang="en-US"/>
        </a:p>
      </dgm:t>
    </dgm:pt>
    <dgm:pt modelId="{3D2CF23D-862A-4F94-B132-33876AF0F8E3}" type="sibTrans" cxnId="{02792F02-BD0C-4763-B56F-FDA9E161DF8F}">
      <dgm:prSet/>
      <dgm:spPr/>
      <dgm:t>
        <a:bodyPr/>
        <a:lstStyle/>
        <a:p>
          <a:endParaRPr lang="en-US"/>
        </a:p>
      </dgm:t>
    </dgm:pt>
    <dgm:pt modelId="{2AAC4843-231F-4D04-A301-7F52229D8A89}">
      <dgm:prSet/>
      <dgm:spPr/>
      <dgm:t>
        <a:bodyPr/>
        <a:lstStyle/>
        <a:p>
          <a:r>
            <a:rPr lang="en-US"/>
            <a:t>Applications written to be resilient to this (i.e. HA-aware) should reconnect automatically</a:t>
          </a:r>
        </a:p>
      </dgm:t>
    </dgm:pt>
    <dgm:pt modelId="{8EA2146C-B095-4A77-B327-1388410C382C}" type="parTrans" cxnId="{75B49747-4378-4F4D-A9A4-5AC32FE737CB}">
      <dgm:prSet/>
      <dgm:spPr/>
      <dgm:t>
        <a:bodyPr/>
        <a:lstStyle/>
        <a:p>
          <a:endParaRPr lang="en-US"/>
        </a:p>
      </dgm:t>
    </dgm:pt>
    <dgm:pt modelId="{03C954EC-F7AA-4E98-8234-B173A4F7F9F1}" type="sibTrans" cxnId="{75B49747-4378-4F4D-A9A4-5AC32FE737CB}">
      <dgm:prSet/>
      <dgm:spPr/>
      <dgm:t>
        <a:bodyPr/>
        <a:lstStyle/>
        <a:p>
          <a:endParaRPr lang="en-US"/>
        </a:p>
      </dgm:t>
    </dgm:pt>
    <dgm:pt modelId="{0BD5D028-79FA-4A8E-AD5D-C0733B034599}">
      <dgm:prSet/>
      <dgm:spPr/>
      <dgm:t>
        <a:bodyPr/>
        <a:lstStyle/>
        <a:p>
          <a:r>
            <a:rPr lang="en-US"/>
            <a:t>Speed of the operation depends on the tier</a:t>
          </a:r>
        </a:p>
      </dgm:t>
    </dgm:pt>
    <dgm:pt modelId="{C0DF2FE9-C353-4466-94D9-9815D18ED962}" type="parTrans" cxnId="{7292682B-EF20-4E08-B3C7-98DEFF8FEB9F}">
      <dgm:prSet/>
      <dgm:spPr/>
      <dgm:t>
        <a:bodyPr/>
        <a:lstStyle/>
        <a:p>
          <a:endParaRPr lang="en-US"/>
        </a:p>
      </dgm:t>
    </dgm:pt>
    <dgm:pt modelId="{970B3FBC-CF3B-4190-94B6-49C64AECE452}" type="sibTrans" cxnId="{7292682B-EF20-4E08-B3C7-98DEFF8FEB9F}">
      <dgm:prSet/>
      <dgm:spPr/>
      <dgm:t>
        <a:bodyPr/>
        <a:lstStyle/>
        <a:p>
          <a:endParaRPr lang="en-US"/>
        </a:p>
      </dgm:t>
    </dgm:pt>
    <dgm:pt modelId="{A95B4BB1-E9BC-4701-8C53-57333ED84768}">
      <dgm:prSet/>
      <dgm:spPr/>
      <dgm:t>
        <a:bodyPr/>
        <a:lstStyle/>
        <a:p>
          <a:r>
            <a:rPr lang="en-US"/>
            <a:t>General Purpose is fast</a:t>
          </a:r>
        </a:p>
      </dgm:t>
    </dgm:pt>
    <dgm:pt modelId="{3FB83BC6-E6DB-4310-A17F-8CC414169944}" type="parTrans" cxnId="{9DB84BC1-D567-4A7A-A419-9438DDBADBB3}">
      <dgm:prSet/>
      <dgm:spPr/>
      <dgm:t>
        <a:bodyPr/>
        <a:lstStyle/>
        <a:p>
          <a:endParaRPr lang="en-US"/>
        </a:p>
      </dgm:t>
    </dgm:pt>
    <dgm:pt modelId="{9F7DD7FC-C703-485A-B85F-5BA8FD42D8CA}" type="sibTrans" cxnId="{9DB84BC1-D567-4A7A-A419-9438DDBADBB3}">
      <dgm:prSet/>
      <dgm:spPr/>
      <dgm:t>
        <a:bodyPr/>
        <a:lstStyle/>
        <a:p>
          <a:endParaRPr lang="en-US"/>
        </a:p>
      </dgm:t>
    </dgm:pt>
    <dgm:pt modelId="{9E7538A2-33CB-40F0-BB0E-12A559D70525}">
      <dgm:prSet/>
      <dgm:spPr/>
      <dgm:t>
        <a:bodyPr/>
        <a:lstStyle/>
        <a:p>
          <a:r>
            <a:rPr lang="en-US"/>
            <a:t>Business Critical can vary widely as it may be a size-of-data-operation</a:t>
          </a:r>
        </a:p>
      </dgm:t>
    </dgm:pt>
    <dgm:pt modelId="{D07ED0FB-4603-46FE-BADC-59C3CD0331EB}" type="parTrans" cxnId="{4E5D0547-CCDC-41D5-B50A-85600F0AC8B4}">
      <dgm:prSet/>
      <dgm:spPr/>
      <dgm:t>
        <a:bodyPr/>
        <a:lstStyle/>
        <a:p>
          <a:endParaRPr lang="en-US"/>
        </a:p>
      </dgm:t>
    </dgm:pt>
    <dgm:pt modelId="{ECD01D6A-5431-43E2-A428-669C967883BD}" type="sibTrans" cxnId="{4E5D0547-CCDC-41D5-B50A-85600F0AC8B4}">
      <dgm:prSet/>
      <dgm:spPr/>
      <dgm:t>
        <a:bodyPr/>
        <a:lstStyle/>
        <a:p>
          <a:endParaRPr lang="en-US"/>
        </a:p>
      </dgm:t>
    </dgm:pt>
    <dgm:pt modelId="{2596AB2F-88C7-4580-B126-9F1A2C68851B}">
      <dgm:prSet/>
      <dgm:spPr/>
      <dgm:t>
        <a:bodyPr/>
        <a:lstStyle/>
        <a:p>
          <a:r>
            <a:rPr lang="en-US" dirty="0"/>
            <a:t>E.g., if new replicas must be created and initialized, or new hardware must be provisioned</a:t>
          </a:r>
        </a:p>
      </dgm:t>
    </dgm:pt>
    <dgm:pt modelId="{2FD92EC4-628D-4529-9B37-68D82D7962D9}" type="parTrans" cxnId="{5DC9225C-496A-4604-946B-07C87F23573C}">
      <dgm:prSet/>
      <dgm:spPr/>
      <dgm:t>
        <a:bodyPr/>
        <a:lstStyle/>
        <a:p>
          <a:endParaRPr lang="en-US"/>
        </a:p>
      </dgm:t>
    </dgm:pt>
    <dgm:pt modelId="{367080AB-8E0E-48C1-AE3F-449D8CE201D9}" type="sibTrans" cxnId="{5DC9225C-496A-4604-946B-07C87F23573C}">
      <dgm:prSet/>
      <dgm:spPr/>
      <dgm:t>
        <a:bodyPr/>
        <a:lstStyle/>
        <a:p>
          <a:endParaRPr lang="en-US"/>
        </a:p>
      </dgm:t>
    </dgm:pt>
    <dgm:pt modelId="{D02FDF5D-9BD4-4CDA-96A4-C25498A04168}">
      <dgm:prSet/>
      <dgm:spPr/>
      <dgm:t>
        <a:bodyPr/>
        <a:lstStyle/>
        <a:p>
          <a:r>
            <a:rPr lang="en-US" dirty="0" err="1"/>
            <a:t>HyperScale</a:t>
          </a:r>
          <a:r>
            <a:rPr lang="en-US" dirty="0"/>
            <a:t> should be fast</a:t>
          </a:r>
        </a:p>
      </dgm:t>
    </dgm:pt>
    <dgm:pt modelId="{618131AA-26A8-44B5-8835-069E8F740DF2}" type="parTrans" cxnId="{EC76297B-AD03-4FD5-8C3C-57B6D9897F0F}">
      <dgm:prSet/>
      <dgm:spPr/>
    </dgm:pt>
    <dgm:pt modelId="{9A1B55EC-563E-414F-ACB3-CE18171C3745}" type="sibTrans" cxnId="{EC76297B-AD03-4FD5-8C3C-57B6D9897F0F}">
      <dgm:prSet/>
      <dgm:spPr/>
    </dgm:pt>
    <dgm:pt modelId="{6308DD89-F4EE-CF4B-A8EE-C219C0F6AA79}" type="pres">
      <dgm:prSet presAssocID="{91FD4194-7A87-4B76-BE2A-6EB38FDB664B}" presName="Name0" presStyleCnt="0">
        <dgm:presLayoutVars>
          <dgm:dir/>
          <dgm:animLvl val="lvl"/>
          <dgm:resizeHandles val="exact"/>
        </dgm:presLayoutVars>
      </dgm:prSet>
      <dgm:spPr/>
    </dgm:pt>
    <dgm:pt modelId="{3B18A5D2-2484-C946-97AE-CFED0BFCDF88}" type="pres">
      <dgm:prSet presAssocID="{5CC8366B-140D-448C-A9E6-B0D97EE194BA}" presName="linNode" presStyleCnt="0"/>
      <dgm:spPr/>
    </dgm:pt>
    <dgm:pt modelId="{F41C03CD-751C-464D-A7BA-DEE12B1981BD}" type="pres">
      <dgm:prSet presAssocID="{5CC8366B-140D-448C-A9E6-B0D97EE194BA}" presName="parentText" presStyleLbl="node1" presStyleIdx="0" presStyleCnt="2">
        <dgm:presLayoutVars>
          <dgm:chMax val="1"/>
          <dgm:bulletEnabled val="1"/>
        </dgm:presLayoutVars>
      </dgm:prSet>
      <dgm:spPr/>
    </dgm:pt>
    <dgm:pt modelId="{42402FA6-5A47-9C48-98F6-79F409DEEE4A}" type="pres">
      <dgm:prSet presAssocID="{5CC8366B-140D-448C-A9E6-B0D97EE194BA}" presName="descendantText" presStyleLbl="alignAccFollowNode1" presStyleIdx="0" presStyleCnt="2">
        <dgm:presLayoutVars>
          <dgm:bulletEnabled val="1"/>
        </dgm:presLayoutVars>
      </dgm:prSet>
      <dgm:spPr/>
    </dgm:pt>
    <dgm:pt modelId="{D629C014-1947-7348-9EDB-9AFDDDBF9512}" type="pres">
      <dgm:prSet presAssocID="{87C40B3D-EF94-4D35-B935-9B0F36EB015D}" presName="sp" presStyleCnt="0"/>
      <dgm:spPr/>
    </dgm:pt>
    <dgm:pt modelId="{8B018760-F9D6-C749-85A0-754F6A5562B7}" type="pres">
      <dgm:prSet presAssocID="{0BD5D028-79FA-4A8E-AD5D-C0733B034599}" presName="linNode" presStyleCnt="0"/>
      <dgm:spPr/>
    </dgm:pt>
    <dgm:pt modelId="{53D8F003-C60B-E242-8D08-E1819F85EDCC}" type="pres">
      <dgm:prSet presAssocID="{0BD5D028-79FA-4A8E-AD5D-C0733B034599}" presName="parentText" presStyleLbl="node1" presStyleIdx="1" presStyleCnt="2">
        <dgm:presLayoutVars>
          <dgm:chMax val="1"/>
          <dgm:bulletEnabled val="1"/>
        </dgm:presLayoutVars>
      </dgm:prSet>
      <dgm:spPr/>
    </dgm:pt>
    <dgm:pt modelId="{FDF6F21A-5377-104A-AD44-79F2814627F4}" type="pres">
      <dgm:prSet presAssocID="{0BD5D028-79FA-4A8E-AD5D-C0733B034599}" presName="descendantText" presStyleLbl="alignAccFollowNode1" presStyleIdx="1" presStyleCnt="2">
        <dgm:presLayoutVars>
          <dgm:bulletEnabled val="1"/>
        </dgm:presLayoutVars>
      </dgm:prSet>
      <dgm:spPr/>
    </dgm:pt>
  </dgm:ptLst>
  <dgm:cxnLst>
    <dgm:cxn modelId="{02792F02-BD0C-4763-B56F-FDA9E161DF8F}" srcId="{5CC8366B-140D-448C-A9E6-B0D97EE194BA}" destId="{DDD2DE6F-0AE4-4503-AAAA-85DD72330E65}" srcOrd="0" destOrd="0" parTransId="{C665BD0F-F4B9-4EA1-A820-5B17AC48E317}" sibTransId="{3D2CF23D-862A-4F94-B132-33876AF0F8E3}"/>
    <dgm:cxn modelId="{FE05481C-83BE-024C-AF6F-099224A74DB9}" type="presOf" srcId="{A95B4BB1-E9BC-4701-8C53-57333ED84768}" destId="{FDF6F21A-5377-104A-AD44-79F2814627F4}" srcOrd="0" destOrd="0" presId="urn:microsoft.com/office/officeart/2005/8/layout/vList5"/>
    <dgm:cxn modelId="{6B55F31C-8E93-F246-9920-74A01D94B29A}" type="presOf" srcId="{2AAC4843-231F-4D04-A301-7F52229D8A89}" destId="{42402FA6-5A47-9C48-98F6-79F409DEEE4A}" srcOrd="0" destOrd="1" presId="urn:microsoft.com/office/officeart/2005/8/layout/vList5"/>
    <dgm:cxn modelId="{7292682B-EF20-4E08-B3C7-98DEFF8FEB9F}" srcId="{91FD4194-7A87-4B76-BE2A-6EB38FDB664B}" destId="{0BD5D028-79FA-4A8E-AD5D-C0733B034599}" srcOrd="1" destOrd="0" parTransId="{C0DF2FE9-C353-4466-94D9-9815D18ED962}" sibTransId="{970B3FBC-CF3B-4190-94B6-49C64AECE452}"/>
    <dgm:cxn modelId="{5DC9225C-496A-4604-946B-07C87F23573C}" srcId="{9E7538A2-33CB-40F0-BB0E-12A559D70525}" destId="{2596AB2F-88C7-4580-B126-9F1A2C68851B}" srcOrd="0" destOrd="0" parTransId="{2FD92EC4-628D-4529-9B37-68D82D7962D9}" sibTransId="{367080AB-8E0E-48C1-AE3F-449D8CE201D9}"/>
    <dgm:cxn modelId="{308D0D5E-4AEA-BF4F-85B3-8423AC407922}" type="presOf" srcId="{2596AB2F-88C7-4580-B126-9F1A2C68851B}" destId="{FDF6F21A-5377-104A-AD44-79F2814627F4}" srcOrd="0" destOrd="2" presId="urn:microsoft.com/office/officeart/2005/8/layout/vList5"/>
    <dgm:cxn modelId="{3B857466-F8C8-47B0-BB23-231E30CCA751}" type="presOf" srcId="{D02FDF5D-9BD4-4CDA-96A4-C25498A04168}" destId="{FDF6F21A-5377-104A-AD44-79F2814627F4}" srcOrd="0" destOrd="3" presId="urn:microsoft.com/office/officeart/2005/8/layout/vList5"/>
    <dgm:cxn modelId="{4E5D0547-CCDC-41D5-B50A-85600F0AC8B4}" srcId="{0BD5D028-79FA-4A8E-AD5D-C0733B034599}" destId="{9E7538A2-33CB-40F0-BB0E-12A559D70525}" srcOrd="1" destOrd="0" parTransId="{D07ED0FB-4603-46FE-BADC-59C3CD0331EB}" sibTransId="{ECD01D6A-5431-43E2-A428-669C967883BD}"/>
    <dgm:cxn modelId="{75B49747-4378-4F4D-A9A4-5AC32FE737CB}" srcId="{5CC8366B-140D-448C-A9E6-B0D97EE194BA}" destId="{2AAC4843-231F-4D04-A301-7F52229D8A89}" srcOrd="1" destOrd="0" parTransId="{8EA2146C-B095-4A77-B327-1388410C382C}" sibTransId="{03C954EC-F7AA-4E98-8234-B173A4F7F9F1}"/>
    <dgm:cxn modelId="{5BA6D577-2F23-8E40-B458-AE0DDAA69495}" type="presOf" srcId="{0BD5D028-79FA-4A8E-AD5D-C0733B034599}" destId="{53D8F003-C60B-E242-8D08-E1819F85EDCC}" srcOrd="0" destOrd="0" presId="urn:microsoft.com/office/officeart/2005/8/layout/vList5"/>
    <dgm:cxn modelId="{2BC3BC79-6BE6-344B-9BFC-70EB1841E911}" type="presOf" srcId="{9E7538A2-33CB-40F0-BB0E-12A559D70525}" destId="{FDF6F21A-5377-104A-AD44-79F2814627F4}" srcOrd="0" destOrd="1" presId="urn:microsoft.com/office/officeart/2005/8/layout/vList5"/>
    <dgm:cxn modelId="{EC76297B-AD03-4FD5-8C3C-57B6D9897F0F}" srcId="{9E7538A2-33CB-40F0-BB0E-12A559D70525}" destId="{D02FDF5D-9BD4-4CDA-96A4-C25498A04168}" srcOrd="1" destOrd="0" parTransId="{618131AA-26A8-44B5-8835-069E8F740DF2}" sibTransId="{9A1B55EC-563E-414F-ACB3-CE18171C3745}"/>
    <dgm:cxn modelId="{B2FA689C-FB3B-9042-9959-E49C401A1DFC}" type="presOf" srcId="{5CC8366B-140D-448C-A9E6-B0D97EE194BA}" destId="{F41C03CD-751C-464D-A7BA-DEE12B1981BD}" srcOrd="0" destOrd="0" presId="urn:microsoft.com/office/officeart/2005/8/layout/vList5"/>
    <dgm:cxn modelId="{A12CCD9D-11A8-E64A-A1B7-A6B435516802}" type="presOf" srcId="{91FD4194-7A87-4B76-BE2A-6EB38FDB664B}" destId="{6308DD89-F4EE-CF4B-A8EE-C219C0F6AA79}" srcOrd="0" destOrd="0" presId="urn:microsoft.com/office/officeart/2005/8/layout/vList5"/>
    <dgm:cxn modelId="{9DB84BC1-D567-4A7A-A419-9438DDBADBB3}" srcId="{0BD5D028-79FA-4A8E-AD5D-C0733B034599}" destId="{A95B4BB1-E9BC-4701-8C53-57333ED84768}" srcOrd="0" destOrd="0" parTransId="{3FB83BC6-E6DB-4310-A17F-8CC414169944}" sibTransId="{9F7DD7FC-C703-485A-B85F-5BA8FD42D8CA}"/>
    <dgm:cxn modelId="{5EB72BDB-2A7E-844E-9B6E-E1E6F1E143C7}" type="presOf" srcId="{DDD2DE6F-0AE4-4503-AAAA-85DD72330E65}" destId="{42402FA6-5A47-9C48-98F6-79F409DEEE4A}" srcOrd="0" destOrd="0" presId="urn:microsoft.com/office/officeart/2005/8/layout/vList5"/>
    <dgm:cxn modelId="{89B89DEF-7512-4937-B640-790EDF5428B1}" srcId="{91FD4194-7A87-4B76-BE2A-6EB38FDB664B}" destId="{5CC8366B-140D-448C-A9E6-B0D97EE194BA}" srcOrd="0" destOrd="0" parTransId="{B1CCF37E-0EC3-431F-9671-488E280CC25E}" sibTransId="{87C40B3D-EF94-4D35-B935-9B0F36EB015D}"/>
    <dgm:cxn modelId="{0F9BC66F-4B70-3643-B6D8-4FF81A9CB226}" type="presParOf" srcId="{6308DD89-F4EE-CF4B-A8EE-C219C0F6AA79}" destId="{3B18A5D2-2484-C946-97AE-CFED0BFCDF88}" srcOrd="0" destOrd="0" presId="urn:microsoft.com/office/officeart/2005/8/layout/vList5"/>
    <dgm:cxn modelId="{65DAB682-50A0-6D48-91FE-72F713760BC4}" type="presParOf" srcId="{3B18A5D2-2484-C946-97AE-CFED0BFCDF88}" destId="{F41C03CD-751C-464D-A7BA-DEE12B1981BD}" srcOrd="0" destOrd="0" presId="urn:microsoft.com/office/officeart/2005/8/layout/vList5"/>
    <dgm:cxn modelId="{8D29D79C-502A-8844-AF22-1922260B2130}" type="presParOf" srcId="{3B18A5D2-2484-C946-97AE-CFED0BFCDF88}" destId="{42402FA6-5A47-9C48-98F6-79F409DEEE4A}" srcOrd="1" destOrd="0" presId="urn:microsoft.com/office/officeart/2005/8/layout/vList5"/>
    <dgm:cxn modelId="{99D82251-B7C6-BF48-9232-7C66BAC1EF4D}" type="presParOf" srcId="{6308DD89-F4EE-CF4B-A8EE-C219C0F6AA79}" destId="{D629C014-1947-7348-9EDB-9AFDDDBF9512}" srcOrd="1" destOrd="0" presId="urn:microsoft.com/office/officeart/2005/8/layout/vList5"/>
    <dgm:cxn modelId="{6C539B95-40F4-7C4D-9492-C5380496A5E4}" type="presParOf" srcId="{6308DD89-F4EE-CF4B-A8EE-C219C0F6AA79}" destId="{8B018760-F9D6-C749-85A0-754F6A5562B7}" srcOrd="2" destOrd="0" presId="urn:microsoft.com/office/officeart/2005/8/layout/vList5"/>
    <dgm:cxn modelId="{54FF7BB6-01F6-754C-92DB-B224B706CDBD}" type="presParOf" srcId="{8B018760-F9D6-C749-85A0-754F6A5562B7}" destId="{53D8F003-C60B-E242-8D08-E1819F85EDCC}" srcOrd="0" destOrd="0" presId="urn:microsoft.com/office/officeart/2005/8/layout/vList5"/>
    <dgm:cxn modelId="{DEA85A75-DAA9-CA47-B0D3-8B8AF946A730}" type="presParOf" srcId="{8B018760-F9D6-C749-85A0-754F6A5562B7}" destId="{FDF6F21A-5377-104A-AD44-79F2814627F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9C380F4-E863-4C97-A9D1-081CFD913EA8}" type="doc">
      <dgm:prSet loTypeId="urn:microsoft.com/office/officeart/2005/8/layout/chevron1" loCatId="process" qsTypeId="urn:microsoft.com/office/officeart/2005/8/quickstyle/simple1" qsCatId="simple" csTypeId="urn:microsoft.com/office/officeart/2005/8/colors/accent1_2" csCatId="accent1" phldr="1"/>
      <dgm:spPr/>
    </dgm:pt>
    <dgm:pt modelId="{C331020E-1278-40D3-B17E-86D6015D1077}">
      <dgm:prSet phldrT="[Text]"/>
      <dgm:spPr/>
      <dgm:t>
        <a:bodyPr/>
        <a:lstStyle/>
        <a:p>
          <a:r>
            <a:rPr lang="it-IT" dirty="0" err="1"/>
            <a:t>Assess</a:t>
          </a:r>
          <a:r>
            <a:rPr lang="it-IT" dirty="0"/>
            <a:t> Managed Instance </a:t>
          </a:r>
          <a:r>
            <a:rPr lang="it-IT" dirty="0" err="1"/>
            <a:t>compatibility</a:t>
          </a:r>
          <a:endParaRPr lang="it-IT" dirty="0"/>
        </a:p>
      </dgm:t>
    </dgm:pt>
    <dgm:pt modelId="{84DE373B-17A6-48D3-8B23-CE198148B07F}" type="parTrans" cxnId="{FFFAF1D2-45B2-44B3-9796-64EF87224EB2}">
      <dgm:prSet/>
      <dgm:spPr/>
      <dgm:t>
        <a:bodyPr/>
        <a:lstStyle/>
        <a:p>
          <a:endParaRPr lang="it-IT"/>
        </a:p>
      </dgm:t>
    </dgm:pt>
    <dgm:pt modelId="{92D45E8A-AC5E-4137-BBA8-DAA072BDB24E}" type="sibTrans" cxnId="{FFFAF1D2-45B2-44B3-9796-64EF87224EB2}">
      <dgm:prSet/>
      <dgm:spPr/>
      <dgm:t>
        <a:bodyPr/>
        <a:lstStyle/>
        <a:p>
          <a:endParaRPr lang="it-IT"/>
        </a:p>
      </dgm:t>
    </dgm:pt>
    <dgm:pt modelId="{7F6E4FC2-7BFD-4F2C-A836-0686411ABF54}">
      <dgm:prSet phldrT="[Text]"/>
      <dgm:spPr/>
      <dgm:t>
        <a:bodyPr/>
        <a:lstStyle/>
        <a:p>
          <a:r>
            <a:rPr lang="it-IT" dirty="0" err="1"/>
            <a:t>Choose</a:t>
          </a:r>
          <a:r>
            <a:rPr lang="it-IT" dirty="0"/>
            <a:t> app </a:t>
          </a:r>
          <a:r>
            <a:rPr lang="it-IT" dirty="0" err="1"/>
            <a:t>connectivity</a:t>
          </a:r>
          <a:r>
            <a:rPr lang="it-IT" dirty="0"/>
            <a:t> option</a:t>
          </a:r>
        </a:p>
      </dgm:t>
    </dgm:pt>
    <dgm:pt modelId="{812AA457-23E2-4687-A25F-30F20A1F0CD1}" type="parTrans" cxnId="{4295255A-5034-44EE-9AE2-628756B292A5}">
      <dgm:prSet/>
      <dgm:spPr/>
      <dgm:t>
        <a:bodyPr/>
        <a:lstStyle/>
        <a:p>
          <a:endParaRPr lang="it-IT"/>
        </a:p>
      </dgm:t>
    </dgm:pt>
    <dgm:pt modelId="{3E2F7537-0074-47CE-89AC-602045C2193F}" type="sibTrans" cxnId="{4295255A-5034-44EE-9AE2-628756B292A5}">
      <dgm:prSet/>
      <dgm:spPr/>
      <dgm:t>
        <a:bodyPr/>
        <a:lstStyle/>
        <a:p>
          <a:endParaRPr lang="it-IT"/>
        </a:p>
      </dgm:t>
    </dgm:pt>
    <dgm:pt modelId="{D801D45D-2D67-409D-AA81-BBE638E69F61}">
      <dgm:prSet phldrT="[Text]"/>
      <dgm:spPr/>
      <dgm:t>
        <a:bodyPr/>
        <a:lstStyle/>
        <a:p>
          <a:r>
            <a:rPr lang="it-IT" dirty="0"/>
            <a:t>Deploy </a:t>
          </a:r>
          <a:r>
            <a:rPr lang="it-IT" dirty="0" err="1"/>
            <a:t>optimally</a:t>
          </a:r>
          <a:r>
            <a:rPr lang="it-IT" dirty="0"/>
            <a:t> </a:t>
          </a:r>
          <a:r>
            <a:rPr lang="it-IT" dirty="0" err="1"/>
            <a:t>sized</a:t>
          </a:r>
          <a:r>
            <a:rPr lang="it-IT" dirty="0"/>
            <a:t> Managed Instance</a:t>
          </a:r>
        </a:p>
      </dgm:t>
    </dgm:pt>
    <dgm:pt modelId="{CC32B931-75B4-4CBD-BEDD-E27ED7E7B861}" type="parTrans" cxnId="{B1FDA9AE-31F3-4D9C-BC7C-47CECB688434}">
      <dgm:prSet/>
      <dgm:spPr/>
      <dgm:t>
        <a:bodyPr/>
        <a:lstStyle/>
        <a:p>
          <a:endParaRPr lang="it-IT"/>
        </a:p>
      </dgm:t>
    </dgm:pt>
    <dgm:pt modelId="{F1292443-FC9C-43FD-A3E3-3D5D7B94FDBE}" type="sibTrans" cxnId="{B1FDA9AE-31F3-4D9C-BC7C-47CECB688434}">
      <dgm:prSet/>
      <dgm:spPr/>
      <dgm:t>
        <a:bodyPr/>
        <a:lstStyle/>
        <a:p>
          <a:endParaRPr lang="it-IT"/>
        </a:p>
      </dgm:t>
    </dgm:pt>
    <dgm:pt modelId="{592C6039-E27F-44B2-824B-06B44584AF9F}">
      <dgm:prSet phldrT="[Text]"/>
      <dgm:spPr/>
      <dgm:t>
        <a:bodyPr/>
        <a:lstStyle/>
        <a:p>
          <a:r>
            <a:rPr lang="it-IT" dirty="0" err="1"/>
            <a:t>Choose</a:t>
          </a:r>
          <a:r>
            <a:rPr lang="it-IT" dirty="0"/>
            <a:t> </a:t>
          </a:r>
          <a:r>
            <a:rPr lang="it-IT" dirty="0" err="1"/>
            <a:t>migration</a:t>
          </a:r>
          <a:r>
            <a:rPr lang="it-IT" dirty="0"/>
            <a:t> </a:t>
          </a:r>
          <a:r>
            <a:rPr lang="it-IT" dirty="0" err="1"/>
            <a:t>method</a:t>
          </a:r>
          <a:r>
            <a:rPr lang="it-IT" dirty="0"/>
            <a:t> and migrate</a:t>
          </a:r>
        </a:p>
      </dgm:t>
    </dgm:pt>
    <dgm:pt modelId="{934D1C40-7166-430B-BAA3-A0C78591BFD8}" type="parTrans" cxnId="{FEF83D5E-958C-43A6-8733-9AF7B698027A}">
      <dgm:prSet/>
      <dgm:spPr/>
      <dgm:t>
        <a:bodyPr/>
        <a:lstStyle/>
        <a:p>
          <a:endParaRPr lang="it-IT"/>
        </a:p>
      </dgm:t>
    </dgm:pt>
    <dgm:pt modelId="{7C643CED-65E9-4A2F-8DCC-8573C088EBD7}" type="sibTrans" cxnId="{FEF83D5E-958C-43A6-8733-9AF7B698027A}">
      <dgm:prSet/>
      <dgm:spPr/>
      <dgm:t>
        <a:bodyPr/>
        <a:lstStyle/>
        <a:p>
          <a:endParaRPr lang="it-IT"/>
        </a:p>
      </dgm:t>
    </dgm:pt>
    <dgm:pt modelId="{212A425C-2498-4EC9-B7FF-94AF9154B280}">
      <dgm:prSet phldrT="[Text]"/>
      <dgm:spPr/>
      <dgm:t>
        <a:bodyPr/>
        <a:lstStyle/>
        <a:p>
          <a:r>
            <a:rPr lang="it-IT" dirty="0"/>
            <a:t>Monitor</a:t>
          </a:r>
        </a:p>
      </dgm:t>
    </dgm:pt>
    <dgm:pt modelId="{B433F442-53E6-4E10-BB18-8B4273D17BF1}" type="parTrans" cxnId="{98CA5C9E-38F8-4E8B-870E-B2E9077D8495}">
      <dgm:prSet/>
      <dgm:spPr/>
      <dgm:t>
        <a:bodyPr/>
        <a:lstStyle/>
        <a:p>
          <a:endParaRPr lang="it-IT"/>
        </a:p>
      </dgm:t>
    </dgm:pt>
    <dgm:pt modelId="{627F9C3F-FC29-4CC4-8CCF-9D2014D4F93B}" type="sibTrans" cxnId="{98CA5C9E-38F8-4E8B-870E-B2E9077D8495}">
      <dgm:prSet/>
      <dgm:spPr/>
      <dgm:t>
        <a:bodyPr/>
        <a:lstStyle/>
        <a:p>
          <a:endParaRPr lang="it-IT"/>
        </a:p>
      </dgm:t>
    </dgm:pt>
    <dgm:pt modelId="{24804490-6478-4CDA-8B82-804566A92C56}" type="pres">
      <dgm:prSet presAssocID="{A9C380F4-E863-4C97-A9D1-081CFD913EA8}" presName="Name0" presStyleCnt="0">
        <dgm:presLayoutVars>
          <dgm:dir/>
          <dgm:animLvl val="lvl"/>
          <dgm:resizeHandles val="exact"/>
        </dgm:presLayoutVars>
      </dgm:prSet>
      <dgm:spPr/>
    </dgm:pt>
    <dgm:pt modelId="{9164AEF9-CC82-459E-9C6D-7F7671BC0C0F}" type="pres">
      <dgm:prSet presAssocID="{C331020E-1278-40D3-B17E-86D6015D1077}" presName="parTxOnly" presStyleLbl="node1" presStyleIdx="0" presStyleCnt="5">
        <dgm:presLayoutVars>
          <dgm:chMax val="0"/>
          <dgm:chPref val="0"/>
          <dgm:bulletEnabled val="1"/>
        </dgm:presLayoutVars>
      </dgm:prSet>
      <dgm:spPr/>
    </dgm:pt>
    <dgm:pt modelId="{DF8236BF-B92C-4144-BF49-F29CD55651E2}" type="pres">
      <dgm:prSet presAssocID="{92D45E8A-AC5E-4137-BBA8-DAA072BDB24E}" presName="parTxOnlySpace" presStyleCnt="0"/>
      <dgm:spPr/>
    </dgm:pt>
    <dgm:pt modelId="{894805F0-8530-4F18-8C76-75F219C49976}" type="pres">
      <dgm:prSet presAssocID="{7F6E4FC2-7BFD-4F2C-A836-0686411ABF54}" presName="parTxOnly" presStyleLbl="node1" presStyleIdx="1" presStyleCnt="5">
        <dgm:presLayoutVars>
          <dgm:chMax val="0"/>
          <dgm:chPref val="0"/>
          <dgm:bulletEnabled val="1"/>
        </dgm:presLayoutVars>
      </dgm:prSet>
      <dgm:spPr/>
    </dgm:pt>
    <dgm:pt modelId="{A4C94ED7-A447-4156-A985-813541730345}" type="pres">
      <dgm:prSet presAssocID="{3E2F7537-0074-47CE-89AC-602045C2193F}" presName="parTxOnlySpace" presStyleCnt="0"/>
      <dgm:spPr/>
    </dgm:pt>
    <dgm:pt modelId="{1344E8E8-2A5D-4EEE-993D-15C60D8FF56F}" type="pres">
      <dgm:prSet presAssocID="{D801D45D-2D67-409D-AA81-BBE638E69F61}" presName="parTxOnly" presStyleLbl="node1" presStyleIdx="2" presStyleCnt="5">
        <dgm:presLayoutVars>
          <dgm:chMax val="0"/>
          <dgm:chPref val="0"/>
          <dgm:bulletEnabled val="1"/>
        </dgm:presLayoutVars>
      </dgm:prSet>
      <dgm:spPr/>
    </dgm:pt>
    <dgm:pt modelId="{0B0555EE-9D4D-4732-846C-7354ECD62126}" type="pres">
      <dgm:prSet presAssocID="{F1292443-FC9C-43FD-A3E3-3D5D7B94FDBE}" presName="parTxOnlySpace" presStyleCnt="0"/>
      <dgm:spPr/>
    </dgm:pt>
    <dgm:pt modelId="{97A37AAA-4390-4A2A-9AD5-AA102BE7FA41}" type="pres">
      <dgm:prSet presAssocID="{592C6039-E27F-44B2-824B-06B44584AF9F}" presName="parTxOnly" presStyleLbl="node1" presStyleIdx="3" presStyleCnt="5">
        <dgm:presLayoutVars>
          <dgm:chMax val="0"/>
          <dgm:chPref val="0"/>
          <dgm:bulletEnabled val="1"/>
        </dgm:presLayoutVars>
      </dgm:prSet>
      <dgm:spPr/>
    </dgm:pt>
    <dgm:pt modelId="{886CCA9C-7F8B-4B23-BAFE-C7D41CC7A3BB}" type="pres">
      <dgm:prSet presAssocID="{7C643CED-65E9-4A2F-8DCC-8573C088EBD7}" presName="parTxOnlySpace" presStyleCnt="0"/>
      <dgm:spPr/>
    </dgm:pt>
    <dgm:pt modelId="{02D2ACF1-DDB4-4BC8-A295-8AACF0079D8C}" type="pres">
      <dgm:prSet presAssocID="{212A425C-2498-4EC9-B7FF-94AF9154B280}" presName="parTxOnly" presStyleLbl="node1" presStyleIdx="4" presStyleCnt="5">
        <dgm:presLayoutVars>
          <dgm:chMax val="0"/>
          <dgm:chPref val="0"/>
          <dgm:bulletEnabled val="1"/>
        </dgm:presLayoutVars>
      </dgm:prSet>
      <dgm:spPr/>
    </dgm:pt>
  </dgm:ptLst>
  <dgm:cxnLst>
    <dgm:cxn modelId="{FEF83D5E-958C-43A6-8733-9AF7B698027A}" srcId="{A9C380F4-E863-4C97-A9D1-081CFD913EA8}" destId="{592C6039-E27F-44B2-824B-06B44584AF9F}" srcOrd="3" destOrd="0" parTransId="{934D1C40-7166-430B-BAA3-A0C78591BFD8}" sibTransId="{7C643CED-65E9-4A2F-8DCC-8573C088EBD7}"/>
    <dgm:cxn modelId="{3AF40B73-2AA0-453A-B276-8C3E5002D646}" type="presOf" srcId="{212A425C-2498-4EC9-B7FF-94AF9154B280}" destId="{02D2ACF1-DDB4-4BC8-A295-8AACF0079D8C}" srcOrd="0" destOrd="0" presId="urn:microsoft.com/office/officeart/2005/8/layout/chevron1"/>
    <dgm:cxn modelId="{F0835E54-B185-4DB8-9402-E3DEF93C95FF}" type="presOf" srcId="{A9C380F4-E863-4C97-A9D1-081CFD913EA8}" destId="{24804490-6478-4CDA-8B82-804566A92C56}" srcOrd="0" destOrd="0" presId="urn:microsoft.com/office/officeart/2005/8/layout/chevron1"/>
    <dgm:cxn modelId="{4295255A-5034-44EE-9AE2-628756B292A5}" srcId="{A9C380F4-E863-4C97-A9D1-081CFD913EA8}" destId="{7F6E4FC2-7BFD-4F2C-A836-0686411ABF54}" srcOrd="1" destOrd="0" parTransId="{812AA457-23E2-4687-A25F-30F20A1F0CD1}" sibTransId="{3E2F7537-0074-47CE-89AC-602045C2193F}"/>
    <dgm:cxn modelId="{7817658C-F5D6-4943-A31C-B44EDCA598EC}" type="presOf" srcId="{C331020E-1278-40D3-B17E-86D6015D1077}" destId="{9164AEF9-CC82-459E-9C6D-7F7671BC0C0F}" srcOrd="0" destOrd="0" presId="urn:microsoft.com/office/officeart/2005/8/layout/chevron1"/>
    <dgm:cxn modelId="{98CA5C9E-38F8-4E8B-870E-B2E9077D8495}" srcId="{A9C380F4-E863-4C97-A9D1-081CFD913EA8}" destId="{212A425C-2498-4EC9-B7FF-94AF9154B280}" srcOrd="4" destOrd="0" parTransId="{B433F442-53E6-4E10-BB18-8B4273D17BF1}" sibTransId="{627F9C3F-FC29-4CC4-8CCF-9D2014D4F93B}"/>
    <dgm:cxn modelId="{7B960BAA-47CD-4372-BB2F-1A2155B36425}" type="presOf" srcId="{7F6E4FC2-7BFD-4F2C-A836-0686411ABF54}" destId="{894805F0-8530-4F18-8C76-75F219C49976}" srcOrd="0" destOrd="0" presId="urn:microsoft.com/office/officeart/2005/8/layout/chevron1"/>
    <dgm:cxn modelId="{B1FDA9AE-31F3-4D9C-BC7C-47CECB688434}" srcId="{A9C380F4-E863-4C97-A9D1-081CFD913EA8}" destId="{D801D45D-2D67-409D-AA81-BBE638E69F61}" srcOrd="2" destOrd="0" parTransId="{CC32B931-75B4-4CBD-BEDD-E27ED7E7B861}" sibTransId="{F1292443-FC9C-43FD-A3E3-3D5D7B94FDBE}"/>
    <dgm:cxn modelId="{FFFAF1D2-45B2-44B3-9796-64EF87224EB2}" srcId="{A9C380F4-E863-4C97-A9D1-081CFD913EA8}" destId="{C331020E-1278-40D3-B17E-86D6015D1077}" srcOrd="0" destOrd="0" parTransId="{84DE373B-17A6-48D3-8B23-CE198148B07F}" sibTransId="{92D45E8A-AC5E-4137-BBA8-DAA072BDB24E}"/>
    <dgm:cxn modelId="{841948DE-D30D-4F9E-BC3D-2DFBD2F3EB6A}" type="presOf" srcId="{592C6039-E27F-44B2-824B-06B44584AF9F}" destId="{97A37AAA-4390-4A2A-9AD5-AA102BE7FA41}" srcOrd="0" destOrd="0" presId="urn:microsoft.com/office/officeart/2005/8/layout/chevron1"/>
    <dgm:cxn modelId="{E42AD8EF-FB9A-4CED-80FF-DCE933ECF198}" type="presOf" srcId="{D801D45D-2D67-409D-AA81-BBE638E69F61}" destId="{1344E8E8-2A5D-4EEE-993D-15C60D8FF56F}" srcOrd="0" destOrd="0" presId="urn:microsoft.com/office/officeart/2005/8/layout/chevron1"/>
    <dgm:cxn modelId="{D3719CAF-847F-4A87-BFA4-6BE17A790663}" type="presParOf" srcId="{24804490-6478-4CDA-8B82-804566A92C56}" destId="{9164AEF9-CC82-459E-9C6D-7F7671BC0C0F}" srcOrd="0" destOrd="0" presId="urn:microsoft.com/office/officeart/2005/8/layout/chevron1"/>
    <dgm:cxn modelId="{518A8F54-7C0B-452B-99B0-51CE4F997171}" type="presParOf" srcId="{24804490-6478-4CDA-8B82-804566A92C56}" destId="{DF8236BF-B92C-4144-BF49-F29CD55651E2}" srcOrd="1" destOrd="0" presId="urn:microsoft.com/office/officeart/2005/8/layout/chevron1"/>
    <dgm:cxn modelId="{35CC9455-B89E-4146-9A32-1ABB976D7921}" type="presParOf" srcId="{24804490-6478-4CDA-8B82-804566A92C56}" destId="{894805F0-8530-4F18-8C76-75F219C49976}" srcOrd="2" destOrd="0" presId="urn:microsoft.com/office/officeart/2005/8/layout/chevron1"/>
    <dgm:cxn modelId="{4EDD2BF0-43C6-4987-ACE3-57AAB2520D9C}" type="presParOf" srcId="{24804490-6478-4CDA-8B82-804566A92C56}" destId="{A4C94ED7-A447-4156-A985-813541730345}" srcOrd="3" destOrd="0" presId="urn:microsoft.com/office/officeart/2005/8/layout/chevron1"/>
    <dgm:cxn modelId="{E4924660-698C-4DFF-BC28-703E3D125C8B}" type="presParOf" srcId="{24804490-6478-4CDA-8B82-804566A92C56}" destId="{1344E8E8-2A5D-4EEE-993D-15C60D8FF56F}" srcOrd="4" destOrd="0" presId="urn:microsoft.com/office/officeart/2005/8/layout/chevron1"/>
    <dgm:cxn modelId="{A77539D6-DDEB-4653-8981-D183CA70F354}" type="presParOf" srcId="{24804490-6478-4CDA-8B82-804566A92C56}" destId="{0B0555EE-9D4D-4732-846C-7354ECD62126}" srcOrd="5" destOrd="0" presId="urn:microsoft.com/office/officeart/2005/8/layout/chevron1"/>
    <dgm:cxn modelId="{C6EC711C-121D-4ABA-9271-07263619081E}" type="presParOf" srcId="{24804490-6478-4CDA-8B82-804566A92C56}" destId="{97A37AAA-4390-4A2A-9AD5-AA102BE7FA41}" srcOrd="6" destOrd="0" presId="urn:microsoft.com/office/officeart/2005/8/layout/chevron1"/>
    <dgm:cxn modelId="{5F44439D-8A31-4404-BDBF-A3575E1FF945}" type="presParOf" srcId="{24804490-6478-4CDA-8B82-804566A92C56}" destId="{886CCA9C-7F8B-4B23-BAFE-C7D41CC7A3BB}" srcOrd="7" destOrd="0" presId="urn:microsoft.com/office/officeart/2005/8/layout/chevron1"/>
    <dgm:cxn modelId="{67063F37-E028-4A07-9050-02532C483477}" type="presParOf" srcId="{24804490-6478-4CDA-8B82-804566A92C56}" destId="{02D2ACF1-DDB4-4BC8-A295-8AACF0079D8C}"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9C380F4-E863-4C97-A9D1-081CFD913EA8}" type="doc">
      <dgm:prSet loTypeId="urn:microsoft.com/office/officeart/2005/8/layout/chevron1" loCatId="process" qsTypeId="urn:microsoft.com/office/officeart/2005/8/quickstyle/simple1" qsCatId="simple" csTypeId="urn:microsoft.com/office/officeart/2005/8/colors/accent1_2" csCatId="accent1" phldr="1"/>
      <dgm:spPr/>
    </dgm:pt>
    <dgm:pt modelId="{C331020E-1278-40D3-B17E-86D6015D1077}">
      <dgm:prSet phldrT="[Text]"/>
      <dgm:spPr/>
      <dgm:t>
        <a:bodyPr/>
        <a:lstStyle/>
        <a:p>
          <a:r>
            <a:rPr lang="it-IT" dirty="0" err="1"/>
            <a:t>Assess</a:t>
          </a:r>
          <a:r>
            <a:rPr lang="it-IT" dirty="0"/>
            <a:t> Managed Instance </a:t>
          </a:r>
          <a:r>
            <a:rPr lang="it-IT" dirty="0" err="1"/>
            <a:t>compatibility</a:t>
          </a:r>
          <a:endParaRPr lang="it-IT" dirty="0"/>
        </a:p>
      </dgm:t>
    </dgm:pt>
    <dgm:pt modelId="{84DE373B-17A6-48D3-8B23-CE198148B07F}" type="parTrans" cxnId="{FFFAF1D2-45B2-44B3-9796-64EF87224EB2}">
      <dgm:prSet/>
      <dgm:spPr/>
      <dgm:t>
        <a:bodyPr/>
        <a:lstStyle/>
        <a:p>
          <a:endParaRPr lang="it-IT"/>
        </a:p>
      </dgm:t>
    </dgm:pt>
    <dgm:pt modelId="{92D45E8A-AC5E-4137-BBA8-DAA072BDB24E}" type="sibTrans" cxnId="{FFFAF1D2-45B2-44B3-9796-64EF87224EB2}">
      <dgm:prSet/>
      <dgm:spPr/>
      <dgm:t>
        <a:bodyPr/>
        <a:lstStyle/>
        <a:p>
          <a:endParaRPr lang="it-IT"/>
        </a:p>
      </dgm:t>
    </dgm:pt>
    <dgm:pt modelId="{7F6E4FC2-7BFD-4F2C-A836-0686411ABF54}">
      <dgm:prSet phldrT="[Text]"/>
      <dgm:spPr/>
      <dgm:t>
        <a:bodyPr/>
        <a:lstStyle/>
        <a:p>
          <a:r>
            <a:rPr lang="it-IT" dirty="0" err="1"/>
            <a:t>Choose</a:t>
          </a:r>
          <a:r>
            <a:rPr lang="it-IT" dirty="0"/>
            <a:t> app </a:t>
          </a:r>
          <a:r>
            <a:rPr lang="it-IT" dirty="0" err="1"/>
            <a:t>connectivity</a:t>
          </a:r>
          <a:r>
            <a:rPr lang="it-IT" dirty="0"/>
            <a:t> option</a:t>
          </a:r>
        </a:p>
      </dgm:t>
    </dgm:pt>
    <dgm:pt modelId="{812AA457-23E2-4687-A25F-30F20A1F0CD1}" type="parTrans" cxnId="{4295255A-5034-44EE-9AE2-628756B292A5}">
      <dgm:prSet/>
      <dgm:spPr/>
      <dgm:t>
        <a:bodyPr/>
        <a:lstStyle/>
        <a:p>
          <a:endParaRPr lang="it-IT"/>
        </a:p>
      </dgm:t>
    </dgm:pt>
    <dgm:pt modelId="{3E2F7537-0074-47CE-89AC-602045C2193F}" type="sibTrans" cxnId="{4295255A-5034-44EE-9AE2-628756B292A5}">
      <dgm:prSet/>
      <dgm:spPr/>
      <dgm:t>
        <a:bodyPr/>
        <a:lstStyle/>
        <a:p>
          <a:endParaRPr lang="it-IT"/>
        </a:p>
      </dgm:t>
    </dgm:pt>
    <dgm:pt modelId="{D801D45D-2D67-409D-AA81-BBE638E69F61}">
      <dgm:prSet phldrT="[Text]"/>
      <dgm:spPr/>
      <dgm:t>
        <a:bodyPr/>
        <a:lstStyle/>
        <a:p>
          <a:r>
            <a:rPr lang="it-IT" dirty="0"/>
            <a:t>Deploy </a:t>
          </a:r>
          <a:r>
            <a:rPr lang="it-IT" dirty="0" err="1"/>
            <a:t>optimally</a:t>
          </a:r>
          <a:r>
            <a:rPr lang="it-IT" dirty="0"/>
            <a:t> </a:t>
          </a:r>
          <a:r>
            <a:rPr lang="it-IT" dirty="0" err="1"/>
            <a:t>sized</a:t>
          </a:r>
          <a:r>
            <a:rPr lang="it-IT" dirty="0"/>
            <a:t> Managed Instance</a:t>
          </a:r>
        </a:p>
      </dgm:t>
    </dgm:pt>
    <dgm:pt modelId="{CC32B931-75B4-4CBD-BEDD-E27ED7E7B861}" type="parTrans" cxnId="{B1FDA9AE-31F3-4D9C-BC7C-47CECB688434}">
      <dgm:prSet/>
      <dgm:spPr/>
      <dgm:t>
        <a:bodyPr/>
        <a:lstStyle/>
        <a:p>
          <a:endParaRPr lang="it-IT"/>
        </a:p>
      </dgm:t>
    </dgm:pt>
    <dgm:pt modelId="{F1292443-FC9C-43FD-A3E3-3D5D7B94FDBE}" type="sibTrans" cxnId="{B1FDA9AE-31F3-4D9C-BC7C-47CECB688434}">
      <dgm:prSet/>
      <dgm:spPr/>
      <dgm:t>
        <a:bodyPr/>
        <a:lstStyle/>
        <a:p>
          <a:endParaRPr lang="it-IT"/>
        </a:p>
      </dgm:t>
    </dgm:pt>
    <dgm:pt modelId="{592C6039-E27F-44B2-824B-06B44584AF9F}">
      <dgm:prSet phldrT="[Text]"/>
      <dgm:spPr/>
      <dgm:t>
        <a:bodyPr/>
        <a:lstStyle/>
        <a:p>
          <a:r>
            <a:rPr lang="it-IT" dirty="0" err="1"/>
            <a:t>Choose</a:t>
          </a:r>
          <a:r>
            <a:rPr lang="it-IT" dirty="0"/>
            <a:t> </a:t>
          </a:r>
          <a:r>
            <a:rPr lang="it-IT" dirty="0" err="1"/>
            <a:t>migration</a:t>
          </a:r>
          <a:r>
            <a:rPr lang="it-IT" dirty="0"/>
            <a:t> </a:t>
          </a:r>
          <a:r>
            <a:rPr lang="it-IT" dirty="0" err="1"/>
            <a:t>method</a:t>
          </a:r>
          <a:r>
            <a:rPr lang="it-IT" dirty="0"/>
            <a:t> and migrate</a:t>
          </a:r>
        </a:p>
      </dgm:t>
    </dgm:pt>
    <dgm:pt modelId="{934D1C40-7166-430B-BAA3-A0C78591BFD8}" type="parTrans" cxnId="{FEF83D5E-958C-43A6-8733-9AF7B698027A}">
      <dgm:prSet/>
      <dgm:spPr/>
      <dgm:t>
        <a:bodyPr/>
        <a:lstStyle/>
        <a:p>
          <a:endParaRPr lang="it-IT"/>
        </a:p>
      </dgm:t>
    </dgm:pt>
    <dgm:pt modelId="{7C643CED-65E9-4A2F-8DCC-8573C088EBD7}" type="sibTrans" cxnId="{FEF83D5E-958C-43A6-8733-9AF7B698027A}">
      <dgm:prSet/>
      <dgm:spPr/>
      <dgm:t>
        <a:bodyPr/>
        <a:lstStyle/>
        <a:p>
          <a:endParaRPr lang="it-IT"/>
        </a:p>
      </dgm:t>
    </dgm:pt>
    <dgm:pt modelId="{212A425C-2498-4EC9-B7FF-94AF9154B280}">
      <dgm:prSet phldrT="[Text]"/>
      <dgm:spPr/>
      <dgm:t>
        <a:bodyPr/>
        <a:lstStyle/>
        <a:p>
          <a:r>
            <a:rPr lang="it-IT" dirty="0"/>
            <a:t>Monitor</a:t>
          </a:r>
        </a:p>
      </dgm:t>
    </dgm:pt>
    <dgm:pt modelId="{B433F442-53E6-4E10-BB18-8B4273D17BF1}" type="parTrans" cxnId="{98CA5C9E-38F8-4E8B-870E-B2E9077D8495}">
      <dgm:prSet/>
      <dgm:spPr/>
      <dgm:t>
        <a:bodyPr/>
        <a:lstStyle/>
        <a:p>
          <a:endParaRPr lang="it-IT"/>
        </a:p>
      </dgm:t>
    </dgm:pt>
    <dgm:pt modelId="{627F9C3F-FC29-4CC4-8CCF-9D2014D4F93B}" type="sibTrans" cxnId="{98CA5C9E-38F8-4E8B-870E-B2E9077D8495}">
      <dgm:prSet/>
      <dgm:spPr/>
      <dgm:t>
        <a:bodyPr/>
        <a:lstStyle/>
        <a:p>
          <a:endParaRPr lang="it-IT"/>
        </a:p>
      </dgm:t>
    </dgm:pt>
    <dgm:pt modelId="{24804490-6478-4CDA-8B82-804566A92C56}" type="pres">
      <dgm:prSet presAssocID="{A9C380F4-E863-4C97-A9D1-081CFD913EA8}" presName="Name0" presStyleCnt="0">
        <dgm:presLayoutVars>
          <dgm:dir/>
          <dgm:animLvl val="lvl"/>
          <dgm:resizeHandles val="exact"/>
        </dgm:presLayoutVars>
      </dgm:prSet>
      <dgm:spPr/>
    </dgm:pt>
    <dgm:pt modelId="{9164AEF9-CC82-459E-9C6D-7F7671BC0C0F}" type="pres">
      <dgm:prSet presAssocID="{C331020E-1278-40D3-B17E-86D6015D1077}" presName="parTxOnly" presStyleLbl="node1" presStyleIdx="0" presStyleCnt="5">
        <dgm:presLayoutVars>
          <dgm:chMax val="0"/>
          <dgm:chPref val="0"/>
          <dgm:bulletEnabled val="1"/>
        </dgm:presLayoutVars>
      </dgm:prSet>
      <dgm:spPr/>
    </dgm:pt>
    <dgm:pt modelId="{DF8236BF-B92C-4144-BF49-F29CD55651E2}" type="pres">
      <dgm:prSet presAssocID="{92D45E8A-AC5E-4137-BBA8-DAA072BDB24E}" presName="parTxOnlySpace" presStyleCnt="0"/>
      <dgm:spPr/>
    </dgm:pt>
    <dgm:pt modelId="{894805F0-8530-4F18-8C76-75F219C49976}" type="pres">
      <dgm:prSet presAssocID="{7F6E4FC2-7BFD-4F2C-A836-0686411ABF54}" presName="parTxOnly" presStyleLbl="node1" presStyleIdx="1" presStyleCnt="5">
        <dgm:presLayoutVars>
          <dgm:chMax val="0"/>
          <dgm:chPref val="0"/>
          <dgm:bulletEnabled val="1"/>
        </dgm:presLayoutVars>
      </dgm:prSet>
      <dgm:spPr/>
    </dgm:pt>
    <dgm:pt modelId="{A4C94ED7-A447-4156-A985-813541730345}" type="pres">
      <dgm:prSet presAssocID="{3E2F7537-0074-47CE-89AC-602045C2193F}" presName="parTxOnlySpace" presStyleCnt="0"/>
      <dgm:spPr/>
    </dgm:pt>
    <dgm:pt modelId="{1344E8E8-2A5D-4EEE-993D-15C60D8FF56F}" type="pres">
      <dgm:prSet presAssocID="{D801D45D-2D67-409D-AA81-BBE638E69F61}" presName="parTxOnly" presStyleLbl="node1" presStyleIdx="2" presStyleCnt="5">
        <dgm:presLayoutVars>
          <dgm:chMax val="0"/>
          <dgm:chPref val="0"/>
          <dgm:bulletEnabled val="1"/>
        </dgm:presLayoutVars>
      </dgm:prSet>
      <dgm:spPr/>
    </dgm:pt>
    <dgm:pt modelId="{0B0555EE-9D4D-4732-846C-7354ECD62126}" type="pres">
      <dgm:prSet presAssocID="{F1292443-FC9C-43FD-A3E3-3D5D7B94FDBE}" presName="parTxOnlySpace" presStyleCnt="0"/>
      <dgm:spPr/>
    </dgm:pt>
    <dgm:pt modelId="{97A37AAA-4390-4A2A-9AD5-AA102BE7FA41}" type="pres">
      <dgm:prSet presAssocID="{592C6039-E27F-44B2-824B-06B44584AF9F}" presName="parTxOnly" presStyleLbl="node1" presStyleIdx="3" presStyleCnt="5">
        <dgm:presLayoutVars>
          <dgm:chMax val="0"/>
          <dgm:chPref val="0"/>
          <dgm:bulletEnabled val="1"/>
        </dgm:presLayoutVars>
      </dgm:prSet>
      <dgm:spPr/>
    </dgm:pt>
    <dgm:pt modelId="{886CCA9C-7F8B-4B23-BAFE-C7D41CC7A3BB}" type="pres">
      <dgm:prSet presAssocID="{7C643CED-65E9-4A2F-8DCC-8573C088EBD7}" presName="parTxOnlySpace" presStyleCnt="0"/>
      <dgm:spPr/>
    </dgm:pt>
    <dgm:pt modelId="{02D2ACF1-DDB4-4BC8-A295-8AACF0079D8C}" type="pres">
      <dgm:prSet presAssocID="{212A425C-2498-4EC9-B7FF-94AF9154B280}" presName="parTxOnly" presStyleLbl="node1" presStyleIdx="4" presStyleCnt="5">
        <dgm:presLayoutVars>
          <dgm:chMax val="0"/>
          <dgm:chPref val="0"/>
          <dgm:bulletEnabled val="1"/>
        </dgm:presLayoutVars>
      </dgm:prSet>
      <dgm:spPr/>
    </dgm:pt>
  </dgm:ptLst>
  <dgm:cxnLst>
    <dgm:cxn modelId="{FEF83D5E-958C-43A6-8733-9AF7B698027A}" srcId="{A9C380F4-E863-4C97-A9D1-081CFD913EA8}" destId="{592C6039-E27F-44B2-824B-06B44584AF9F}" srcOrd="3" destOrd="0" parTransId="{934D1C40-7166-430B-BAA3-A0C78591BFD8}" sibTransId="{7C643CED-65E9-4A2F-8DCC-8573C088EBD7}"/>
    <dgm:cxn modelId="{3AF40B73-2AA0-453A-B276-8C3E5002D646}" type="presOf" srcId="{212A425C-2498-4EC9-B7FF-94AF9154B280}" destId="{02D2ACF1-DDB4-4BC8-A295-8AACF0079D8C}" srcOrd="0" destOrd="0" presId="urn:microsoft.com/office/officeart/2005/8/layout/chevron1"/>
    <dgm:cxn modelId="{F0835E54-B185-4DB8-9402-E3DEF93C95FF}" type="presOf" srcId="{A9C380F4-E863-4C97-A9D1-081CFD913EA8}" destId="{24804490-6478-4CDA-8B82-804566A92C56}" srcOrd="0" destOrd="0" presId="urn:microsoft.com/office/officeart/2005/8/layout/chevron1"/>
    <dgm:cxn modelId="{4295255A-5034-44EE-9AE2-628756B292A5}" srcId="{A9C380F4-E863-4C97-A9D1-081CFD913EA8}" destId="{7F6E4FC2-7BFD-4F2C-A836-0686411ABF54}" srcOrd="1" destOrd="0" parTransId="{812AA457-23E2-4687-A25F-30F20A1F0CD1}" sibTransId="{3E2F7537-0074-47CE-89AC-602045C2193F}"/>
    <dgm:cxn modelId="{7817658C-F5D6-4943-A31C-B44EDCA598EC}" type="presOf" srcId="{C331020E-1278-40D3-B17E-86D6015D1077}" destId="{9164AEF9-CC82-459E-9C6D-7F7671BC0C0F}" srcOrd="0" destOrd="0" presId="urn:microsoft.com/office/officeart/2005/8/layout/chevron1"/>
    <dgm:cxn modelId="{98CA5C9E-38F8-4E8B-870E-B2E9077D8495}" srcId="{A9C380F4-E863-4C97-A9D1-081CFD913EA8}" destId="{212A425C-2498-4EC9-B7FF-94AF9154B280}" srcOrd="4" destOrd="0" parTransId="{B433F442-53E6-4E10-BB18-8B4273D17BF1}" sibTransId="{627F9C3F-FC29-4CC4-8CCF-9D2014D4F93B}"/>
    <dgm:cxn modelId="{7B960BAA-47CD-4372-BB2F-1A2155B36425}" type="presOf" srcId="{7F6E4FC2-7BFD-4F2C-A836-0686411ABF54}" destId="{894805F0-8530-4F18-8C76-75F219C49976}" srcOrd="0" destOrd="0" presId="urn:microsoft.com/office/officeart/2005/8/layout/chevron1"/>
    <dgm:cxn modelId="{B1FDA9AE-31F3-4D9C-BC7C-47CECB688434}" srcId="{A9C380F4-E863-4C97-A9D1-081CFD913EA8}" destId="{D801D45D-2D67-409D-AA81-BBE638E69F61}" srcOrd="2" destOrd="0" parTransId="{CC32B931-75B4-4CBD-BEDD-E27ED7E7B861}" sibTransId="{F1292443-FC9C-43FD-A3E3-3D5D7B94FDBE}"/>
    <dgm:cxn modelId="{FFFAF1D2-45B2-44B3-9796-64EF87224EB2}" srcId="{A9C380F4-E863-4C97-A9D1-081CFD913EA8}" destId="{C331020E-1278-40D3-B17E-86D6015D1077}" srcOrd="0" destOrd="0" parTransId="{84DE373B-17A6-48D3-8B23-CE198148B07F}" sibTransId="{92D45E8A-AC5E-4137-BBA8-DAA072BDB24E}"/>
    <dgm:cxn modelId="{841948DE-D30D-4F9E-BC3D-2DFBD2F3EB6A}" type="presOf" srcId="{592C6039-E27F-44B2-824B-06B44584AF9F}" destId="{97A37AAA-4390-4A2A-9AD5-AA102BE7FA41}" srcOrd="0" destOrd="0" presId="urn:microsoft.com/office/officeart/2005/8/layout/chevron1"/>
    <dgm:cxn modelId="{E42AD8EF-FB9A-4CED-80FF-DCE933ECF198}" type="presOf" srcId="{D801D45D-2D67-409D-AA81-BBE638E69F61}" destId="{1344E8E8-2A5D-4EEE-993D-15C60D8FF56F}" srcOrd="0" destOrd="0" presId="urn:microsoft.com/office/officeart/2005/8/layout/chevron1"/>
    <dgm:cxn modelId="{D3719CAF-847F-4A87-BFA4-6BE17A790663}" type="presParOf" srcId="{24804490-6478-4CDA-8B82-804566A92C56}" destId="{9164AEF9-CC82-459E-9C6D-7F7671BC0C0F}" srcOrd="0" destOrd="0" presId="urn:microsoft.com/office/officeart/2005/8/layout/chevron1"/>
    <dgm:cxn modelId="{518A8F54-7C0B-452B-99B0-51CE4F997171}" type="presParOf" srcId="{24804490-6478-4CDA-8B82-804566A92C56}" destId="{DF8236BF-B92C-4144-BF49-F29CD55651E2}" srcOrd="1" destOrd="0" presId="urn:microsoft.com/office/officeart/2005/8/layout/chevron1"/>
    <dgm:cxn modelId="{35CC9455-B89E-4146-9A32-1ABB976D7921}" type="presParOf" srcId="{24804490-6478-4CDA-8B82-804566A92C56}" destId="{894805F0-8530-4F18-8C76-75F219C49976}" srcOrd="2" destOrd="0" presId="urn:microsoft.com/office/officeart/2005/8/layout/chevron1"/>
    <dgm:cxn modelId="{4EDD2BF0-43C6-4987-ACE3-57AAB2520D9C}" type="presParOf" srcId="{24804490-6478-4CDA-8B82-804566A92C56}" destId="{A4C94ED7-A447-4156-A985-813541730345}" srcOrd="3" destOrd="0" presId="urn:microsoft.com/office/officeart/2005/8/layout/chevron1"/>
    <dgm:cxn modelId="{E4924660-698C-4DFF-BC28-703E3D125C8B}" type="presParOf" srcId="{24804490-6478-4CDA-8B82-804566A92C56}" destId="{1344E8E8-2A5D-4EEE-993D-15C60D8FF56F}" srcOrd="4" destOrd="0" presId="urn:microsoft.com/office/officeart/2005/8/layout/chevron1"/>
    <dgm:cxn modelId="{A77539D6-DDEB-4653-8981-D183CA70F354}" type="presParOf" srcId="{24804490-6478-4CDA-8B82-804566A92C56}" destId="{0B0555EE-9D4D-4732-846C-7354ECD62126}" srcOrd="5" destOrd="0" presId="urn:microsoft.com/office/officeart/2005/8/layout/chevron1"/>
    <dgm:cxn modelId="{C6EC711C-121D-4ABA-9271-07263619081E}" type="presParOf" srcId="{24804490-6478-4CDA-8B82-804566A92C56}" destId="{97A37AAA-4390-4A2A-9AD5-AA102BE7FA41}" srcOrd="6" destOrd="0" presId="urn:microsoft.com/office/officeart/2005/8/layout/chevron1"/>
    <dgm:cxn modelId="{5F44439D-8A31-4404-BDBF-A3575E1FF945}" type="presParOf" srcId="{24804490-6478-4CDA-8B82-804566A92C56}" destId="{886CCA9C-7F8B-4B23-BAFE-C7D41CC7A3BB}" srcOrd="7" destOrd="0" presId="urn:microsoft.com/office/officeart/2005/8/layout/chevron1"/>
    <dgm:cxn modelId="{67063F37-E028-4A07-9050-02532C483477}" type="presParOf" srcId="{24804490-6478-4CDA-8B82-804566A92C56}" destId="{02D2ACF1-DDB4-4BC8-A295-8AACF0079D8C}"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9C380F4-E863-4C97-A9D1-081CFD913EA8}" type="doc">
      <dgm:prSet loTypeId="urn:microsoft.com/office/officeart/2005/8/layout/chevron1" loCatId="process" qsTypeId="urn:microsoft.com/office/officeart/2005/8/quickstyle/simple1" qsCatId="simple" csTypeId="urn:microsoft.com/office/officeart/2005/8/colors/accent1_2" csCatId="accent1" phldr="1"/>
      <dgm:spPr/>
    </dgm:pt>
    <dgm:pt modelId="{C331020E-1278-40D3-B17E-86D6015D1077}">
      <dgm:prSet phldrT="[Text]"/>
      <dgm:spPr/>
      <dgm:t>
        <a:bodyPr/>
        <a:lstStyle/>
        <a:p>
          <a:r>
            <a:rPr lang="it-IT" dirty="0" err="1"/>
            <a:t>Assess</a:t>
          </a:r>
          <a:r>
            <a:rPr lang="it-IT" dirty="0"/>
            <a:t> Managed Instance </a:t>
          </a:r>
          <a:r>
            <a:rPr lang="it-IT" dirty="0" err="1"/>
            <a:t>compatibility</a:t>
          </a:r>
          <a:endParaRPr lang="it-IT" dirty="0"/>
        </a:p>
      </dgm:t>
    </dgm:pt>
    <dgm:pt modelId="{84DE373B-17A6-48D3-8B23-CE198148B07F}" type="parTrans" cxnId="{FFFAF1D2-45B2-44B3-9796-64EF87224EB2}">
      <dgm:prSet/>
      <dgm:spPr/>
      <dgm:t>
        <a:bodyPr/>
        <a:lstStyle/>
        <a:p>
          <a:endParaRPr lang="it-IT"/>
        </a:p>
      </dgm:t>
    </dgm:pt>
    <dgm:pt modelId="{92D45E8A-AC5E-4137-BBA8-DAA072BDB24E}" type="sibTrans" cxnId="{FFFAF1D2-45B2-44B3-9796-64EF87224EB2}">
      <dgm:prSet/>
      <dgm:spPr/>
      <dgm:t>
        <a:bodyPr/>
        <a:lstStyle/>
        <a:p>
          <a:endParaRPr lang="it-IT"/>
        </a:p>
      </dgm:t>
    </dgm:pt>
    <dgm:pt modelId="{7F6E4FC2-7BFD-4F2C-A836-0686411ABF54}">
      <dgm:prSet phldrT="[Text]"/>
      <dgm:spPr/>
      <dgm:t>
        <a:bodyPr/>
        <a:lstStyle/>
        <a:p>
          <a:r>
            <a:rPr lang="it-IT" dirty="0" err="1"/>
            <a:t>Choose</a:t>
          </a:r>
          <a:r>
            <a:rPr lang="it-IT" dirty="0"/>
            <a:t> app </a:t>
          </a:r>
          <a:r>
            <a:rPr lang="it-IT" dirty="0" err="1"/>
            <a:t>connectivity</a:t>
          </a:r>
          <a:r>
            <a:rPr lang="it-IT" dirty="0"/>
            <a:t> option</a:t>
          </a:r>
        </a:p>
      </dgm:t>
    </dgm:pt>
    <dgm:pt modelId="{812AA457-23E2-4687-A25F-30F20A1F0CD1}" type="parTrans" cxnId="{4295255A-5034-44EE-9AE2-628756B292A5}">
      <dgm:prSet/>
      <dgm:spPr/>
      <dgm:t>
        <a:bodyPr/>
        <a:lstStyle/>
        <a:p>
          <a:endParaRPr lang="it-IT"/>
        </a:p>
      </dgm:t>
    </dgm:pt>
    <dgm:pt modelId="{3E2F7537-0074-47CE-89AC-602045C2193F}" type="sibTrans" cxnId="{4295255A-5034-44EE-9AE2-628756B292A5}">
      <dgm:prSet/>
      <dgm:spPr/>
      <dgm:t>
        <a:bodyPr/>
        <a:lstStyle/>
        <a:p>
          <a:endParaRPr lang="it-IT"/>
        </a:p>
      </dgm:t>
    </dgm:pt>
    <dgm:pt modelId="{D801D45D-2D67-409D-AA81-BBE638E69F61}">
      <dgm:prSet phldrT="[Text]"/>
      <dgm:spPr/>
      <dgm:t>
        <a:bodyPr/>
        <a:lstStyle/>
        <a:p>
          <a:r>
            <a:rPr lang="it-IT" dirty="0"/>
            <a:t>Deploy </a:t>
          </a:r>
          <a:r>
            <a:rPr lang="it-IT" dirty="0" err="1"/>
            <a:t>optimally</a:t>
          </a:r>
          <a:r>
            <a:rPr lang="it-IT" dirty="0"/>
            <a:t> </a:t>
          </a:r>
          <a:r>
            <a:rPr lang="it-IT" dirty="0" err="1"/>
            <a:t>sized</a:t>
          </a:r>
          <a:r>
            <a:rPr lang="it-IT" dirty="0"/>
            <a:t> Managed Instance</a:t>
          </a:r>
        </a:p>
      </dgm:t>
    </dgm:pt>
    <dgm:pt modelId="{CC32B931-75B4-4CBD-BEDD-E27ED7E7B861}" type="parTrans" cxnId="{B1FDA9AE-31F3-4D9C-BC7C-47CECB688434}">
      <dgm:prSet/>
      <dgm:spPr/>
      <dgm:t>
        <a:bodyPr/>
        <a:lstStyle/>
        <a:p>
          <a:endParaRPr lang="it-IT"/>
        </a:p>
      </dgm:t>
    </dgm:pt>
    <dgm:pt modelId="{F1292443-FC9C-43FD-A3E3-3D5D7B94FDBE}" type="sibTrans" cxnId="{B1FDA9AE-31F3-4D9C-BC7C-47CECB688434}">
      <dgm:prSet/>
      <dgm:spPr/>
      <dgm:t>
        <a:bodyPr/>
        <a:lstStyle/>
        <a:p>
          <a:endParaRPr lang="it-IT"/>
        </a:p>
      </dgm:t>
    </dgm:pt>
    <dgm:pt modelId="{592C6039-E27F-44B2-824B-06B44584AF9F}">
      <dgm:prSet phldrT="[Text]"/>
      <dgm:spPr/>
      <dgm:t>
        <a:bodyPr/>
        <a:lstStyle/>
        <a:p>
          <a:r>
            <a:rPr lang="it-IT" dirty="0" err="1"/>
            <a:t>Choose</a:t>
          </a:r>
          <a:r>
            <a:rPr lang="it-IT" dirty="0"/>
            <a:t> </a:t>
          </a:r>
          <a:r>
            <a:rPr lang="it-IT" dirty="0" err="1"/>
            <a:t>migration</a:t>
          </a:r>
          <a:r>
            <a:rPr lang="it-IT" dirty="0"/>
            <a:t> </a:t>
          </a:r>
          <a:r>
            <a:rPr lang="it-IT" dirty="0" err="1"/>
            <a:t>method</a:t>
          </a:r>
          <a:r>
            <a:rPr lang="it-IT" dirty="0"/>
            <a:t> and migrate</a:t>
          </a:r>
        </a:p>
      </dgm:t>
    </dgm:pt>
    <dgm:pt modelId="{934D1C40-7166-430B-BAA3-A0C78591BFD8}" type="parTrans" cxnId="{FEF83D5E-958C-43A6-8733-9AF7B698027A}">
      <dgm:prSet/>
      <dgm:spPr/>
      <dgm:t>
        <a:bodyPr/>
        <a:lstStyle/>
        <a:p>
          <a:endParaRPr lang="it-IT"/>
        </a:p>
      </dgm:t>
    </dgm:pt>
    <dgm:pt modelId="{7C643CED-65E9-4A2F-8DCC-8573C088EBD7}" type="sibTrans" cxnId="{FEF83D5E-958C-43A6-8733-9AF7B698027A}">
      <dgm:prSet/>
      <dgm:spPr/>
      <dgm:t>
        <a:bodyPr/>
        <a:lstStyle/>
        <a:p>
          <a:endParaRPr lang="it-IT"/>
        </a:p>
      </dgm:t>
    </dgm:pt>
    <dgm:pt modelId="{212A425C-2498-4EC9-B7FF-94AF9154B280}">
      <dgm:prSet phldrT="[Text]"/>
      <dgm:spPr/>
      <dgm:t>
        <a:bodyPr/>
        <a:lstStyle/>
        <a:p>
          <a:r>
            <a:rPr lang="it-IT" dirty="0"/>
            <a:t>Monitor</a:t>
          </a:r>
        </a:p>
      </dgm:t>
    </dgm:pt>
    <dgm:pt modelId="{B433F442-53E6-4E10-BB18-8B4273D17BF1}" type="parTrans" cxnId="{98CA5C9E-38F8-4E8B-870E-B2E9077D8495}">
      <dgm:prSet/>
      <dgm:spPr/>
      <dgm:t>
        <a:bodyPr/>
        <a:lstStyle/>
        <a:p>
          <a:endParaRPr lang="it-IT"/>
        </a:p>
      </dgm:t>
    </dgm:pt>
    <dgm:pt modelId="{627F9C3F-FC29-4CC4-8CCF-9D2014D4F93B}" type="sibTrans" cxnId="{98CA5C9E-38F8-4E8B-870E-B2E9077D8495}">
      <dgm:prSet/>
      <dgm:spPr/>
      <dgm:t>
        <a:bodyPr/>
        <a:lstStyle/>
        <a:p>
          <a:endParaRPr lang="it-IT"/>
        </a:p>
      </dgm:t>
    </dgm:pt>
    <dgm:pt modelId="{24804490-6478-4CDA-8B82-804566A92C56}" type="pres">
      <dgm:prSet presAssocID="{A9C380F4-E863-4C97-A9D1-081CFD913EA8}" presName="Name0" presStyleCnt="0">
        <dgm:presLayoutVars>
          <dgm:dir/>
          <dgm:animLvl val="lvl"/>
          <dgm:resizeHandles val="exact"/>
        </dgm:presLayoutVars>
      </dgm:prSet>
      <dgm:spPr/>
    </dgm:pt>
    <dgm:pt modelId="{9164AEF9-CC82-459E-9C6D-7F7671BC0C0F}" type="pres">
      <dgm:prSet presAssocID="{C331020E-1278-40D3-B17E-86D6015D1077}" presName="parTxOnly" presStyleLbl="node1" presStyleIdx="0" presStyleCnt="5">
        <dgm:presLayoutVars>
          <dgm:chMax val="0"/>
          <dgm:chPref val="0"/>
          <dgm:bulletEnabled val="1"/>
        </dgm:presLayoutVars>
      </dgm:prSet>
      <dgm:spPr/>
    </dgm:pt>
    <dgm:pt modelId="{DF8236BF-B92C-4144-BF49-F29CD55651E2}" type="pres">
      <dgm:prSet presAssocID="{92D45E8A-AC5E-4137-BBA8-DAA072BDB24E}" presName="parTxOnlySpace" presStyleCnt="0"/>
      <dgm:spPr/>
    </dgm:pt>
    <dgm:pt modelId="{894805F0-8530-4F18-8C76-75F219C49976}" type="pres">
      <dgm:prSet presAssocID="{7F6E4FC2-7BFD-4F2C-A836-0686411ABF54}" presName="parTxOnly" presStyleLbl="node1" presStyleIdx="1" presStyleCnt="5">
        <dgm:presLayoutVars>
          <dgm:chMax val="0"/>
          <dgm:chPref val="0"/>
          <dgm:bulletEnabled val="1"/>
        </dgm:presLayoutVars>
      </dgm:prSet>
      <dgm:spPr/>
    </dgm:pt>
    <dgm:pt modelId="{A4C94ED7-A447-4156-A985-813541730345}" type="pres">
      <dgm:prSet presAssocID="{3E2F7537-0074-47CE-89AC-602045C2193F}" presName="parTxOnlySpace" presStyleCnt="0"/>
      <dgm:spPr/>
    </dgm:pt>
    <dgm:pt modelId="{1344E8E8-2A5D-4EEE-993D-15C60D8FF56F}" type="pres">
      <dgm:prSet presAssocID="{D801D45D-2D67-409D-AA81-BBE638E69F61}" presName="parTxOnly" presStyleLbl="node1" presStyleIdx="2" presStyleCnt="5">
        <dgm:presLayoutVars>
          <dgm:chMax val="0"/>
          <dgm:chPref val="0"/>
          <dgm:bulletEnabled val="1"/>
        </dgm:presLayoutVars>
      </dgm:prSet>
      <dgm:spPr/>
    </dgm:pt>
    <dgm:pt modelId="{0B0555EE-9D4D-4732-846C-7354ECD62126}" type="pres">
      <dgm:prSet presAssocID="{F1292443-FC9C-43FD-A3E3-3D5D7B94FDBE}" presName="parTxOnlySpace" presStyleCnt="0"/>
      <dgm:spPr/>
    </dgm:pt>
    <dgm:pt modelId="{97A37AAA-4390-4A2A-9AD5-AA102BE7FA41}" type="pres">
      <dgm:prSet presAssocID="{592C6039-E27F-44B2-824B-06B44584AF9F}" presName="parTxOnly" presStyleLbl="node1" presStyleIdx="3" presStyleCnt="5">
        <dgm:presLayoutVars>
          <dgm:chMax val="0"/>
          <dgm:chPref val="0"/>
          <dgm:bulletEnabled val="1"/>
        </dgm:presLayoutVars>
      </dgm:prSet>
      <dgm:spPr/>
    </dgm:pt>
    <dgm:pt modelId="{886CCA9C-7F8B-4B23-BAFE-C7D41CC7A3BB}" type="pres">
      <dgm:prSet presAssocID="{7C643CED-65E9-4A2F-8DCC-8573C088EBD7}" presName="parTxOnlySpace" presStyleCnt="0"/>
      <dgm:spPr/>
    </dgm:pt>
    <dgm:pt modelId="{02D2ACF1-DDB4-4BC8-A295-8AACF0079D8C}" type="pres">
      <dgm:prSet presAssocID="{212A425C-2498-4EC9-B7FF-94AF9154B280}" presName="parTxOnly" presStyleLbl="node1" presStyleIdx="4" presStyleCnt="5">
        <dgm:presLayoutVars>
          <dgm:chMax val="0"/>
          <dgm:chPref val="0"/>
          <dgm:bulletEnabled val="1"/>
        </dgm:presLayoutVars>
      </dgm:prSet>
      <dgm:spPr/>
    </dgm:pt>
  </dgm:ptLst>
  <dgm:cxnLst>
    <dgm:cxn modelId="{FEF83D5E-958C-43A6-8733-9AF7B698027A}" srcId="{A9C380F4-E863-4C97-A9D1-081CFD913EA8}" destId="{592C6039-E27F-44B2-824B-06B44584AF9F}" srcOrd="3" destOrd="0" parTransId="{934D1C40-7166-430B-BAA3-A0C78591BFD8}" sibTransId="{7C643CED-65E9-4A2F-8DCC-8573C088EBD7}"/>
    <dgm:cxn modelId="{3AF40B73-2AA0-453A-B276-8C3E5002D646}" type="presOf" srcId="{212A425C-2498-4EC9-B7FF-94AF9154B280}" destId="{02D2ACF1-DDB4-4BC8-A295-8AACF0079D8C}" srcOrd="0" destOrd="0" presId="urn:microsoft.com/office/officeart/2005/8/layout/chevron1"/>
    <dgm:cxn modelId="{F0835E54-B185-4DB8-9402-E3DEF93C95FF}" type="presOf" srcId="{A9C380F4-E863-4C97-A9D1-081CFD913EA8}" destId="{24804490-6478-4CDA-8B82-804566A92C56}" srcOrd="0" destOrd="0" presId="urn:microsoft.com/office/officeart/2005/8/layout/chevron1"/>
    <dgm:cxn modelId="{4295255A-5034-44EE-9AE2-628756B292A5}" srcId="{A9C380F4-E863-4C97-A9D1-081CFD913EA8}" destId="{7F6E4FC2-7BFD-4F2C-A836-0686411ABF54}" srcOrd="1" destOrd="0" parTransId="{812AA457-23E2-4687-A25F-30F20A1F0CD1}" sibTransId="{3E2F7537-0074-47CE-89AC-602045C2193F}"/>
    <dgm:cxn modelId="{7817658C-F5D6-4943-A31C-B44EDCA598EC}" type="presOf" srcId="{C331020E-1278-40D3-B17E-86D6015D1077}" destId="{9164AEF9-CC82-459E-9C6D-7F7671BC0C0F}" srcOrd="0" destOrd="0" presId="urn:microsoft.com/office/officeart/2005/8/layout/chevron1"/>
    <dgm:cxn modelId="{98CA5C9E-38F8-4E8B-870E-B2E9077D8495}" srcId="{A9C380F4-E863-4C97-A9D1-081CFD913EA8}" destId="{212A425C-2498-4EC9-B7FF-94AF9154B280}" srcOrd="4" destOrd="0" parTransId="{B433F442-53E6-4E10-BB18-8B4273D17BF1}" sibTransId="{627F9C3F-FC29-4CC4-8CCF-9D2014D4F93B}"/>
    <dgm:cxn modelId="{7B960BAA-47CD-4372-BB2F-1A2155B36425}" type="presOf" srcId="{7F6E4FC2-7BFD-4F2C-A836-0686411ABF54}" destId="{894805F0-8530-4F18-8C76-75F219C49976}" srcOrd="0" destOrd="0" presId="urn:microsoft.com/office/officeart/2005/8/layout/chevron1"/>
    <dgm:cxn modelId="{B1FDA9AE-31F3-4D9C-BC7C-47CECB688434}" srcId="{A9C380F4-E863-4C97-A9D1-081CFD913EA8}" destId="{D801D45D-2D67-409D-AA81-BBE638E69F61}" srcOrd="2" destOrd="0" parTransId="{CC32B931-75B4-4CBD-BEDD-E27ED7E7B861}" sibTransId="{F1292443-FC9C-43FD-A3E3-3D5D7B94FDBE}"/>
    <dgm:cxn modelId="{FFFAF1D2-45B2-44B3-9796-64EF87224EB2}" srcId="{A9C380F4-E863-4C97-A9D1-081CFD913EA8}" destId="{C331020E-1278-40D3-B17E-86D6015D1077}" srcOrd="0" destOrd="0" parTransId="{84DE373B-17A6-48D3-8B23-CE198148B07F}" sibTransId="{92D45E8A-AC5E-4137-BBA8-DAA072BDB24E}"/>
    <dgm:cxn modelId="{841948DE-D30D-4F9E-BC3D-2DFBD2F3EB6A}" type="presOf" srcId="{592C6039-E27F-44B2-824B-06B44584AF9F}" destId="{97A37AAA-4390-4A2A-9AD5-AA102BE7FA41}" srcOrd="0" destOrd="0" presId="urn:microsoft.com/office/officeart/2005/8/layout/chevron1"/>
    <dgm:cxn modelId="{E42AD8EF-FB9A-4CED-80FF-DCE933ECF198}" type="presOf" srcId="{D801D45D-2D67-409D-AA81-BBE638E69F61}" destId="{1344E8E8-2A5D-4EEE-993D-15C60D8FF56F}" srcOrd="0" destOrd="0" presId="urn:microsoft.com/office/officeart/2005/8/layout/chevron1"/>
    <dgm:cxn modelId="{D3719CAF-847F-4A87-BFA4-6BE17A790663}" type="presParOf" srcId="{24804490-6478-4CDA-8B82-804566A92C56}" destId="{9164AEF9-CC82-459E-9C6D-7F7671BC0C0F}" srcOrd="0" destOrd="0" presId="urn:microsoft.com/office/officeart/2005/8/layout/chevron1"/>
    <dgm:cxn modelId="{518A8F54-7C0B-452B-99B0-51CE4F997171}" type="presParOf" srcId="{24804490-6478-4CDA-8B82-804566A92C56}" destId="{DF8236BF-B92C-4144-BF49-F29CD55651E2}" srcOrd="1" destOrd="0" presId="urn:microsoft.com/office/officeart/2005/8/layout/chevron1"/>
    <dgm:cxn modelId="{35CC9455-B89E-4146-9A32-1ABB976D7921}" type="presParOf" srcId="{24804490-6478-4CDA-8B82-804566A92C56}" destId="{894805F0-8530-4F18-8C76-75F219C49976}" srcOrd="2" destOrd="0" presId="urn:microsoft.com/office/officeart/2005/8/layout/chevron1"/>
    <dgm:cxn modelId="{4EDD2BF0-43C6-4987-ACE3-57AAB2520D9C}" type="presParOf" srcId="{24804490-6478-4CDA-8B82-804566A92C56}" destId="{A4C94ED7-A447-4156-A985-813541730345}" srcOrd="3" destOrd="0" presId="urn:microsoft.com/office/officeart/2005/8/layout/chevron1"/>
    <dgm:cxn modelId="{E4924660-698C-4DFF-BC28-703E3D125C8B}" type="presParOf" srcId="{24804490-6478-4CDA-8B82-804566A92C56}" destId="{1344E8E8-2A5D-4EEE-993D-15C60D8FF56F}" srcOrd="4" destOrd="0" presId="urn:microsoft.com/office/officeart/2005/8/layout/chevron1"/>
    <dgm:cxn modelId="{A77539D6-DDEB-4653-8981-D183CA70F354}" type="presParOf" srcId="{24804490-6478-4CDA-8B82-804566A92C56}" destId="{0B0555EE-9D4D-4732-846C-7354ECD62126}" srcOrd="5" destOrd="0" presId="urn:microsoft.com/office/officeart/2005/8/layout/chevron1"/>
    <dgm:cxn modelId="{C6EC711C-121D-4ABA-9271-07263619081E}" type="presParOf" srcId="{24804490-6478-4CDA-8B82-804566A92C56}" destId="{97A37AAA-4390-4A2A-9AD5-AA102BE7FA41}" srcOrd="6" destOrd="0" presId="urn:microsoft.com/office/officeart/2005/8/layout/chevron1"/>
    <dgm:cxn modelId="{5F44439D-8A31-4404-BDBF-A3575E1FF945}" type="presParOf" srcId="{24804490-6478-4CDA-8B82-804566A92C56}" destId="{886CCA9C-7F8B-4B23-BAFE-C7D41CC7A3BB}" srcOrd="7" destOrd="0" presId="urn:microsoft.com/office/officeart/2005/8/layout/chevron1"/>
    <dgm:cxn modelId="{67063F37-E028-4A07-9050-02532C483477}" type="presParOf" srcId="{24804490-6478-4CDA-8B82-804566A92C56}" destId="{02D2ACF1-DDB4-4BC8-A295-8AACF0079D8C}"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CD1C6-1AE4-8541-9477-91B718C2003A}">
      <dsp:nvSpPr>
        <dsp:cNvPr id="0" name=""/>
        <dsp:cNvSpPr/>
      </dsp:nvSpPr>
      <dsp:spPr>
        <a:xfrm>
          <a:off x="0" y="4194433"/>
          <a:ext cx="6085686" cy="137670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a:t>Current limitations (will be removed later this year)</a:t>
          </a:r>
        </a:p>
      </dsp:txBody>
      <dsp:txXfrm>
        <a:off x="0" y="4194433"/>
        <a:ext cx="6085686" cy="743421"/>
      </dsp:txXfrm>
    </dsp:sp>
    <dsp:sp modelId="{9A22C838-6FE8-2949-ABED-30EE0FC3CC85}">
      <dsp:nvSpPr>
        <dsp:cNvPr id="0" name=""/>
        <dsp:cNvSpPr/>
      </dsp:nvSpPr>
      <dsp:spPr>
        <a:xfrm>
          <a:off x="0" y="4910320"/>
          <a:ext cx="3042843" cy="63328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Time is </a:t>
          </a:r>
          <a:r>
            <a:rPr lang="en-US" sz="1200" b="1" kern="1200"/>
            <a:t>UTC</a:t>
          </a:r>
          <a:r>
            <a:rPr lang="en-US" sz="1200" kern="1200"/>
            <a:t> . Use </a:t>
          </a:r>
          <a:r>
            <a:rPr lang="en-US" sz="1200" kern="1200">
              <a:hlinkClick xmlns:r="http://schemas.openxmlformats.org/officeDocument/2006/relationships" r:id="rId1"/>
            </a:rPr>
            <a:t>AT TIME ZONE</a:t>
          </a:r>
          <a:r>
            <a:rPr lang="en-US" sz="1200" kern="1200"/>
            <a:t> to add local time zone experience</a:t>
          </a:r>
        </a:p>
      </dsp:txBody>
      <dsp:txXfrm>
        <a:off x="0" y="4910320"/>
        <a:ext cx="3042843" cy="633285"/>
      </dsp:txXfrm>
    </dsp:sp>
    <dsp:sp modelId="{AF6060B4-1BEF-A045-9607-AEBE37D08EE0}">
      <dsp:nvSpPr>
        <dsp:cNvPr id="0" name=""/>
        <dsp:cNvSpPr/>
      </dsp:nvSpPr>
      <dsp:spPr>
        <a:xfrm>
          <a:off x="3042843" y="4910320"/>
          <a:ext cx="3042843" cy="633285"/>
        </a:xfrm>
        <a:prstGeom prst="rect">
          <a:avLst/>
        </a:prstGeom>
        <a:solidFill>
          <a:schemeClr val="accent2">
            <a:tint val="40000"/>
            <a:alpha val="90000"/>
            <a:hueOff val="-169845"/>
            <a:satOff val="-15069"/>
            <a:lumOff val="-154"/>
            <a:alphaOff val="0"/>
          </a:schemeClr>
        </a:solidFill>
        <a:ln w="12700" cap="flat" cmpd="sng" algn="ctr">
          <a:solidFill>
            <a:schemeClr val="accent2">
              <a:tint val="40000"/>
              <a:alpha val="90000"/>
              <a:hueOff val="-169845"/>
              <a:satOff val="-15069"/>
              <a:lumOff val="-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Instance collation is </a:t>
          </a:r>
          <a:r>
            <a:rPr lang="en-US" sz="1200" b="1" kern="1200"/>
            <a:t>fixed</a:t>
          </a:r>
          <a:r>
            <a:rPr lang="en-US" sz="1200" kern="1200"/>
            <a:t> (affects tempdb and system databases)</a:t>
          </a:r>
        </a:p>
      </dsp:txBody>
      <dsp:txXfrm>
        <a:off x="3042843" y="4910320"/>
        <a:ext cx="3042843" cy="633285"/>
      </dsp:txXfrm>
    </dsp:sp>
    <dsp:sp modelId="{2191FE7A-D985-D544-889B-913B8F20596A}">
      <dsp:nvSpPr>
        <dsp:cNvPr id="0" name=""/>
        <dsp:cNvSpPr/>
      </dsp:nvSpPr>
      <dsp:spPr>
        <a:xfrm rot="10800000">
          <a:off x="0" y="2097709"/>
          <a:ext cx="6085686" cy="2117374"/>
        </a:xfrm>
        <a:prstGeom prst="upArrowCallout">
          <a:avLst/>
        </a:prstGeom>
        <a:solidFill>
          <a:schemeClr val="accent2">
            <a:hueOff val="-727682"/>
            <a:satOff val="-41964"/>
            <a:lumOff val="431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a:t>Your code can be SQL version aware if necessary</a:t>
          </a:r>
        </a:p>
      </dsp:txBody>
      <dsp:txXfrm rot="-10800000">
        <a:off x="0" y="2097709"/>
        <a:ext cx="6085686" cy="743198"/>
      </dsp:txXfrm>
    </dsp:sp>
    <dsp:sp modelId="{027E2107-C587-C84D-AE39-D04E66ED9106}">
      <dsp:nvSpPr>
        <dsp:cNvPr id="0" name=""/>
        <dsp:cNvSpPr/>
      </dsp:nvSpPr>
      <dsp:spPr>
        <a:xfrm>
          <a:off x="0" y="2840907"/>
          <a:ext cx="6085686" cy="633095"/>
        </a:xfrm>
        <a:prstGeom prst="rect">
          <a:avLst/>
        </a:prstGeom>
        <a:solidFill>
          <a:schemeClr val="accent2">
            <a:tint val="40000"/>
            <a:alpha val="90000"/>
            <a:hueOff val="-339690"/>
            <a:satOff val="-30138"/>
            <a:lumOff val="-308"/>
            <a:alphaOff val="0"/>
          </a:schemeClr>
        </a:solidFill>
        <a:ln w="12700" cap="flat" cmpd="sng" algn="ctr">
          <a:solidFill>
            <a:schemeClr val="accent2">
              <a:tint val="40000"/>
              <a:alpha val="90000"/>
              <a:hueOff val="-339690"/>
              <a:satOff val="-30138"/>
              <a:lumOff val="-3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b="1" kern="1200"/>
            <a:t>SERVERPROPERTY (‘EngineEdition’) = 8 </a:t>
          </a:r>
          <a:r>
            <a:rPr lang="en-US" sz="1200" kern="1200"/>
            <a:t>uniquely identifies MI</a:t>
          </a:r>
        </a:p>
      </dsp:txBody>
      <dsp:txXfrm>
        <a:off x="0" y="2840907"/>
        <a:ext cx="6085686" cy="633095"/>
      </dsp:txXfrm>
    </dsp:sp>
    <dsp:sp modelId="{C12817D3-0A82-AF4A-A0C5-B32F9A97707C}">
      <dsp:nvSpPr>
        <dsp:cNvPr id="0" name=""/>
        <dsp:cNvSpPr/>
      </dsp:nvSpPr>
      <dsp:spPr>
        <a:xfrm rot="10800000">
          <a:off x="0" y="984"/>
          <a:ext cx="6085686" cy="2117374"/>
        </a:xfrm>
        <a:prstGeom prst="upArrowCallout">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a:t>MI is always on latest and greatest SQL engine version</a:t>
          </a:r>
        </a:p>
      </dsp:txBody>
      <dsp:txXfrm rot="-10800000">
        <a:off x="0" y="984"/>
        <a:ext cx="6085686" cy="743198"/>
      </dsp:txXfrm>
    </dsp:sp>
    <dsp:sp modelId="{9596EDF9-DEC7-354A-B6C7-44BA2FB3DE5B}">
      <dsp:nvSpPr>
        <dsp:cNvPr id="0" name=""/>
        <dsp:cNvSpPr/>
      </dsp:nvSpPr>
      <dsp:spPr>
        <a:xfrm>
          <a:off x="2971" y="744183"/>
          <a:ext cx="2026580" cy="633095"/>
        </a:xfrm>
        <a:prstGeom prst="rect">
          <a:avLst/>
        </a:prstGeom>
        <a:solidFill>
          <a:schemeClr val="accent2">
            <a:tint val="40000"/>
            <a:alpha val="90000"/>
            <a:hueOff val="-509536"/>
            <a:satOff val="-45208"/>
            <a:lumOff val="-461"/>
            <a:alphaOff val="0"/>
          </a:schemeClr>
        </a:solidFill>
        <a:ln w="12700" cap="flat" cmpd="sng" algn="ctr">
          <a:solidFill>
            <a:schemeClr val="accent2">
              <a:tint val="40000"/>
              <a:alpha val="90000"/>
              <a:hueOff val="-509536"/>
              <a:satOff val="-45208"/>
              <a:lumOff val="-4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Certify your code for </a:t>
          </a:r>
          <a:r>
            <a:rPr lang="en-US" sz="1200" b="1" kern="1200"/>
            <a:t>database compatibility level </a:t>
          </a:r>
          <a:r>
            <a:rPr lang="en-US" sz="1200" kern="1200"/>
            <a:t>not for a version</a:t>
          </a:r>
        </a:p>
      </dsp:txBody>
      <dsp:txXfrm>
        <a:off x="2971" y="744183"/>
        <a:ext cx="2026580" cy="633095"/>
      </dsp:txXfrm>
    </dsp:sp>
    <dsp:sp modelId="{43485A0F-213E-E44C-B3EF-0F56350F946A}">
      <dsp:nvSpPr>
        <dsp:cNvPr id="0" name=""/>
        <dsp:cNvSpPr/>
      </dsp:nvSpPr>
      <dsp:spPr>
        <a:xfrm>
          <a:off x="2029552" y="744183"/>
          <a:ext cx="2026580" cy="633095"/>
        </a:xfrm>
        <a:prstGeom prst="rect">
          <a:avLst/>
        </a:prstGeom>
        <a:solidFill>
          <a:schemeClr val="accent2">
            <a:tint val="40000"/>
            <a:alpha val="90000"/>
            <a:hueOff val="-679381"/>
            <a:satOff val="-60277"/>
            <a:lumOff val="-615"/>
            <a:alphaOff val="0"/>
          </a:schemeClr>
        </a:solidFill>
        <a:ln w="12700" cap="flat" cmpd="sng" algn="ctr">
          <a:solidFill>
            <a:schemeClr val="accent2">
              <a:tint val="40000"/>
              <a:alpha val="90000"/>
              <a:hueOff val="-679381"/>
              <a:satOff val="-60277"/>
              <a:lumOff val="-6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Take advantage of new features (Temporal, JSON, Graph Database, etc.)</a:t>
          </a:r>
        </a:p>
      </dsp:txBody>
      <dsp:txXfrm>
        <a:off x="2029552" y="744183"/>
        <a:ext cx="2026580" cy="633095"/>
      </dsp:txXfrm>
    </dsp:sp>
    <dsp:sp modelId="{5D471FA7-0E02-0D40-94EE-D950719BD6F5}">
      <dsp:nvSpPr>
        <dsp:cNvPr id="0" name=""/>
        <dsp:cNvSpPr/>
      </dsp:nvSpPr>
      <dsp:spPr>
        <a:xfrm>
          <a:off x="4056133" y="744183"/>
          <a:ext cx="2026580" cy="633095"/>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Use rich T-SQL surface area, check out </a:t>
          </a:r>
          <a:r>
            <a:rPr lang="en-US" sz="1200" kern="1200">
              <a:hlinkClick xmlns:r="http://schemas.openxmlformats.org/officeDocument/2006/relationships" r:id="rId2"/>
            </a:rPr>
            <a:t>documentation page</a:t>
          </a:r>
          <a:endParaRPr lang="en-US" sz="1200" kern="1200"/>
        </a:p>
      </dsp:txBody>
      <dsp:txXfrm>
        <a:off x="4056133" y="744183"/>
        <a:ext cx="2026580" cy="633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E624F-5057-4C4D-8386-8F3F135D34B7}">
      <dsp:nvSpPr>
        <dsp:cNvPr id="0" name=""/>
        <dsp:cNvSpPr/>
      </dsp:nvSpPr>
      <dsp:spPr>
        <a:xfrm rot="5400000">
          <a:off x="2838464" y="-836219"/>
          <a:ext cx="1275609" cy="3271782"/>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These can and should be adjusted for your workload</a:t>
          </a:r>
        </a:p>
        <a:p>
          <a:pPr marL="114300" lvl="1" indent="-114300" algn="l" defTabSz="577850">
            <a:lnSpc>
              <a:spcPct val="90000"/>
            </a:lnSpc>
            <a:spcBef>
              <a:spcPct val="0"/>
            </a:spcBef>
            <a:spcAft>
              <a:spcPct val="15000"/>
            </a:spcAft>
            <a:buChar char="•"/>
          </a:pPr>
          <a:r>
            <a:rPr lang="en-US" sz="1300" kern="1200"/>
            <a:t>File size limit is 8TB in General Purpose</a:t>
          </a:r>
        </a:p>
      </dsp:txBody>
      <dsp:txXfrm rot="-5400000">
        <a:off x="1840378" y="224137"/>
        <a:ext cx="3209512" cy="1151069"/>
      </dsp:txXfrm>
    </dsp:sp>
    <dsp:sp modelId="{97E1FC24-CF9B-8845-ADF4-204E4C22BD28}">
      <dsp:nvSpPr>
        <dsp:cNvPr id="0" name=""/>
        <dsp:cNvSpPr/>
      </dsp:nvSpPr>
      <dsp:spPr>
        <a:xfrm>
          <a:off x="0" y="2415"/>
          <a:ext cx="1840377" cy="1594511"/>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Data file default initial size is 16MB with 16MB autogrowth</a:t>
          </a:r>
        </a:p>
      </dsp:txBody>
      <dsp:txXfrm>
        <a:off x="77838" y="80253"/>
        <a:ext cx="1684701" cy="1438835"/>
      </dsp:txXfrm>
    </dsp:sp>
    <dsp:sp modelId="{BC76C401-CE54-B248-A0E0-6F9A49849A9B}">
      <dsp:nvSpPr>
        <dsp:cNvPr id="0" name=""/>
        <dsp:cNvSpPr/>
      </dsp:nvSpPr>
      <dsp:spPr>
        <a:xfrm rot="5400000">
          <a:off x="2838464" y="838017"/>
          <a:ext cx="1275609" cy="3271782"/>
        </a:xfrm>
        <a:prstGeom prst="round2Same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This can and should be adjusted for your workload</a:t>
          </a:r>
        </a:p>
        <a:p>
          <a:pPr marL="114300" lvl="1" indent="-114300" algn="l" defTabSz="577850">
            <a:lnSpc>
              <a:spcPct val="90000"/>
            </a:lnSpc>
            <a:spcBef>
              <a:spcPct val="0"/>
            </a:spcBef>
            <a:spcAft>
              <a:spcPct val="15000"/>
            </a:spcAft>
            <a:buChar char="•"/>
          </a:pPr>
          <a:r>
            <a:rPr lang="en-US" sz="1300" kern="1200"/>
            <a:t>Multiple log files are not supported</a:t>
          </a:r>
        </a:p>
      </dsp:txBody>
      <dsp:txXfrm rot="-5400000">
        <a:off x="1840378" y="1898373"/>
        <a:ext cx="3209512" cy="1151069"/>
      </dsp:txXfrm>
    </dsp:sp>
    <dsp:sp modelId="{7AF8466E-8A4C-7446-81F3-4B3549EB8C5F}">
      <dsp:nvSpPr>
        <dsp:cNvPr id="0" name=""/>
        <dsp:cNvSpPr/>
      </dsp:nvSpPr>
      <dsp:spPr>
        <a:xfrm>
          <a:off x="0" y="1676653"/>
          <a:ext cx="1840377" cy="1594511"/>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Log file default initial size is 8MB with 16MB autogrowth</a:t>
          </a:r>
        </a:p>
      </dsp:txBody>
      <dsp:txXfrm>
        <a:off x="77838" y="1754491"/>
        <a:ext cx="1684701" cy="1438835"/>
      </dsp:txXfrm>
    </dsp:sp>
    <dsp:sp modelId="{7C8300D4-CB90-5348-A144-45787B6547CF}">
      <dsp:nvSpPr>
        <dsp:cNvPr id="0" name=""/>
        <dsp:cNvSpPr/>
      </dsp:nvSpPr>
      <dsp:spPr>
        <a:xfrm rot="5400000">
          <a:off x="2838464" y="2512255"/>
          <a:ext cx="1275609" cy="3271782"/>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Only using an ALTER DATABASE statement and the FILENAME clause is not permitted</a:t>
          </a:r>
        </a:p>
        <a:p>
          <a:pPr marL="114300" lvl="1" indent="-114300" algn="l" defTabSz="577850">
            <a:lnSpc>
              <a:spcPct val="90000"/>
            </a:lnSpc>
            <a:spcBef>
              <a:spcPct val="0"/>
            </a:spcBef>
            <a:spcAft>
              <a:spcPct val="15000"/>
            </a:spcAft>
            <a:buChar char="•"/>
          </a:pPr>
          <a:r>
            <a:rPr lang="en-US" sz="1300" kern="1200"/>
            <a:t>Paths and File Names are chosen for you</a:t>
          </a:r>
        </a:p>
        <a:p>
          <a:pPr marL="114300" lvl="1" indent="-114300" algn="l" defTabSz="577850">
            <a:lnSpc>
              <a:spcPct val="90000"/>
            </a:lnSpc>
            <a:spcBef>
              <a:spcPct val="0"/>
            </a:spcBef>
            <a:spcAft>
              <a:spcPct val="15000"/>
            </a:spcAft>
            <a:buChar char="•"/>
          </a:pPr>
          <a:r>
            <a:rPr lang="en-US" sz="1300" kern="1200"/>
            <a:t>Different from Azure SQL Database where additional files are not allowed</a:t>
          </a:r>
        </a:p>
      </dsp:txBody>
      <dsp:txXfrm rot="-5400000">
        <a:off x="1840378" y="3572611"/>
        <a:ext cx="3209512" cy="1151069"/>
      </dsp:txXfrm>
    </dsp:sp>
    <dsp:sp modelId="{AC8B4E3E-BEEB-6349-A791-F487DDAF65CF}">
      <dsp:nvSpPr>
        <dsp:cNvPr id="0" name=""/>
        <dsp:cNvSpPr/>
      </dsp:nvSpPr>
      <dsp:spPr>
        <a:xfrm>
          <a:off x="0" y="3350890"/>
          <a:ext cx="1840377" cy="1594511"/>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Additional data files/filegroups can be added</a:t>
          </a:r>
        </a:p>
      </dsp:txBody>
      <dsp:txXfrm>
        <a:off x="77838" y="3428728"/>
        <a:ext cx="1684701" cy="14388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07907A-4F10-4F69-85D6-451BDB8DDF9A}">
      <dsp:nvSpPr>
        <dsp:cNvPr id="0" name=""/>
        <dsp:cNvSpPr/>
      </dsp:nvSpPr>
      <dsp:spPr>
        <a:xfrm>
          <a:off x="0" y="4597"/>
          <a:ext cx="650936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3F16946-86B8-48ED-847A-AE045DB6E950}">
      <dsp:nvSpPr>
        <dsp:cNvPr id="0" name=""/>
        <dsp:cNvSpPr/>
      </dsp:nvSpPr>
      <dsp:spPr>
        <a:xfrm>
          <a:off x="296259" y="224956"/>
          <a:ext cx="538654" cy="538654"/>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8F6F61D-EC8E-4218-AA31-2F5FAFF2927B}">
      <dsp:nvSpPr>
        <dsp:cNvPr id="0" name=""/>
        <dsp:cNvSpPr/>
      </dsp:nvSpPr>
      <dsp:spPr>
        <a:xfrm>
          <a:off x="1131174" y="4597"/>
          <a:ext cx="537818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Database backup schedule is the same as Azure SQL Database</a:t>
          </a:r>
        </a:p>
      </dsp:txBody>
      <dsp:txXfrm>
        <a:off x="1131174" y="4597"/>
        <a:ext cx="5378188" cy="979371"/>
      </dsp:txXfrm>
    </dsp:sp>
    <dsp:sp modelId="{1DA4C472-BEBE-4B80-A3B6-19F8779F9BCB}">
      <dsp:nvSpPr>
        <dsp:cNvPr id="0" name=""/>
        <dsp:cNvSpPr/>
      </dsp:nvSpPr>
      <dsp:spPr>
        <a:xfrm>
          <a:off x="0" y="1228812"/>
          <a:ext cx="650936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B2300B0-2F31-4711-9D30-B2E4238B647C}">
      <dsp:nvSpPr>
        <dsp:cNvPr id="0" name=""/>
        <dsp:cNvSpPr/>
      </dsp:nvSpPr>
      <dsp:spPr>
        <a:xfrm>
          <a:off x="296259" y="1449171"/>
          <a:ext cx="538654" cy="538654"/>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D856AB3-AB53-43F3-A0F7-1850D677A093}">
      <dsp:nvSpPr>
        <dsp:cNvPr id="0" name=""/>
        <dsp:cNvSpPr/>
      </dsp:nvSpPr>
      <dsp:spPr>
        <a:xfrm>
          <a:off x="1131174" y="1228812"/>
          <a:ext cx="2929213"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COPY_ONLY, URL-based backups can be used to perform manual full database backups</a:t>
          </a:r>
        </a:p>
      </dsp:txBody>
      <dsp:txXfrm>
        <a:off x="1131174" y="1228812"/>
        <a:ext cx="2929213" cy="979371"/>
      </dsp:txXfrm>
    </dsp:sp>
    <dsp:sp modelId="{7980FDB0-7E9F-4520-8222-E1D724A5A8DF}">
      <dsp:nvSpPr>
        <dsp:cNvPr id="0" name=""/>
        <dsp:cNvSpPr/>
      </dsp:nvSpPr>
      <dsp:spPr>
        <a:xfrm>
          <a:off x="4060387" y="1228812"/>
          <a:ext cx="2448975"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533400">
            <a:lnSpc>
              <a:spcPct val="90000"/>
            </a:lnSpc>
            <a:spcBef>
              <a:spcPct val="0"/>
            </a:spcBef>
            <a:spcAft>
              <a:spcPct val="35000"/>
            </a:spcAft>
            <a:buNone/>
          </a:pPr>
          <a:r>
            <a:rPr lang="en-US" sz="1200" kern="1200"/>
            <a:t>Not available on Azure SQL Database</a:t>
          </a:r>
        </a:p>
      </dsp:txBody>
      <dsp:txXfrm>
        <a:off x="4060387" y="1228812"/>
        <a:ext cx="2448975" cy="979371"/>
      </dsp:txXfrm>
    </dsp:sp>
    <dsp:sp modelId="{8CC07657-442C-495E-A0F5-260ECD08B620}">
      <dsp:nvSpPr>
        <dsp:cNvPr id="0" name=""/>
        <dsp:cNvSpPr/>
      </dsp:nvSpPr>
      <dsp:spPr>
        <a:xfrm>
          <a:off x="0" y="2453027"/>
          <a:ext cx="650936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D4A185B-A84F-4419-80B5-0EC1E1F8B197}">
      <dsp:nvSpPr>
        <dsp:cNvPr id="0" name=""/>
        <dsp:cNvSpPr/>
      </dsp:nvSpPr>
      <dsp:spPr>
        <a:xfrm>
          <a:off x="296259" y="2673385"/>
          <a:ext cx="538654" cy="538654"/>
        </a:xfrm>
        <a:prstGeom prst="rect">
          <a:avLst/>
        </a:prstGeom>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D61CF1E-CD34-4775-9A86-376CEBF587EC}">
      <dsp:nvSpPr>
        <dsp:cNvPr id="0" name=""/>
        <dsp:cNvSpPr/>
      </dsp:nvSpPr>
      <dsp:spPr>
        <a:xfrm>
          <a:off x="1131174" y="2453027"/>
          <a:ext cx="2929213"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Backup retention is 7 days by default</a:t>
          </a:r>
        </a:p>
      </dsp:txBody>
      <dsp:txXfrm>
        <a:off x="1131174" y="2453027"/>
        <a:ext cx="2929213" cy="979371"/>
      </dsp:txXfrm>
    </dsp:sp>
    <dsp:sp modelId="{ED5E357B-D20A-4E1A-8938-E5BDBABF19BC}">
      <dsp:nvSpPr>
        <dsp:cNvPr id="0" name=""/>
        <dsp:cNvSpPr/>
      </dsp:nvSpPr>
      <dsp:spPr>
        <a:xfrm>
          <a:off x="4060387" y="2453027"/>
          <a:ext cx="2448975"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533400">
            <a:lnSpc>
              <a:spcPct val="90000"/>
            </a:lnSpc>
            <a:spcBef>
              <a:spcPct val="0"/>
            </a:spcBef>
            <a:spcAft>
              <a:spcPct val="35000"/>
            </a:spcAft>
            <a:buNone/>
          </a:pPr>
          <a:r>
            <a:rPr lang="en-US" sz="1200" kern="1200"/>
            <a:t>Configurable up to 35 days for General Purpose and Business Critical</a:t>
          </a:r>
        </a:p>
      </dsp:txBody>
      <dsp:txXfrm>
        <a:off x="4060387" y="2453027"/>
        <a:ext cx="2448975" cy="979371"/>
      </dsp:txXfrm>
    </dsp:sp>
    <dsp:sp modelId="{2FE8472E-9D99-4F7F-84AB-BB07CF88DE25}">
      <dsp:nvSpPr>
        <dsp:cNvPr id="0" name=""/>
        <dsp:cNvSpPr/>
      </dsp:nvSpPr>
      <dsp:spPr>
        <a:xfrm>
          <a:off x="0" y="3677241"/>
          <a:ext cx="650936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B47193-336F-4950-B998-619AB685C07F}">
      <dsp:nvSpPr>
        <dsp:cNvPr id="0" name=""/>
        <dsp:cNvSpPr/>
      </dsp:nvSpPr>
      <dsp:spPr>
        <a:xfrm>
          <a:off x="296259" y="3897600"/>
          <a:ext cx="538654" cy="538654"/>
        </a:xfrm>
        <a:prstGeom prst="rect">
          <a:avLst/>
        </a:prstGeom>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298E0F0-FF73-497C-B149-278D0E820420}">
      <dsp:nvSpPr>
        <dsp:cNvPr id="0" name=""/>
        <dsp:cNvSpPr/>
      </dsp:nvSpPr>
      <dsp:spPr>
        <a:xfrm>
          <a:off x="1131174" y="3677241"/>
          <a:ext cx="537818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Point-in-time restores are possible and must be performed manually using the Azure Portal</a:t>
          </a:r>
        </a:p>
      </dsp:txBody>
      <dsp:txXfrm>
        <a:off x="1131174" y="3677241"/>
        <a:ext cx="5378188" cy="979371"/>
      </dsp:txXfrm>
    </dsp:sp>
    <dsp:sp modelId="{C1DACE04-98B2-4967-A967-480123BA8914}">
      <dsp:nvSpPr>
        <dsp:cNvPr id="0" name=""/>
        <dsp:cNvSpPr/>
      </dsp:nvSpPr>
      <dsp:spPr>
        <a:xfrm>
          <a:off x="0" y="4901456"/>
          <a:ext cx="650936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3CC03CE-8157-4CE7-8F65-C0FA63A84C59}">
      <dsp:nvSpPr>
        <dsp:cNvPr id="0" name=""/>
        <dsp:cNvSpPr/>
      </dsp:nvSpPr>
      <dsp:spPr>
        <a:xfrm>
          <a:off x="296259" y="5121814"/>
          <a:ext cx="538654" cy="538654"/>
        </a:xfrm>
        <a:prstGeom prst="rect">
          <a:avLst/>
        </a:prstGeom>
        <a:blipFill>
          <a:blip xmlns:r="http://schemas.openxmlformats.org/officeDocument/2006/relationships"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71E0C6A-882A-4428-889E-AB8967BD31AA}">
      <dsp:nvSpPr>
        <dsp:cNvPr id="0" name=""/>
        <dsp:cNvSpPr/>
      </dsp:nvSpPr>
      <dsp:spPr>
        <a:xfrm>
          <a:off x="1131174" y="4901456"/>
          <a:ext cx="537818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COPY_ONLY, URL-based full backups can be restored using SSMS to a Managed Instance only</a:t>
          </a:r>
        </a:p>
      </dsp:txBody>
      <dsp:txXfrm>
        <a:off x="1131174" y="4901456"/>
        <a:ext cx="5378188" cy="9793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A81DD-86A9-4A4F-9BA2-BC7C1328FD22}">
      <dsp:nvSpPr>
        <dsp:cNvPr id="0" name=""/>
        <dsp:cNvSpPr/>
      </dsp:nvSpPr>
      <dsp:spPr>
        <a:xfrm>
          <a:off x="790" y="0"/>
          <a:ext cx="3199744" cy="3131364"/>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16064" tIns="0" rIns="316064" bIns="330200" numCol="1" spcCol="1270" anchor="t" anchorCtr="0">
          <a:noAutofit/>
        </a:bodyPr>
        <a:lstStyle/>
        <a:p>
          <a:pPr marL="0" lvl="0" indent="0" algn="l" defTabSz="844550">
            <a:lnSpc>
              <a:spcPct val="90000"/>
            </a:lnSpc>
            <a:spcBef>
              <a:spcPct val="0"/>
            </a:spcBef>
            <a:spcAft>
              <a:spcPct val="35000"/>
            </a:spcAft>
            <a:buNone/>
          </a:pPr>
          <a:r>
            <a:rPr lang="en-US" sz="1900" kern="1200"/>
            <a:t>Multiple data files created automatically with default size (16MB) and auto-growth settings (256MB data, 64MB log)</a:t>
          </a:r>
        </a:p>
      </dsp:txBody>
      <dsp:txXfrm>
        <a:off x="790" y="1252545"/>
        <a:ext cx="3199744" cy="1878818"/>
      </dsp:txXfrm>
    </dsp:sp>
    <dsp:sp modelId="{91402B85-0AC8-3942-871A-DDB984617E12}">
      <dsp:nvSpPr>
        <dsp:cNvPr id="0" name=""/>
        <dsp:cNvSpPr/>
      </dsp:nvSpPr>
      <dsp:spPr>
        <a:xfrm>
          <a:off x="790" y="0"/>
          <a:ext cx="3199744" cy="1252545"/>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6064" tIns="165100" rIns="31606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90" y="0"/>
        <a:ext cx="3199744" cy="1252545"/>
      </dsp:txXfrm>
    </dsp:sp>
    <dsp:sp modelId="{5BAFF711-5232-3A43-8C72-496ADA6918E2}">
      <dsp:nvSpPr>
        <dsp:cNvPr id="0" name=""/>
        <dsp:cNvSpPr/>
      </dsp:nvSpPr>
      <dsp:spPr>
        <a:xfrm>
          <a:off x="3456513" y="0"/>
          <a:ext cx="3199744" cy="3131364"/>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16064" tIns="0" rIns="316064" bIns="330200" numCol="1" spcCol="1270" anchor="t" anchorCtr="0">
          <a:noAutofit/>
        </a:bodyPr>
        <a:lstStyle/>
        <a:p>
          <a:pPr marL="0" lvl="0" indent="0" algn="l" defTabSz="844550">
            <a:lnSpc>
              <a:spcPct val="90000"/>
            </a:lnSpc>
            <a:spcBef>
              <a:spcPct val="0"/>
            </a:spcBef>
            <a:spcAft>
              <a:spcPct val="35000"/>
            </a:spcAft>
            <a:buNone/>
          </a:pPr>
          <a:r>
            <a:rPr lang="en-US" sz="1900" kern="1200"/>
            <a:t>Additional tempdb data files can be created if needed</a:t>
          </a:r>
        </a:p>
      </dsp:txBody>
      <dsp:txXfrm>
        <a:off x="3456513" y="1252545"/>
        <a:ext cx="3199744" cy="1878818"/>
      </dsp:txXfrm>
    </dsp:sp>
    <dsp:sp modelId="{BE41B14E-C71D-EF47-8A35-6D349FC6C97D}">
      <dsp:nvSpPr>
        <dsp:cNvPr id="0" name=""/>
        <dsp:cNvSpPr/>
      </dsp:nvSpPr>
      <dsp:spPr>
        <a:xfrm>
          <a:off x="3456513" y="0"/>
          <a:ext cx="3199744" cy="1252545"/>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6064" tIns="165100" rIns="31606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456513" y="0"/>
        <a:ext cx="3199744" cy="1252545"/>
      </dsp:txXfrm>
    </dsp:sp>
    <dsp:sp modelId="{494AA880-F545-5340-B35A-32D3C922B44B}">
      <dsp:nvSpPr>
        <dsp:cNvPr id="0" name=""/>
        <dsp:cNvSpPr/>
      </dsp:nvSpPr>
      <dsp:spPr>
        <a:xfrm>
          <a:off x="6912237" y="0"/>
          <a:ext cx="3199744" cy="3131364"/>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16064" tIns="0" rIns="316064" bIns="330200" numCol="1" spcCol="1270" anchor="t" anchorCtr="0">
          <a:noAutofit/>
        </a:bodyPr>
        <a:lstStyle/>
        <a:p>
          <a:pPr marL="0" lvl="0" indent="0" algn="l" defTabSz="844550">
            <a:lnSpc>
              <a:spcPct val="90000"/>
            </a:lnSpc>
            <a:spcBef>
              <a:spcPct val="0"/>
            </a:spcBef>
            <a:spcAft>
              <a:spcPct val="35000"/>
            </a:spcAft>
            <a:buNone/>
          </a:pPr>
          <a:r>
            <a:rPr lang="en-US" sz="1900" kern="1200"/>
            <a:t>Service cannot be restarted manually, so fix the growth and max file size (shrink is possible)</a:t>
          </a:r>
        </a:p>
      </dsp:txBody>
      <dsp:txXfrm>
        <a:off x="6912237" y="1252545"/>
        <a:ext cx="3199744" cy="1878818"/>
      </dsp:txXfrm>
    </dsp:sp>
    <dsp:sp modelId="{4BB690A2-AB72-4943-BBEC-AF58BD426A9E}">
      <dsp:nvSpPr>
        <dsp:cNvPr id="0" name=""/>
        <dsp:cNvSpPr/>
      </dsp:nvSpPr>
      <dsp:spPr>
        <a:xfrm>
          <a:off x="6912237" y="0"/>
          <a:ext cx="3199744" cy="1252545"/>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6064" tIns="165100" rIns="31606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912237" y="0"/>
        <a:ext cx="3199744" cy="12525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7D804-FC67-8B4C-AD3C-35CE8F0E76C6}">
      <dsp:nvSpPr>
        <dsp:cNvPr id="0" name=""/>
        <dsp:cNvSpPr/>
      </dsp:nvSpPr>
      <dsp:spPr>
        <a:xfrm>
          <a:off x="2757752" y="695724"/>
          <a:ext cx="535980" cy="91440"/>
        </a:xfrm>
        <a:custGeom>
          <a:avLst/>
          <a:gdLst/>
          <a:ahLst/>
          <a:cxnLst/>
          <a:rect l="0" t="0" r="0" b="0"/>
          <a:pathLst>
            <a:path>
              <a:moveTo>
                <a:pt x="0" y="45720"/>
              </a:moveTo>
              <a:lnTo>
                <a:pt x="53598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1578" y="738611"/>
        <a:ext cx="28329" cy="5665"/>
      </dsp:txXfrm>
    </dsp:sp>
    <dsp:sp modelId="{884F47D3-3B2C-CF4E-8476-E58E552F90DB}">
      <dsp:nvSpPr>
        <dsp:cNvPr id="0" name=""/>
        <dsp:cNvSpPr/>
      </dsp:nvSpPr>
      <dsp:spPr>
        <a:xfrm>
          <a:off x="296157" y="2425"/>
          <a:ext cx="2463395" cy="14780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ctr" anchorCtr="0">
          <a:noAutofit/>
        </a:bodyPr>
        <a:lstStyle/>
        <a:p>
          <a:pPr marL="0" lvl="0" indent="0" algn="ctr" defTabSz="755650">
            <a:lnSpc>
              <a:spcPct val="90000"/>
            </a:lnSpc>
            <a:spcBef>
              <a:spcPct val="0"/>
            </a:spcBef>
            <a:spcAft>
              <a:spcPct val="35000"/>
            </a:spcAft>
            <a:buNone/>
          </a:pPr>
          <a:r>
            <a:rPr lang="en-US" sz="1700" kern="1200"/>
            <a:t>High Availability is handled behind the scenes automatically</a:t>
          </a:r>
        </a:p>
      </dsp:txBody>
      <dsp:txXfrm>
        <a:off x="296157" y="2425"/>
        <a:ext cx="2463395" cy="1478037"/>
      </dsp:txXfrm>
    </dsp:sp>
    <dsp:sp modelId="{A409D261-126D-4049-9792-9D72C7205D7A}">
      <dsp:nvSpPr>
        <dsp:cNvPr id="0" name=""/>
        <dsp:cNvSpPr/>
      </dsp:nvSpPr>
      <dsp:spPr>
        <a:xfrm>
          <a:off x="1527854" y="1478662"/>
          <a:ext cx="3029976" cy="535980"/>
        </a:xfrm>
        <a:custGeom>
          <a:avLst/>
          <a:gdLst/>
          <a:ahLst/>
          <a:cxnLst/>
          <a:rect l="0" t="0" r="0" b="0"/>
          <a:pathLst>
            <a:path>
              <a:moveTo>
                <a:pt x="3029976" y="0"/>
              </a:moveTo>
              <a:lnTo>
                <a:pt x="3029976" y="285090"/>
              </a:lnTo>
              <a:lnTo>
                <a:pt x="0" y="285090"/>
              </a:lnTo>
              <a:lnTo>
                <a:pt x="0" y="535980"/>
              </a:lnTo>
            </a:path>
          </a:pathLst>
        </a:custGeom>
        <a:noFill/>
        <a:ln w="6350" cap="flat" cmpd="sng" algn="ctr">
          <a:solidFill>
            <a:schemeClr val="accent2">
              <a:hueOff val="-485121"/>
              <a:satOff val="-27976"/>
              <a:lumOff val="28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5780" y="1743820"/>
        <a:ext cx="154124" cy="5665"/>
      </dsp:txXfrm>
    </dsp:sp>
    <dsp:sp modelId="{E520C9F3-468B-3F4D-A2C9-49BE48EE9547}">
      <dsp:nvSpPr>
        <dsp:cNvPr id="0" name=""/>
        <dsp:cNvSpPr/>
      </dsp:nvSpPr>
      <dsp:spPr>
        <a:xfrm>
          <a:off x="3326133" y="2425"/>
          <a:ext cx="2463395" cy="1478037"/>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t" anchorCtr="0">
          <a:noAutofit/>
        </a:bodyPr>
        <a:lstStyle/>
        <a:p>
          <a:pPr marL="0" lvl="0" indent="0" algn="l" defTabSz="755650">
            <a:lnSpc>
              <a:spcPct val="90000"/>
            </a:lnSpc>
            <a:spcBef>
              <a:spcPct val="0"/>
            </a:spcBef>
            <a:spcAft>
              <a:spcPct val="35000"/>
            </a:spcAft>
            <a:buNone/>
          </a:pPr>
          <a:r>
            <a:rPr lang="en-US" sz="1700" kern="1200"/>
            <a:t>For General Purpose there is a two-node Availability Group</a:t>
          </a:r>
        </a:p>
        <a:p>
          <a:pPr marL="114300" lvl="1" indent="-114300" algn="l" defTabSz="577850">
            <a:lnSpc>
              <a:spcPct val="90000"/>
            </a:lnSpc>
            <a:spcBef>
              <a:spcPct val="0"/>
            </a:spcBef>
            <a:spcAft>
              <a:spcPct val="15000"/>
            </a:spcAft>
            <a:buChar char="•"/>
          </a:pPr>
          <a:r>
            <a:rPr lang="en-US" sz="1300" kern="1200"/>
            <a:t>The secondary is non-readable</a:t>
          </a:r>
        </a:p>
      </dsp:txBody>
      <dsp:txXfrm>
        <a:off x="3326133" y="2425"/>
        <a:ext cx="2463395" cy="1478037"/>
      </dsp:txXfrm>
    </dsp:sp>
    <dsp:sp modelId="{043F1C78-98BB-8446-8CE2-AA773F6C6117}">
      <dsp:nvSpPr>
        <dsp:cNvPr id="0" name=""/>
        <dsp:cNvSpPr/>
      </dsp:nvSpPr>
      <dsp:spPr>
        <a:xfrm>
          <a:off x="2757752" y="2740342"/>
          <a:ext cx="535980" cy="91440"/>
        </a:xfrm>
        <a:custGeom>
          <a:avLst/>
          <a:gdLst/>
          <a:ahLst/>
          <a:cxnLst/>
          <a:rect l="0" t="0" r="0" b="0"/>
          <a:pathLst>
            <a:path>
              <a:moveTo>
                <a:pt x="0" y="45720"/>
              </a:moveTo>
              <a:lnTo>
                <a:pt x="535980" y="45720"/>
              </a:lnTo>
            </a:path>
          </a:pathLst>
        </a:custGeom>
        <a:noFill/>
        <a:ln w="6350" cap="flat" cmpd="sng" algn="ctr">
          <a:solidFill>
            <a:schemeClr val="accent2">
              <a:hueOff val="-970242"/>
              <a:satOff val="-55952"/>
              <a:lumOff val="57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1578" y="2783229"/>
        <a:ext cx="28329" cy="5665"/>
      </dsp:txXfrm>
    </dsp:sp>
    <dsp:sp modelId="{29BC4226-7E90-224D-949E-39ADFE27831D}">
      <dsp:nvSpPr>
        <dsp:cNvPr id="0" name=""/>
        <dsp:cNvSpPr/>
      </dsp:nvSpPr>
      <dsp:spPr>
        <a:xfrm>
          <a:off x="296157" y="2047043"/>
          <a:ext cx="2463395" cy="1478037"/>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t" anchorCtr="0">
          <a:noAutofit/>
        </a:bodyPr>
        <a:lstStyle/>
        <a:p>
          <a:pPr marL="0" lvl="0" indent="0" algn="l" defTabSz="755650">
            <a:lnSpc>
              <a:spcPct val="90000"/>
            </a:lnSpc>
            <a:spcBef>
              <a:spcPct val="0"/>
            </a:spcBef>
            <a:spcAft>
              <a:spcPct val="35000"/>
            </a:spcAft>
            <a:buNone/>
          </a:pPr>
          <a:r>
            <a:rPr lang="en-US" sz="1700" kern="1200"/>
            <a:t>For Business Critical there is a three-node Availability Group</a:t>
          </a:r>
        </a:p>
        <a:p>
          <a:pPr marL="114300" lvl="1" indent="-114300" algn="l" defTabSz="577850">
            <a:lnSpc>
              <a:spcPct val="90000"/>
            </a:lnSpc>
            <a:spcBef>
              <a:spcPct val="0"/>
            </a:spcBef>
            <a:spcAft>
              <a:spcPct val="15000"/>
            </a:spcAft>
            <a:buChar char="•"/>
          </a:pPr>
          <a:r>
            <a:rPr lang="en-US" sz="1300" kern="1200"/>
            <a:t>One secondary is readable and the other is non-readable</a:t>
          </a:r>
        </a:p>
      </dsp:txBody>
      <dsp:txXfrm>
        <a:off x="296157" y="2047043"/>
        <a:ext cx="2463395" cy="1478037"/>
      </dsp:txXfrm>
    </dsp:sp>
    <dsp:sp modelId="{5557439C-570D-7B4E-A5E1-8AC3C64211DB}">
      <dsp:nvSpPr>
        <dsp:cNvPr id="0" name=""/>
        <dsp:cNvSpPr/>
      </dsp:nvSpPr>
      <dsp:spPr>
        <a:xfrm>
          <a:off x="1527854" y="3523281"/>
          <a:ext cx="3029976" cy="535980"/>
        </a:xfrm>
        <a:custGeom>
          <a:avLst/>
          <a:gdLst/>
          <a:ahLst/>
          <a:cxnLst/>
          <a:rect l="0" t="0" r="0" b="0"/>
          <a:pathLst>
            <a:path>
              <a:moveTo>
                <a:pt x="3029976" y="0"/>
              </a:moveTo>
              <a:lnTo>
                <a:pt x="3029976" y="285090"/>
              </a:lnTo>
              <a:lnTo>
                <a:pt x="0" y="285090"/>
              </a:lnTo>
              <a:lnTo>
                <a:pt x="0" y="53598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5780" y="3788438"/>
        <a:ext cx="154124" cy="5665"/>
      </dsp:txXfrm>
    </dsp:sp>
    <dsp:sp modelId="{381D60A2-6A35-6449-ACF6-F7F4510A5246}">
      <dsp:nvSpPr>
        <dsp:cNvPr id="0" name=""/>
        <dsp:cNvSpPr/>
      </dsp:nvSpPr>
      <dsp:spPr>
        <a:xfrm>
          <a:off x="3326133" y="2047043"/>
          <a:ext cx="2463395" cy="1478037"/>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ctr" anchorCtr="0">
          <a:noAutofit/>
        </a:bodyPr>
        <a:lstStyle/>
        <a:p>
          <a:pPr marL="0" lvl="0" indent="0" algn="ctr" defTabSz="755650">
            <a:lnSpc>
              <a:spcPct val="90000"/>
            </a:lnSpc>
            <a:spcBef>
              <a:spcPct val="0"/>
            </a:spcBef>
            <a:spcAft>
              <a:spcPct val="35000"/>
            </a:spcAft>
            <a:buNone/>
          </a:pPr>
          <a:r>
            <a:rPr lang="en-US" sz="1700" kern="1200"/>
            <a:t>Transactional replication from on-premises to Managed Instance and Managed Instance to on-premises is supported</a:t>
          </a:r>
        </a:p>
      </dsp:txBody>
      <dsp:txXfrm>
        <a:off x="3326133" y="2047043"/>
        <a:ext cx="2463395" cy="1478037"/>
      </dsp:txXfrm>
    </dsp:sp>
    <dsp:sp modelId="{ECEE02BF-8DB7-D341-BA08-251D90DC0CE8}">
      <dsp:nvSpPr>
        <dsp:cNvPr id="0" name=""/>
        <dsp:cNvSpPr/>
      </dsp:nvSpPr>
      <dsp:spPr>
        <a:xfrm>
          <a:off x="296157" y="4091662"/>
          <a:ext cx="2463395" cy="1478037"/>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ctr" anchorCtr="0">
          <a:noAutofit/>
        </a:bodyPr>
        <a:lstStyle/>
        <a:p>
          <a:pPr marL="0" lvl="0" indent="0" algn="ctr" defTabSz="755650">
            <a:lnSpc>
              <a:spcPct val="90000"/>
            </a:lnSpc>
            <a:spcBef>
              <a:spcPct val="0"/>
            </a:spcBef>
            <a:spcAft>
              <a:spcPct val="35000"/>
            </a:spcAft>
            <a:buNone/>
          </a:pPr>
          <a:r>
            <a:rPr lang="en-US" sz="1700" kern="1200"/>
            <a:t>Log shipping, DB mirroring and Availability Group cannot target a Managed Instance</a:t>
          </a:r>
        </a:p>
      </dsp:txBody>
      <dsp:txXfrm>
        <a:off x="296157" y="4091662"/>
        <a:ext cx="2463395" cy="14780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02FA6-5A47-9C48-98F6-79F409DEEE4A}">
      <dsp:nvSpPr>
        <dsp:cNvPr id="0" name=""/>
        <dsp:cNvSpPr/>
      </dsp:nvSpPr>
      <dsp:spPr>
        <a:xfrm rot="5400000">
          <a:off x="3278019" y="-647489"/>
          <a:ext cx="2296695" cy="4165992"/>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Same as for Azure SQL Database</a:t>
          </a:r>
        </a:p>
        <a:p>
          <a:pPr marL="171450" lvl="1" indent="-171450" algn="l" defTabSz="844550">
            <a:lnSpc>
              <a:spcPct val="90000"/>
            </a:lnSpc>
            <a:spcBef>
              <a:spcPct val="0"/>
            </a:spcBef>
            <a:spcAft>
              <a:spcPct val="15000"/>
            </a:spcAft>
            <a:buChar char="•"/>
          </a:pPr>
          <a:r>
            <a:rPr lang="en-US" sz="1900" kern="1200"/>
            <a:t>Applications written to be resilient to this (i.e. HA-aware) should reconnect automatically</a:t>
          </a:r>
        </a:p>
      </dsp:txBody>
      <dsp:txXfrm rot="-5400000">
        <a:off x="2343371" y="399274"/>
        <a:ext cx="4053877" cy="2072465"/>
      </dsp:txXfrm>
    </dsp:sp>
    <dsp:sp modelId="{F41C03CD-751C-464D-A7BA-DEE12B1981BD}">
      <dsp:nvSpPr>
        <dsp:cNvPr id="0" name=""/>
        <dsp:cNvSpPr/>
      </dsp:nvSpPr>
      <dsp:spPr>
        <a:xfrm>
          <a:off x="0" y="71"/>
          <a:ext cx="2343370" cy="287086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Performing an upscale/downscale operation can cause a loss of connectivity to the Managed Instance</a:t>
          </a:r>
        </a:p>
      </dsp:txBody>
      <dsp:txXfrm>
        <a:off x="114394" y="114465"/>
        <a:ext cx="2114582" cy="2642081"/>
      </dsp:txXfrm>
    </dsp:sp>
    <dsp:sp modelId="{FDF6F21A-5377-104A-AD44-79F2814627F4}">
      <dsp:nvSpPr>
        <dsp:cNvPr id="0" name=""/>
        <dsp:cNvSpPr/>
      </dsp:nvSpPr>
      <dsp:spPr>
        <a:xfrm rot="5400000">
          <a:off x="3278019" y="2366923"/>
          <a:ext cx="2296695" cy="4165992"/>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General Purpose is fast</a:t>
          </a:r>
        </a:p>
        <a:p>
          <a:pPr marL="171450" lvl="1" indent="-171450" algn="l" defTabSz="844550">
            <a:lnSpc>
              <a:spcPct val="90000"/>
            </a:lnSpc>
            <a:spcBef>
              <a:spcPct val="0"/>
            </a:spcBef>
            <a:spcAft>
              <a:spcPct val="15000"/>
            </a:spcAft>
            <a:buChar char="•"/>
          </a:pPr>
          <a:r>
            <a:rPr lang="en-US" sz="1900" kern="1200"/>
            <a:t>Business Critical can vary widely as it may be a size-of-data-operation</a:t>
          </a:r>
        </a:p>
        <a:p>
          <a:pPr marL="342900" lvl="2" indent="-171450" algn="l" defTabSz="844550">
            <a:lnSpc>
              <a:spcPct val="90000"/>
            </a:lnSpc>
            <a:spcBef>
              <a:spcPct val="0"/>
            </a:spcBef>
            <a:spcAft>
              <a:spcPct val="15000"/>
            </a:spcAft>
            <a:buChar char="•"/>
          </a:pPr>
          <a:r>
            <a:rPr lang="en-US" sz="1900" kern="1200" dirty="0"/>
            <a:t>E.g., if new replicas must be created and initialized, or new hardware must be provisioned</a:t>
          </a:r>
        </a:p>
        <a:p>
          <a:pPr marL="342900" lvl="2" indent="-171450" algn="l" defTabSz="844550">
            <a:lnSpc>
              <a:spcPct val="90000"/>
            </a:lnSpc>
            <a:spcBef>
              <a:spcPct val="0"/>
            </a:spcBef>
            <a:spcAft>
              <a:spcPct val="15000"/>
            </a:spcAft>
            <a:buChar char="•"/>
          </a:pPr>
          <a:r>
            <a:rPr lang="en-US" sz="1900" kern="1200" dirty="0" err="1"/>
            <a:t>HyperScale</a:t>
          </a:r>
          <a:r>
            <a:rPr lang="en-US" sz="1900" kern="1200" dirty="0"/>
            <a:t> should be fast</a:t>
          </a:r>
        </a:p>
      </dsp:txBody>
      <dsp:txXfrm rot="-5400000">
        <a:off x="2343371" y="3413687"/>
        <a:ext cx="4053877" cy="2072465"/>
      </dsp:txXfrm>
    </dsp:sp>
    <dsp:sp modelId="{53D8F003-C60B-E242-8D08-E1819F85EDCC}">
      <dsp:nvSpPr>
        <dsp:cNvPr id="0" name=""/>
        <dsp:cNvSpPr/>
      </dsp:nvSpPr>
      <dsp:spPr>
        <a:xfrm>
          <a:off x="0" y="3014484"/>
          <a:ext cx="2343370" cy="287086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Speed of the operation depends on the tier</a:t>
          </a:r>
        </a:p>
      </dsp:txBody>
      <dsp:txXfrm>
        <a:off x="114394" y="3128878"/>
        <a:ext cx="2114582" cy="26420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4AEF9-CC82-459E-9C6D-7F7671BC0C0F}">
      <dsp:nvSpPr>
        <dsp:cNvPr id="0" name=""/>
        <dsp:cNvSpPr/>
      </dsp:nvSpPr>
      <dsp:spPr>
        <a:xfrm>
          <a:off x="2788"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Assess</a:t>
          </a:r>
          <a:r>
            <a:rPr lang="it-IT" sz="1600" kern="1200" dirty="0"/>
            <a:t> Managed Instance </a:t>
          </a:r>
          <a:r>
            <a:rPr lang="it-IT" sz="1600" kern="1200" dirty="0" err="1"/>
            <a:t>compatibility</a:t>
          </a:r>
          <a:endParaRPr lang="it-IT" sz="1600" kern="1200" dirty="0"/>
        </a:p>
      </dsp:txBody>
      <dsp:txXfrm>
        <a:off x="499157" y="2004793"/>
        <a:ext cx="1489109" cy="992738"/>
      </dsp:txXfrm>
    </dsp:sp>
    <dsp:sp modelId="{894805F0-8530-4F18-8C76-75F219C49976}">
      <dsp:nvSpPr>
        <dsp:cNvPr id="0" name=""/>
        <dsp:cNvSpPr/>
      </dsp:nvSpPr>
      <dsp:spPr>
        <a:xfrm>
          <a:off x="2236451"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app </a:t>
          </a:r>
          <a:r>
            <a:rPr lang="it-IT" sz="1600" kern="1200" dirty="0" err="1"/>
            <a:t>connectivity</a:t>
          </a:r>
          <a:r>
            <a:rPr lang="it-IT" sz="1600" kern="1200" dirty="0"/>
            <a:t> option</a:t>
          </a:r>
        </a:p>
      </dsp:txBody>
      <dsp:txXfrm>
        <a:off x="2732820" y="2004793"/>
        <a:ext cx="1489109" cy="992738"/>
      </dsp:txXfrm>
    </dsp:sp>
    <dsp:sp modelId="{1344E8E8-2A5D-4EEE-993D-15C60D8FF56F}">
      <dsp:nvSpPr>
        <dsp:cNvPr id="0" name=""/>
        <dsp:cNvSpPr/>
      </dsp:nvSpPr>
      <dsp:spPr>
        <a:xfrm>
          <a:off x="4470113"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Deploy </a:t>
          </a:r>
          <a:r>
            <a:rPr lang="it-IT" sz="1600" kern="1200" dirty="0" err="1"/>
            <a:t>optimally</a:t>
          </a:r>
          <a:r>
            <a:rPr lang="it-IT" sz="1600" kern="1200" dirty="0"/>
            <a:t> </a:t>
          </a:r>
          <a:r>
            <a:rPr lang="it-IT" sz="1600" kern="1200" dirty="0" err="1"/>
            <a:t>sized</a:t>
          </a:r>
          <a:r>
            <a:rPr lang="it-IT" sz="1600" kern="1200" dirty="0"/>
            <a:t> Managed Instance</a:t>
          </a:r>
        </a:p>
      </dsp:txBody>
      <dsp:txXfrm>
        <a:off x="4966482" y="2004793"/>
        <a:ext cx="1489109" cy="992738"/>
      </dsp:txXfrm>
    </dsp:sp>
    <dsp:sp modelId="{97A37AAA-4390-4A2A-9AD5-AA102BE7FA41}">
      <dsp:nvSpPr>
        <dsp:cNvPr id="0" name=""/>
        <dsp:cNvSpPr/>
      </dsp:nvSpPr>
      <dsp:spPr>
        <a:xfrm>
          <a:off x="6703776"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t>
          </a:r>
          <a:r>
            <a:rPr lang="it-IT" sz="1600" kern="1200" dirty="0" err="1"/>
            <a:t>migration</a:t>
          </a:r>
          <a:r>
            <a:rPr lang="it-IT" sz="1600" kern="1200" dirty="0"/>
            <a:t> </a:t>
          </a:r>
          <a:r>
            <a:rPr lang="it-IT" sz="1600" kern="1200" dirty="0" err="1"/>
            <a:t>method</a:t>
          </a:r>
          <a:r>
            <a:rPr lang="it-IT" sz="1600" kern="1200" dirty="0"/>
            <a:t> and migrate</a:t>
          </a:r>
        </a:p>
      </dsp:txBody>
      <dsp:txXfrm>
        <a:off x="7200145" y="2004793"/>
        <a:ext cx="1489109" cy="992738"/>
      </dsp:txXfrm>
    </dsp:sp>
    <dsp:sp modelId="{02D2ACF1-DDB4-4BC8-A295-8AACF0079D8C}">
      <dsp:nvSpPr>
        <dsp:cNvPr id="0" name=""/>
        <dsp:cNvSpPr/>
      </dsp:nvSpPr>
      <dsp:spPr>
        <a:xfrm>
          <a:off x="8937439"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Monitor</a:t>
          </a:r>
        </a:p>
      </dsp:txBody>
      <dsp:txXfrm>
        <a:off x="9433808" y="2004793"/>
        <a:ext cx="1489109" cy="9927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4AEF9-CC82-459E-9C6D-7F7671BC0C0F}">
      <dsp:nvSpPr>
        <dsp:cNvPr id="0" name=""/>
        <dsp:cNvSpPr/>
      </dsp:nvSpPr>
      <dsp:spPr>
        <a:xfrm>
          <a:off x="2788"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Assess</a:t>
          </a:r>
          <a:r>
            <a:rPr lang="it-IT" sz="1600" kern="1200" dirty="0"/>
            <a:t> Managed Instance </a:t>
          </a:r>
          <a:r>
            <a:rPr lang="it-IT" sz="1600" kern="1200" dirty="0" err="1"/>
            <a:t>compatibility</a:t>
          </a:r>
          <a:endParaRPr lang="it-IT" sz="1600" kern="1200" dirty="0"/>
        </a:p>
      </dsp:txBody>
      <dsp:txXfrm>
        <a:off x="499157" y="2004793"/>
        <a:ext cx="1489109" cy="992738"/>
      </dsp:txXfrm>
    </dsp:sp>
    <dsp:sp modelId="{894805F0-8530-4F18-8C76-75F219C49976}">
      <dsp:nvSpPr>
        <dsp:cNvPr id="0" name=""/>
        <dsp:cNvSpPr/>
      </dsp:nvSpPr>
      <dsp:spPr>
        <a:xfrm>
          <a:off x="2236451"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app </a:t>
          </a:r>
          <a:r>
            <a:rPr lang="it-IT" sz="1600" kern="1200" dirty="0" err="1"/>
            <a:t>connectivity</a:t>
          </a:r>
          <a:r>
            <a:rPr lang="it-IT" sz="1600" kern="1200" dirty="0"/>
            <a:t> option</a:t>
          </a:r>
        </a:p>
      </dsp:txBody>
      <dsp:txXfrm>
        <a:off x="2732820" y="2004793"/>
        <a:ext cx="1489109" cy="992738"/>
      </dsp:txXfrm>
    </dsp:sp>
    <dsp:sp modelId="{1344E8E8-2A5D-4EEE-993D-15C60D8FF56F}">
      <dsp:nvSpPr>
        <dsp:cNvPr id="0" name=""/>
        <dsp:cNvSpPr/>
      </dsp:nvSpPr>
      <dsp:spPr>
        <a:xfrm>
          <a:off x="4470113"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Deploy </a:t>
          </a:r>
          <a:r>
            <a:rPr lang="it-IT" sz="1600" kern="1200" dirty="0" err="1"/>
            <a:t>optimally</a:t>
          </a:r>
          <a:r>
            <a:rPr lang="it-IT" sz="1600" kern="1200" dirty="0"/>
            <a:t> </a:t>
          </a:r>
          <a:r>
            <a:rPr lang="it-IT" sz="1600" kern="1200" dirty="0" err="1"/>
            <a:t>sized</a:t>
          </a:r>
          <a:r>
            <a:rPr lang="it-IT" sz="1600" kern="1200" dirty="0"/>
            <a:t> Managed Instance</a:t>
          </a:r>
        </a:p>
      </dsp:txBody>
      <dsp:txXfrm>
        <a:off x="4966482" y="2004793"/>
        <a:ext cx="1489109" cy="992738"/>
      </dsp:txXfrm>
    </dsp:sp>
    <dsp:sp modelId="{97A37AAA-4390-4A2A-9AD5-AA102BE7FA41}">
      <dsp:nvSpPr>
        <dsp:cNvPr id="0" name=""/>
        <dsp:cNvSpPr/>
      </dsp:nvSpPr>
      <dsp:spPr>
        <a:xfrm>
          <a:off x="6703776"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t>
          </a:r>
          <a:r>
            <a:rPr lang="it-IT" sz="1600" kern="1200" dirty="0" err="1"/>
            <a:t>migration</a:t>
          </a:r>
          <a:r>
            <a:rPr lang="it-IT" sz="1600" kern="1200" dirty="0"/>
            <a:t> </a:t>
          </a:r>
          <a:r>
            <a:rPr lang="it-IT" sz="1600" kern="1200" dirty="0" err="1"/>
            <a:t>method</a:t>
          </a:r>
          <a:r>
            <a:rPr lang="it-IT" sz="1600" kern="1200" dirty="0"/>
            <a:t> and migrate</a:t>
          </a:r>
        </a:p>
      </dsp:txBody>
      <dsp:txXfrm>
        <a:off x="7200145" y="2004793"/>
        <a:ext cx="1489109" cy="992738"/>
      </dsp:txXfrm>
    </dsp:sp>
    <dsp:sp modelId="{02D2ACF1-DDB4-4BC8-A295-8AACF0079D8C}">
      <dsp:nvSpPr>
        <dsp:cNvPr id="0" name=""/>
        <dsp:cNvSpPr/>
      </dsp:nvSpPr>
      <dsp:spPr>
        <a:xfrm>
          <a:off x="8937439"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Monitor</a:t>
          </a:r>
        </a:p>
      </dsp:txBody>
      <dsp:txXfrm>
        <a:off x="9433808" y="2004793"/>
        <a:ext cx="1489109" cy="99273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4AEF9-CC82-459E-9C6D-7F7671BC0C0F}">
      <dsp:nvSpPr>
        <dsp:cNvPr id="0" name=""/>
        <dsp:cNvSpPr/>
      </dsp:nvSpPr>
      <dsp:spPr>
        <a:xfrm>
          <a:off x="2788"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Assess</a:t>
          </a:r>
          <a:r>
            <a:rPr lang="it-IT" sz="1600" kern="1200" dirty="0"/>
            <a:t> Managed Instance </a:t>
          </a:r>
          <a:r>
            <a:rPr lang="it-IT" sz="1600" kern="1200" dirty="0" err="1"/>
            <a:t>compatibility</a:t>
          </a:r>
          <a:endParaRPr lang="it-IT" sz="1600" kern="1200" dirty="0"/>
        </a:p>
      </dsp:txBody>
      <dsp:txXfrm>
        <a:off x="499157" y="2004793"/>
        <a:ext cx="1489109" cy="992738"/>
      </dsp:txXfrm>
    </dsp:sp>
    <dsp:sp modelId="{894805F0-8530-4F18-8C76-75F219C49976}">
      <dsp:nvSpPr>
        <dsp:cNvPr id="0" name=""/>
        <dsp:cNvSpPr/>
      </dsp:nvSpPr>
      <dsp:spPr>
        <a:xfrm>
          <a:off x="2236451"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app </a:t>
          </a:r>
          <a:r>
            <a:rPr lang="it-IT" sz="1600" kern="1200" dirty="0" err="1"/>
            <a:t>connectivity</a:t>
          </a:r>
          <a:r>
            <a:rPr lang="it-IT" sz="1600" kern="1200" dirty="0"/>
            <a:t> option</a:t>
          </a:r>
        </a:p>
      </dsp:txBody>
      <dsp:txXfrm>
        <a:off x="2732820" y="2004793"/>
        <a:ext cx="1489109" cy="992738"/>
      </dsp:txXfrm>
    </dsp:sp>
    <dsp:sp modelId="{1344E8E8-2A5D-4EEE-993D-15C60D8FF56F}">
      <dsp:nvSpPr>
        <dsp:cNvPr id="0" name=""/>
        <dsp:cNvSpPr/>
      </dsp:nvSpPr>
      <dsp:spPr>
        <a:xfrm>
          <a:off x="4470113"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Deploy </a:t>
          </a:r>
          <a:r>
            <a:rPr lang="it-IT" sz="1600" kern="1200" dirty="0" err="1"/>
            <a:t>optimally</a:t>
          </a:r>
          <a:r>
            <a:rPr lang="it-IT" sz="1600" kern="1200" dirty="0"/>
            <a:t> </a:t>
          </a:r>
          <a:r>
            <a:rPr lang="it-IT" sz="1600" kern="1200" dirty="0" err="1"/>
            <a:t>sized</a:t>
          </a:r>
          <a:r>
            <a:rPr lang="it-IT" sz="1600" kern="1200" dirty="0"/>
            <a:t> Managed Instance</a:t>
          </a:r>
        </a:p>
      </dsp:txBody>
      <dsp:txXfrm>
        <a:off x="4966482" y="2004793"/>
        <a:ext cx="1489109" cy="992738"/>
      </dsp:txXfrm>
    </dsp:sp>
    <dsp:sp modelId="{97A37AAA-4390-4A2A-9AD5-AA102BE7FA41}">
      <dsp:nvSpPr>
        <dsp:cNvPr id="0" name=""/>
        <dsp:cNvSpPr/>
      </dsp:nvSpPr>
      <dsp:spPr>
        <a:xfrm>
          <a:off x="6703776"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t>
          </a:r>
          <a:r>
            <a:rPr lang="it-IT" sz="1600" kern="1200" dirty="0" err="1"/>
            <a:t>migration</a:t>
          </a:r>
          <a:r>
            <a:rPr lang="it-IT" sz="1600" kern="1200" dirty="0"/>
            <a:t> </a:t>
          </a:r>
          <a:r>
            <a:rPr lang="it-IT" sz="1600" kern="1200" dirty="0" err="1"/>
            <a:t>method</a:t>
          </a:r>
          <a:r>
            <a:rPr lang="it-IT" sz="1600" kern="1200" dirty="0"/>
            <a:t> and migrate</a:t>
          </a:r>
        </a:p>
      </dsp:txBody>
      <dsp:txXfrm>
        <a:off x="7200145" y="2004793"/>
        <a:ext cx="1489109" cy="992738"/>
      </dsp:txXfrm>
    </dsp:sp>
    <dsp:sp modelId="{02D2ACF1-DDB4-4BC8-A295-8AACF0079D8C}">
      <dsp:nvSpPr>
        <dsp:cNvPr id="0" name=""/>
        <dsp:cNvSpPr/>
      </dsp:nvSpPr>
      <dsp:spPr>
        <a:xfrm>
          <a:off x="8937439"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Monitor</a:t>
          </a:r>
        </a:p>
      </dsp:txBody>
      <dsp:txXfrm>
        <a:off x="9433808" y="2004793"/>
        <a:ext cx="1489109" cy="99273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 Id="rId4"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image" Target="../media/image39.emf"/><Relationship Id="rId1" Type="http://schemas.openxmlformats.org/officeDocument/2006/relationships/image" Target="../media/image38.emf"/><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8894D5-2A5C-9741-8D3F-71107F5619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4894318-3DE2-274C-BCFB-2C61C371D7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36DB3B-E656-7A46-AF63-40ACBAD1ED7B}" type="datetimeFigureOut">
              <a:rPr lang="en-US" smtClean="0"/>
              <a:t>6/1/2019</a:t>
            </a:fld>
            <a:endParaRPr lang="en-US"/>
          </a:p>
        </p:txBody>
      </p:sp>
      <p:sp>
        <p:nvSpPr>
          <p:cNvPr id="4" name="Footer Placeholder 3">
            <a:extLst>
              <a:ext uri="{FF2B5EF4-FFF2-40B4-BE49-F238E27FC236}">
                <a16:creationId xmlns:a16="http://schemas.microsoft.com/office/drawing/2014/main" id="{A179C18C-2021-FE44-9026-ED79FB0826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014330-7A05-F64B-86A6-4FAF71DD52A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CDF85D-D6C7-A94E-A0FD-AE3CFBB61164}" type="slidenum">
              <a:rPr lang="en-US" smtClean="0"/>
              <a:t>‹#›</a:t>
            </a:fld>
            <a:endParaRPr lang="en-US"/>
          </a:p>
        </p:txBody>
      </p:sp>
    </p:spTree>
    <p:extLst>
      <p:ext uri="{BB962C8B-B14F-4D97-AF65-F5344CB8AC3E}">
        <p14:creationId xmlns:p14="http://schemas.microsoft.com/office/powerpoint/2010/main" val="2123724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2F500-5AB1-4C1E-A7AF-7E65B10C71D3}" type="datetimeFigureOut">
              <a:rPr lang="en-US" smtClean="0"/>
              <a:t>6/1/2019</a:t>
            </a:fld>
            <a:endParaRPr lang="en-US"/>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FE85CD-02E9-4FC3-B404-8B3FBF90DC8E}" type="slidenum">
              <a:rPr lang="en-US" smtClean="0"/>
              <a:t>‹#›</a:t>
            </a:fld>
            <a:endParaRPr lang="en-US"/>
          </a:p>
        </p:txBody>
      </p:sp>
    </p:spTree>
    <p:extLst>
      <p:ext uri="{BB962C8B-B14F-4D97-AF65-F5344CB8AC3E}">
        <p14:creationId xmlns:p14="http://schemas.microsoft.com/office/powerpoint/2010/main" val="987860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sql/relational-databases/databases/sql-server-data-files-in-microsoft-azure?view=sql-server-2017"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managed-instance#business-critical-service-tier"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4</a:t>
            </a:fld>
            <a:endParaRPr lang="en-AU"/>
          </a:p>
        </p:txBody>
      </p:sp>
    </p:spTree>
    <p:extLst>
      <p:ext uri="{BB962C8B-B14F-4D97-AF65-F5344CB8AC3E}">
        <p14:creationId xmlns:p14="http://schemas.microsoft.com/office/powerpoint/2010/main" val="1680246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6/1/2019 10:00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1931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SQL DB uses Public  VMs  hosting database engine</a:t>
            </a:r>
          </a:p>
          <a:p>
            <a:r>
              <a:rPr lang="en-AU" dirty="0"/>
              <a:t>Managed Instance – Tenant Isolation via use of own dedicated VM’s that are injected into Customer </a:t>
            </a:r>
            <a:r>
              <a:rPr lang="en-AU" dirty="0" err="1"/>
              <a:t>VNet</a:t>
            </a:r>
            <a:endParaRPr lang="en-AU" dirty="0"/>
          </a:p>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16</a:t>
            </a:fld>
            <a:endParaRPr lang="en-US"/>
          </a:p>
        </p:txBody>
      </p:sp>
    </p:spTree>
    <p:extLst>
      <p:ext uri="{BB962C8B-B14F-4D97-AF65-F5344CB8AC3E}">
        <p14:creationId xmlns:p14="http://schemas.microsoft.com/office/powerpoint/2010/main" val="2373504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Gen 4Gen 5</a:t>
            </a:r>
            <a:r>
              <a:rPr lang="en-US" dirty="0">
                <a:effectLst/>
              </a:rPr>
              <a:t>HardwareIntel E5-2673 v3 (Haswell) 2.4 GHz processors, attached SSD </a:t>
            </a:r>
            <a:r>
              <a:rPr lang="en-US" dirty="0" err="1">
                <a:effectLst/>
              </a:rPr>
              <a:t>vCore</a:t>
            </a:r>
            <a:r>
              <a:rPr lang="en-US" dirty="0">
                <a:effectLst/>
              </a:rPr>
              <a:t> = 1 PP (physical core)Intel E5-2673 v4 (Broadwell) 2.3 GHz processors, fast </a:t>
            </a:r>
            <a:r>
              <a:rPr lang="en-US" dirty="0" err="1">
                <a:effectLst/>
              </a:rPr>
              <a:t>eNVM</a:t>
            </a:r>
            <a:r>
              <a:rPr lang="en-US" dirty="0">
                <a:effectLst/>
              </a:rPr>
              <a:t> SSD, </a:t>
            </a:r>
            <a:r>
              <a:rPr lang="en-US" dirty="0" err="1">
                <a:effectLst/>
              </a:rPr>
              <a:t>vCore</a:t>
            </a:r>
            <a:r>
              <a:rPr lang="en-US" dirty="0">
                <a:effectLst/>
              </a:rPr>
              <a:t>=1 LP (hyper-thread)Performance levels8, 16, 24 vCores8, 16, 24, 32, 40, 64, 80 vCoresMemory7 GB per vCore5.5 GB per </a:t>
            </a:r>
            <a:r>
              <a:rPr lang="en-US" dirty="0" err="1">
                <a:effectLst/>
              </a:rPr>
              <a:t>vCore</a:t>
            </a:r>
            <a:endParaRPr lang="en-US" dirty="0"/>
          </a:p>
        </p:txBody>
      </p:sp>
      <p:sp>
        <p:nvSpPr>
          <p:cNvPr id="4" name="Slide Number Placeholder 3"/>
          <p:cNvSpPr>
            <a:spLocks noGrp="1"/>
          </p:cNvSpPr>
          <p:nvPr>
            <p:ph type="sldNum" sz="quarter" idx="10"/>
          </p:nvPr>
        </p:nvSpPr>
        <p:spPr/>
        <p:txBody>
          <a:bodyPr/>
          <a:lstStyle/>
          <a:p>
            <a:fld id="{36E92B8B-12EB-411D-9F2E-0475C97BC379}" type="slidenum">
              <a:rPr lang="en-US" smtClean="0"/>
              <a:t>18</a:t>
            </a:fld>
            <a:endParaRPr lang="en-US"/>
          </a:p>
        </p:txBody>
      </p:sp>
    </p:spTree>
    <p:extLst>
      <p:ext uri="{BB962C8B-B14F-4D97-AF65-F5344CB8AC3E}">
        <p14:creationId xmlns:p14="http://schemas.microsoft.com/office/powerpoint/2010/main" val="2046693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6/1/2019 10:00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7116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SQL DB uses Public  VMs  hosting database engine</a:t>
            </a:r>
          </a:p>
          <a:p>
            <a:r>
              <a:rPr lang="en-AU" dirty="0"/>
              <a:t>Managed Instance – Tenant Isolation via use of own dedicated VM’s that are injected into Customer </a:t>
            </a:r>
            <a:r>
              <a:rPr lang="en-AU" dirty="0" err="1"/>
              <a:t>VNet</a:t>
            </a:r>
            <a:endParaRPr lang="en-AU" dirty="0"/>
          </a:p>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25</a:t>
            </a:fld>
            <a:endParaRPr lang="en-US"/>
          </a:p>
        </p:txBody>
      </p:sp>
    </p:spTree>
    <p:extLst>
      <p:ext uri="{BB962C8B-B14F-4D97-AF65-F5344CB8AC3E}">
        <p14:creationId xmlns:p14="http://schemas.microsoft.com/office/powerpoint/2010/main" val="1336601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To two levels of isolation are provided:</a:t>
            </a:r>
          </a:p>
          <a:p>
            <a:pPr lvl="0"/>
            <a:r>
              <a:rPr lang="en-US" sz="1200" kern="1200">
                <a:solidFill>
                  <a:schemeClr val="tx1"/>
                </a:solidFill>
                <a:effectLst/>
                <a:latin typeface="+mn-lt"/>
                <a:ea typeface="+mn-ea"/>
                <a:cs typeface="+mn-cs"/>
              </a:rPr>
              <a:t>Cluster (tenant ring) level: Managed Instances for a tenant are fully isolated from other tenants. No connectivity or resource sharing is possible between different tenants.</a:t>
            </a:r>
          </a:p>
          <a:p>
            <a:pPr lvl="0"/>
            <a:r>
              <a:rPr lang="en-US" sz="1200" kern="120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endParaRPr lang="en-US"/>
          </a:p>
          <a:p>
            <a:r>
              <a:rPr lang="en-US"/>
              <a:t>Deployment</a:t>
            </a:r>
          </a:p>
          <a:p>
            <a:pPr lvl="1"/>
            <a:r>
              <a:rPr lang="en-US"/>
              <a:t>Managed Instance requires a minimum of 16 IP addresses in a subnet and may use up to 256 IP addresses</a:t>
            </a:r>
          </a:p>
          <a:p>
            <a:pPr lvl="1"/>
            <a:r>
              <a:rPr lang="en-US"/>
              <a:t>If deploying multiple Managed Instances inside the subnet, you need to optimize the subnet size</a:t>
            </a:r>
          </a:p>
          <a:p>
            <a:pPr lvl="1"/>
            <a:r>
              <a:rPr lang="en-US"/>
              <a:t>The default values create a subnet that takes all the </a:t>
            </a:r>
            <a:r>
              <a:rPr lang="en-US" err="1"/>
              <a:t>VNet</a:t>
            </a:r>
            <a:r>
              <a:rPr lang="en-US"/>
              <a:t> address space, allowing for only Managed Instance inside the virtual network</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623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9AC3FF-4992-4F28-82EC-7EB6D58CE1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227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Windows logins are not supported</a:t>
            </a:r>
          </a:p>
          <a:p>
            <a:pPr lvl="1"/>
            <a:r>
              <a:rPr lang="en-US"/>
              <a:t>CREATE LOGIN .. FROM WINDOWS is not permitted</a:t>
            </a:r>
          </a:p>
          <a:p>
            <a:r>
              <a:rPr lang="en-US"/>
              <a:t>Azure AD user who creates the Managed Instance has unrestricted administrative privileges by default</a:t>
            </a:r>
          </a:p>
          <a:p>
            <a:pPr lvl="1"/>
            <a:r>
              <a:rPr lang="en-US"/>
              <a:t>This can be changed from an individual to a security group account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Azure AD non-admin database users can be created using CREATE USER … FROM EXTERNAL PROVIDER syntax</a:t>
            </a:r>
          </a:p>
          <a:p>
            <a:r>
              <a:rPr lang="en-US"/>
              <a:t>SQL logins are fully supported when created using:</a:t>
            </a:r>
          </a:p>
          <a:p>
            <a:pPr lvl="1"/>
            <a:r>
              <a:rPr lang="en-US"/>
              <a:t>FROM CERTIFICATE</a:t>
            </a:r>
          </a:p>
          <a:p>
            <a:pPr lvl="1"/>
            <a:r>
              <a:rPr lang="en-US"/>
              <a:t>FROM ASYMMETRIC KEY,</a:t>
            </a:r>
          </a:p>
          <a:p>
            <a:pPr lvl="1"/>
            <a:r>
              <a:rPr lang="en-US"/>
              <a:t> FROM SID</a:t>
            </a:r>
          </a:p>
          <a:p>
            <a:endParaRPr lang="en-US"/>
          </a:p>
        </p:txBody>
      </p:sp>
      <p:sp>
        <p:nvSpPr>
          <p:cNvPr id="4" name="Slide Number Placeholder 3"/>
          <p:cNvSpPr>
            <a:spLocks noGrp="1"/>
          </p:cNvSpPr>
          <p:nvPr>
            <p:ph type="sldNum" sz="quarter" idx="10"/>
          </p:nvPr>
        </p:nvSpPr>
        <p:spPr/>
        <p:txBody>
          <a:bodyPr/>
          <a:lstStyle/>
          <a:p>
            <a:fld id="{36E92B8B-12EB-411D-9F2E-0475C97BC379}" type="slidenum">
              <a:rPr lang="en-US" smtClean="0"/>
              <a:t>29</a:t>
            </a:fld>
            <a:endParaRPr lang="en-US"/>
          </a:p>
        </p:txBody>
      </p:sp>
    </p:spTree>
    <p:extLst>
      <p:ext uri="{BB962C8B-B14F-4D97-AF65-F5344CB8AC3E}">
        <p14:creationId xmlns:p14="http://schemas.microsoft.com/office/powerpoint/2010/main" val="263537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 actually available on a MSDN Subscription</a:t>
            </a:r>
            <a:br>
              <a:rPr lang="en-AU" dirty="0"/>
            </a:br>
            <a:r>
              <a:rPr lang="en-AU" dirty="0"/>
              <a:t>Currently needs a paid subscription</a:t>
            </a:r>
          </a:p>
        </p:txBody>
      </p:sp>
      <p:sp>
        <p:nvSpPr>
          <p:cNvPr id="4" name="Slide Number Placeholder 3"/>
          <p:cNvSpPr>
            <a:spLocks noGrp="1"/>
          </p:cNvSpPr>
          <p:nvPr>
            <p:ph type="sldNum" sz="quarter" idx="5"/>
          </p:nvPr>
        </p:nvSpPr>
        <p:spPr/>
        <p:txBody>
          <a:bodyPr/>
          <a:lstStyle/>
          <a:p>
            <a:fld id="{D2FE85CD-02E9-4FC3-B404-8B3FBF90DC8E}" type="slidenum">
              <a:rPr lang="en-US" smtClean="0"/>
              <a:t>32</a:t>
            </a:fld>
            <a:endParaRPr lang="en-US"/>
          </a:p>
        </p:txBody>
      </p:sp>
    </p:spTree>
    <p:extLst>
      <p:ext uri="{BB962C8B-B14F-4D97-AF65-F5344CB8AC3E}">
        <p14:creationId xmlns:p14="http://schemas.microsoft.com/office/powerpoint/2010/main" val="2868830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https://azure.microsoft.com/en-us/updates/server-level-collations-in-managed-instance-are-globally-available/</a:t>
            </a:r>
          </a:p>
        </p:txBody>
      </p:sp>
      <p:sp>
        <p:nvSpPr>
          <p:cNvPr id="4" name="Slide Number Placeholder 3"/>
          <p:cNvSpPr>
            <a:spLocks noGrp="1"/>
          </p:cNvSpPr>
          <p:nvPr>
            <p:ph type="sldNum" sz="quarter" idx="5"/>
          </p:nvPr>
        </p:nvSpPr>
        <p:spPr/>
        <p:txBody>
          <a:bodyPr/>
          <a:lstStyle/>
          <a:p>
            <a:fld id="{D2FE85CD-02E9-4FC3-B404-8B3FBF90DC8E}" type="slidenum">
              <a:rPr lang="en-US" smtClean="0"/>
              <a:t>34</a:t>
            </a:fld>
            <a:endParaRPr lang="en-US"/>
          </a:p>
        </p:txBody>
      </p:sp>
    </p:spTree>
    <p:extLst>
      <p:ext uri="{BB962C8B-B14F-4D97-AF65-F5344CB8AC3E}">
        <p14:creationId xmlns:p14="http://schemas.microsoft.com/office/powerpoint/2010/main" val="1502480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6/1/2019 10:00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0193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latinLnBrk="0"/>
            <a:r>
              <a:rPr lang="en-US" sz="1200" b="0" i="0" kern="1200" dirty="0">
                <a:solidFill>
                  <a:schemeClr val="tx1"/>
                </a:solidFill>
                <a:effectLst/>
                <a:latin typeface="+mn-lt"/>
                <a:ea typeface="+mn-ea"/>
                <a:cs typeface="+mn-cs"/>
              </a:rPr>
              <a:t>MI GP uses Azure Premium Storage to store database files for all databases, except for the </a:t>
            </a:r>
            <a:r>
              <a:rPr lang="en-US" sz="1200" b="0" i="1" kern="1200" dirty="0" err="1">
                <a:solidFill>
                  <a:schemeClr val="tx1"/>
                </a:solidFill>
                <a:effectLst/>
                <a:latin typeface="+mn-lt"/>
                <a:ea typeface="+mn-ea"/>
                <a:cs typeface="+mn-cs"/>
              </a:rPr>
              <a:t>tempdb</a:t>
            </a:r>
            <a:r>
              <a:rPr lang="en-US" sz="1200" b="0" i="0" kern="1200" dirty="0">
                <a:solidFill>
                  <a:schemeClr val="tx1"/>
                </a:solidFill>
                <a:effectLst/>
                <a:latin typeface="+mn-lt"/>
                <a:ea typeface="+mn-ea"/>
                <a:cs typeface="+mn-cs"/>
              </a:rPr>
              <a:t> database. From the perspective of the database engine, this storage type is remote, i.e. it is accessed over the network, using Azure network infrastructure. To use Azure Premium Storage, MI GP takes advantage of SQL Server native capability to use </a:t>
            </a:r>
            <a:r>
              <a:rPr lang="en-US" sz="1200" b="0" i="0" u="none" strike="noStrike" kern="1200" dirty="0">
                <a:solidFill>
                  <a:schemeClr val="tx1"/>
                </a:solidFill>
                <a:effectLst/>
                <a:latin typeface="+mn-lt"/>
                <a:ea typeface="+mn-ea"/>
                <a:cs typeface="+mn-cs"/>
                <a:hlinkClick r:id="rId3"/>
              </a:rPr>
              <a:t>database files directly in Azure Blob Storage</a:t>
            </a:r>
            <a:r>
              <a:rPr lang="en-US" sz="1200" b="0" i="0" kern="1200" dirty="0">
                <a:solidFill>
                  <a:schemeClr val="tx1"/>
                </a:solidFill>
                <a:effectLst/>
                <a:latin typeface="+mn-lt"/>
                <a:ea typeface="+mn-ea"/>
                <a:cs typeface="+mn-cs"/>
              </a:rPr>
              <a:t>. This means that there is not a disk or a network share that hosts database files; instead, file path is an HTTPS URL, and each database file is a page blob in Azure Blob Storage.</a:t>
            </a:r>
          </a:p>
          <a:p>
            <a:br>
              <a:rPr lang="en-US" dirty="0"/>
            </a:br>
            <a:endParaRPr lang="en-US" dirty="0"/>
          </a:p>
          <a:p>
            <a:pPr fontAlgn="base" latinLnBrk="0"/>
            <a:r>
              <a:rPr lang="en-US" sz="1200" b="0" i="0" kern="1200" dirty="0">
                <a:solidFill>
                  <a:schemeClr val="tx1"/>
                </a:solidFill>
                <a:effectLst/>
                <a:latin typeface="+mn-lt"/>
                <a:ea typeface="+mn-ea"/>
                <a:cs typeface="+mn-cs"/>
              </a:rPr>
              <a:t>The current implementation of MI GP does not use blobs smaller than 128 GB (P10). The system will use 128 GB (P10) blobs even for very small database files, to avoid negative performance impact that would be likely with smaller blob sizes (P4 and P6). Additionally, when allocating blobs in Premium Storage, MI always uses the maximum blob size within a storage performance tier. </a:t>
            </a:r>
          </a:p>
          <a:p>
            <a:pPr fontAlgn="base" latinLnBrk="0"/>
            <a:endParaRPr lang="en-US" sz="1200" b="0" i="0" kern="1200" dirty="0">
              <a:solidFill>
                <a:schemeClr val="tx1"/>
              </a:solidFill>
              <a:effectLst/>
              <a:latin typeface="+mn-lt"/>
              <a:ea typeface="+mn-ea"/>
              <a:cs typeface="+mn-cs"/>
            </a:endParaRPr>
          </a:p>
          <a:p>
            <a:pPr fontAlgn="base" latinLnBrk="0"/>
            <a:r>
              <a:rPr lang="en-US" sz="1200" b="0" i="0" kern="1200" dirty="0">
                <a:solidFill>
                  <a:schemeClr val="tx1"/>
                </a:solidFill>
                <a:effectLst/>
                <a:latin typeface="+mn-lt"/>
                <a:ea typeface="+mn-ea"/>
                <a:cs typeface="+mn-cs"/>
              </a:rPr>
              <a:t>For example, if database file size is 900 GB, MI GP will use a 1 TB (P30) blob for that file. In other words, blob size is snapped up to the maximum size of each storage performance tier. If the file grows above that limit, the system automatically increases blob size to the maximum of the next performance tier. Conversely, if the file is shrunk below the maximum size of a performance tier, blob size is automatically reduced as well.</a:t>
            </a:r>
          </a:p>
          <a:p>
            <a:pPr fontAlgn="base" latinLnBrk="0"/>
            <a:endParaRPr lang="en-US" sz="1200" b="0" i="0" kern="1200" dirty="0">
              <a:solidFill>
                <a:schemeClr val="tx1"/>
              </a:solidFill>
              <a:effectLst/>
              <a:latin typeface="+mn-lt"/>
              <a:ea typeface="+mn-ea"/>
              <a:cs typeface="+mn-cs"/>
            </a:endParaRPr>
          </a:p>
          <a:p>
            <a:pPr fontAlgn="base" latinLnBrk="0"/>
            <a:r>
              <a:rPr lang="en-US" sz="1200" b="0" i="0" kern="1200" dirty="0">
                <a:solidFill>
                  <a:schemeClr val="tx1"/>
                </a:solidFill>
                <a:effectLst/>
                <a:latin typeface="+mn-lt"/>
                <a:ea typeface="+mn-ea"/>
                <a:cs typeface="+mn-cs"/>
              </a:rPr>
              <a:t>For billing purposes, MI uses the configured instance file size limit (8 TB or less), not the larger blob size allocated in Azure Premium Storage.</a:t>
            </a:r>
          </a:p>
          <a:p>
            <a:pPr fontAlgn="base" latinLnBrk="0"/>
            <a:endParaRPr lang="en-US" sz="1200" b="0" i="0" kern="1200" dirty="0">
              <a:solidFill>
                <a:schemeClr val="tx1"/>
              </a:solidFill>
              <a:effectLst/>
              <a:latin typeface="+mn-lt"/>
              <a:ea typeface="+mn-ea"/>
              <a:cs typeface="+mn-cs"/>
            </a:endParaRPr>
          </a:p>
          <a:p>
            <a:pPr fontAlgn="base" latinLnBrk="0"/>
            <a:r>
              <a:rPr lang="en-US" sz="1200" b="0" i="0" kern="1200" dirty="0">
                <a:solidFill>
                  <a:schemeClr val="tx1"/>
                </a:solidFill>
                <a:effectLst/>
                <a:latin typeface="+mn-lt"/>
                <a:ea typeface="+mn-ea"/>
                <a:cs typeface="+mn-cs"/>
              </a:rPr>
              <a:t>As mentioned earlier, the </a:t>
            </a:r>
            <a:r>
              <a:rPr lang="en-US" sz="1200" b="0" i="1" kern="1200" dirty="0" err="1">
                <a:solidFill>
                  <a:schemeClr val="tx1"/>
                </a:solidFill>
                <a:effectLst/>
                <a:latin typeface="+mn-lt"/>
                <a:ea typeface="+mn-ea"/>
                <a:cs typeface="+mn-cs"/>
              </a:rPr>
              <a:t>tempdb</a:t>
            </a:r>
            <a:r>
              <a:rPr lang="en-US" sz="1200" b="0" i="0" kern="1200" dirty="0">
                <a:solidFill>
                  <a:schemeClr val="tx1"/>
                </a:solidFill>
                <a:effectLst/>
                <a:latin typeface="+mn-lt"/>
                <a:ea typeface="+mn-ea"/>
                <a:cs typeface="+mn-cs"/>
              </a:rPr>
              <a:t> database is not using Azure Premium Storage. It is located on the local SSD storage, which provides very low latency and high IOPS/throughput. This article focuses on databases that use remote storage.</a:t>
            </a:r>
          </a:p>
          <a:p>
            <a:pPr fontAlgn="base" latinLnBrk="0"/>
            <a:r>
              <a:rPr lang="en-US" sz="1200" b="0" i="0" kern="1200" dirty="0">
                <a:solidFill>
                  <a:schemeClr val="tx1"/>
                </a:solidFill>
                <a:effectLst/>
                <a:latin typeface="+mn-lt"/>
                <a:ea typeface="+mn-ea"/>
                <a:cs typeface="+mn-cs"/>
              </a:rPr>
              <a:t>Managed Instance </a:t>
            </a:r>
            <a:r>
              <a:rPr lang="en-US" sz="1200" b="0" i="0" u="none" strike="noStrike" kern="1200" dirty="0">
                <a:solidFill>
                  <a:schemeClr val="tx1"/>
                </a:solidFill>
                <a:effectLst/>
                <a:latin typeface="+mn-lt"/>
                <a:ea typeface="+mn-ea"/>
                <a:cs typeface="+mn-cs"/>
                <a:hlinkClick r:id="rId4"/>
              </a:rPr>
              <a:t>Business Critical</a:t>
            </a:r>
            <a:r>
              <a:rPr lang="en-US" sz="1200" b="0" i="0" kern="1200" dirty="0">
                <a:solidFill>
                  <a:schemeClr val="tx1"/>
                </a:solidFill>
                <a:effectLst/>
                <a:latin typeface="+mn-lt"/>
                <a:ea typeface="+mn-ea"/>
                <a:cs typeface="+mn-cs"/>
              </a:rPr>
              <a:t> (BC) instances do not use remote Azure Premium Storage, but instead use local SSD storage. Storage performance considerations discussed in this article do not apply to BC instances.</a:t>
            </a:r>
          </a:p>
          <a:p>
            <a:endParaRPr lang="en-US" dirty="0"/>
          </a:p>
        </p:txBody>
      </p:sp>
      <p:sp>
        <p:nvSpPr>
          <p:cNvPr id="4" name="Slide Number Placeholder 3"/>
          <p:cNvSpPr>
            <a:spLocks noGrp="1"/>
          </p:cNvSpPr>
          <p:nvPr>
            <p:ph type="sldNum" sz="quarter" idx="5"/>
          </p:nvPr>
        </p:nvSpPr>
        <p:spPr/>
        <p:txBody>
          <a:bodyPr/>
          <a:lstStyle/>
          <a:p>
            <a:fld id="{D2FE85CD-02E9-4FC3-B404-8B3FBF90DC8E}" type="slidenum">
              <a:rPr lang="en-US" smtClean="0"/>
              <a:t>35</a:t>
            </a:fld>
            <a:endParaRPr lang="en-US"/>
          </a:p>
        </p:txBody>
      </p:sp>
    </p:spTree>
    <p:extLst>
      <p:ext uri="{BB962C8B-B14F-4D97-AF65-F5344CB8AC3E}">
        <p14:creationId xmlns:p14="http://schemas.microsoft.com/office/powerpoint/2010/main" val="778194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Backups:</a:t>
            </a:r>
          </a:p>
          <a:p>
            <a:pPr lvl="0"/>
            <a:r>
              <a:rPr lang="en-US"/>
              <a:t>Full database backups occur weekly</a:t>
            </a:r>
          </a:p>
          <a:p>
            <a:pPr lvl="0"/>
            <a:r>
              <a:rPr lang="en-US"/>
              <a:t>Differential backups generally happen every few hours</a:t>
            </a:r>
          </a:p>
          <a:p>
            <a:pPr lvl="0"/>
            <a:r>
              <a:rPr lang="en-US"/>
              <a:t>Transaction log backups generally happen every 5-10 minutes</a:t>
            </a:r>
          </a:p>
          <a:p>
            <a:pPr lvl="1"/>
            <a:r>
              <a:rPr lang="en-US"/>
              <a:t>Frequency is based upon performance level and amount of database activity</a:t>
            </a:r>
          </a:p>
          <a:p>
            <a:endParaRPr lang="en-US"/>
          </a:p>
          <a:p>
            <a:r>
              <a:rPr lang="en-US"/>
              <a:t>Restore:</a:t>
            </a:r>
          </a:p>
          <a:p>
            <a:r>
              <a:rPr lang="en-US" sz="1600"/>
              <a:t>Restoring automated backups from within SSMS is not allowed.</a:t>
            </a:r>
          </a:p>
          <a:p>
            <a:r>
              <a:rPr lang="en-US" sz="1600"/>
              <a:t>You can only restore using the Azure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Cannot be restored to on-premises as Managed Instance uses a higher build than on-premises instances</a:t>
            </a:r>
          </a:p>
          <a:p>
            <a:endParaRPr lang="en-US" b="1"/>
          </a:p>
        </p:txBody>
      </p:sp>
      <p:sp>
        <p:nvSpPr>
          <p:cNvPr id="4" name="Slide Number Placeholder 3"/>
          <p:cNvSpPr>
            <a:spLocks noGrp="1"/>
          </p:cNvSpPr>
          <p:nvPr>
            <p:ph type="sldNum" sz="quarter" idx="10"/>
          </p:nvPr>
        </p:nvSpPr>
        <p:spPr/>
        <p:txBody>
          <a:bodyPr/>
          <a:lstStyle/>
          <a:p>
            <a:fld id="{36E92B8B-12EB-411D-9F2E-0475C97BC379}" type="slidenum">
              <a:rPr lang="en-US" smtClean="0"/>
              <a:t>36</a:t>
            </a:fld>
            <a:endParaRPr lang="en-US"/>
          </a:p>
        </p:txBody>
      </p:sp>
    </p:spTree>
    <p:extLst>
      <p:ext uri="{BB962C8B-B14F-4D97-AF65-F5344CB8AC3E}">
        <p14:creationId xmlns:p14="http://schemas.microsoft.com/office/powerpoint/2010/main" val="908186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Backups:</a:t>
            </a:r>
          </a:p>
          <a:p>
            <a:pPr lvl="0"/>
            <a:r>
              <a:rPr lang="en-US"/>
              <a:t>Full database backups occur weekly</a:t>
            </a:r>
          </a:p>
          <a:p>
            <a:pPr lvl="0"/>
            <a:r>
              <a:rPr lang="en-US"/>
              <a:t>Differential backups generally happen every few hours</a:t>
            </a:r>
          </a:p>
          <a:p>
            <a:pPr lvl="0"/>
            <a:r>
              <a:rPr lang="en-US"/>
              <a:t>Transaction log backups generally happen every 5-10 minutes</a:t>
            </a:r>
          </a:p>
          <a:p>
            <a:pPr lvl="1"/>
            <a:r>
              <a:rPr lang="en-US"/>
              <a:t>Frequency is based upon performance level and amount of database activity</a:t>
            </a:r>
          </a:p>
          <a:p>
            <a:endParaRPr lang="en-US"/>
          </a:p>
          <a:p>
            <a:r>
              <a:rPr lang="en-US"/>
              <a:t>Restore:</a:t>
            </a:r>
          </a:p>
          <a:p>
            <a:r>
              <a:rPr lang="en-US" sz="1600"/>
              <a:t>Restoring automated backups from within SSMS is not allowed.</a:t>
            </a:r>
          </a:p>
          <a:p>
            <a:r>
              <a:rPr lang="en-US" sz="1600"/>
              <a:t>You can only restore using the Azure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Cannot be restored to on-premises as Managed Instance uses a higher build than on-premises instances</a:t>
            </a:r>
          </a:p>
          <a:p>
            <a:endParaRPr lang="en-US" b="1"/>
          </a:p>
        </p:txBody>
      </p:sp>
      <p:sp>
        <p:nvSpPr>
          <p:cNvPr id="4" name="Slide Number Placeholder 3"/>
          <p:cNvSpPr>
            <a:spLocks noGrp="1"/>
          </p:cNvSpPr>
          <p:nvPr>
            <p:ph type="sldNum" sz="quarter" idx="10"/>
          </p:nvPr>
        </p:nvSpPr>
        <p:spPr/>
        <p:txBody>
          <a:bodyPr/>
          <a:lstStyle/>
          <a:p>
            <a:fld id="{36E92B8B-12EB-411D-9F2E-0475C97BC379}" type="slidenum">
              <a:rPr lang="en-US" smtClean="0"/>
              <a:t>37</a:t>
            </a:fld>
            <a:endParaRPr lang="en-US"/>
          </a:p>
        </p:txBody>
      </p:sp>
    </p:spTree>
    <p:extLst>
      <p:ext uri="{BB962C8B-B14F-4D97-AF65-F5344CB8AC3E}">
        <p14:creationId xmlns:p14="http://schemas.microsoft.com/office/powerpoint/2010/main" val="1622740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Semilight" panose="020B0402040204020203" pitchFamily="34" charset="0"/>
                <a:cs typeface="Segoe UI Semilight" panose="020B0402040204020203" pitchFamily="34" charset="0"/>
              </a:rPr>
              <a:t>SQL Database Managed Instance reduces the differences between on-premise SQL Server and a fully managed database service, so that the migration becomes much easier.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offers a simplified </a:t>
            </a:r>
            <a:r>
              <a:rPr lang="en-US" sz="1200" b="1" kern="1200" dirty="0">
                <a:solidFill>
                  <a:schemeClr val="tx1"/>
                </a:solidFill>
                <a:effectLst/>
                <a:latin typeface="+mn-lt"/>
                <a:ea typeface="+mn-ea"/>
                <a:cs typeface="+mn-cs"/>
              </a:rPr>
              <a:t>instance-scoped</a:t>
            </a:r>
            <a:r>
              <a:rPr lang="en-US" sz="1200" kern="1200" dirty="0">
                <a:solidFill>
                  <a:schemeClr val="tx1"/>
                </a:solidFill>
                <a:effectLst/>
                <a:latin typeface="+mn-lt"/>
                <a:ea typeface="+mn-ea"/>
                <a:cs typeface="+mn-cs"/>
              </a:rPr>
              <a:t> programming model that is like an on-premises SQL Server instance. The databases in Managed Instance share the resources allocated to the Managed Instance, and the Managed Instance also represents the </a:t>
            </a:r>
            <a:r>
              <a:rPr lang="en-US" sz="1200" b="1" kern="1200" dirty="0">
                <a:solidFill>
                  <a:schemeClr val="tx1"/>
                </a:solidFill>
                <a:effectLst/>
                <a:latin typeface="+mn-lt"/>
                <a:ea typeface="+mn-ea"/>
                <a:cs typeface="+mn-cs"/>
              </a:rPr>
              <a:t>management grouping</a:t>
            </a:r>
            <a:r>
              <a:rPr lang="en-US" sz="1200" kern="1200" dirty="0">
                <a:solidFill>
                  <a:schemeClr val="tx1"/>
                </a:solidFill>
                <a:effectLst/>
                <a:latin typeface="+mn-lt"/>
                <a:ea typeface="+mn-ea"/>
                <a:cs typeface="+mn-cs"/>
              </a:rPr>
              <a:t> for these databases. The emphasis of this offering is on high compatibility with the programming model of on-premises SQL Server and out-of-box support for the large majority of SQL Server features and accompanying tools/services.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038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414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6/1/2019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977864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DCCDC5-2B5C-4C6C-A1D3-BD21351A5BDF}"/>
              </a:ext>
            </a:extLst>
          </p:cNvPr>
          <p:cNvSpPr/>
          <p:nvPr/>
        </p:nvSpPr>
        <p:spPr>
          <a:xfrm>
            <a:off x="332656" y="323528"/>
            <a:ext cx="6336704" cy="923330"/>
          </a:xfrm>
          <a:prstGeom prst="rect">
            <a:avLst/>
          </a:prstGeom>
        </p:spPr>
        <p:txBody>
          <a:bodyPr wrap="square">
            <a:spAutoFit/>
          </a:bodyPr>
          <a:lstStyle/>
          <a:p>
            <a:r>
              <a:rPr lang="en-AU" dirty="0"/>
              <a:t>https://techcommunity.microsoft.com/t5/Azure-SQL-Database/Public-endpoint-for-SQL-Database-Managed-Instance-is-available/ba-p/438996</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47</a:t>
            </a:fld>
            <a:endParaRPr lang="en-US"/>
          </a:p>
        </p:txBody>
      </p:sp>
    </p:spTree>
    <p:extLst>
      <p:ext uri="{BB962C8B-B14F-4D97-AF65-F5344CB8AC3E}">
        <p14:creationId xmlns:p14="http://schemas.microsoft.com/office/powerpoint/2010/main" val="680459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Database </a:t>
            </a:r>
            <a:r>
              <a:rPr lang="en-AU" dirty="0" err="1"/>
              <a:t>Exper</a:t>
            </a:r>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51</a:t>
            </a:fld>
            <a:endParaRPr lang="en-US"/>
          </a:p>
        </p:txBody>
      </p:sp>
    </p:spTree>
    <p:extLst>
      <p:ext uri="{BB962C8B-B14F-4D97-AF65-F5344CB8AC3E}">
        <p14:creationId xmlns:p14="http://schemas.microsoft.com/office/powerpoint/2010/main" val="1018919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Compute – Same Query engine as any other version of Azure SQL DB</a:t>
            </a:r>
          </a:p>
          <a:p>
            <a:endParaRPr lang="en-AU" dirty="0"/>
          </a:p>
          <a:p>
            <a:r>
              <a:rPr lang="en-AU" dirty="0"/>
              <a:t>Log Service – Has own compute</a:t>
            </a:r>
          </a:p>
          <a:p>
            <a:endParaRPr lang="en-AU" dirty="0"/>
          </a:p>
          <a:p>
            <a:r>
              <a:rPr lang="en-AU" dirty="0"/>
              <a:t>Page Servers – 1TB size each running own version of SQL Server</a:t>
            </a:r>
          </a:p>
          <a:p>
            <a:endParaRPr lang="en-AU" dirty="0"/>
          </a:p>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59</a:t>
            </a:fld>
            <a:endParaRPr lang="en-US"/>
          </a:p>
        </p:txBody>
      </p:sp>
    </p:spTree>
    <p:extLst>
      <p:ext uri="{BB962C8B-B14F-4D97-AF65-F5344CB8AC3E}">
        <p14:creationId xmlns:p14="http://schemas.microsoft.com/office/powerpoint/2010/main" val="4215059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Introducing Azure SQL Database Managed Instance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is an expansion of the existing SQL Database service designed to enable database migration to a fully-managed database service, without re-designing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FF0000"/>
              </a:solidFill>
            </a:endParaRPr>
          </a:p>
          <a:p>
            <a:r>
              <a:rPr lang="en-US" b="0" dirty="0">
                <a:solidFill>
                  <a:srgbClr val="FF0000"/>
                </a:solidFill>
              </a:rPr>
              <a:t>It’s important to note that Managed Instance isn’t a new service – it is a third deployment option within Azure SQL Database, sitting alongside single databases and elastic pools. </a:t>
            </a:r>
            <a:r>
              <a:rPr lang="en-US" sz="1200" kern="1200" dirty="0">
                <a:solidFill>
                  <a:schemeClr val="tx1"/>
                </a:solidFill>
                <a:effectLst/>
                <a:latin typeface="+mn-lt"/>
                <a:ea typeface="+mn-ea"/>
                <a:cs typeface="+mn-cs"/>
              </a:rPr>
              <a:t>As part of Azure SQL Database, Microsoft’s fully managed cloud database service, it inherits all its built-in features. </a:t>
            </a:r>
          </a:p>
          <a:p>
            <a:endParaRPr lang="en-US" b="1" dirty="0">
              <a:solidFill>
                <a:srgbClr val="FF0000"/>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SQL Database </a:t>
            </a:r>
            <a:r>
              <a:rPr lang="en-US" sz="1200" i="1" kern="1200" dirty="0">
                <a:solidFill>
                  <a:schemeClr val="tx1"/>
                </a:solidFill>
                <a:effectLst/>
                <a:latin typeface="+mn-lt"/>
                <a:ea typeface="+mn-ea"/>
                <a:cs typeface="+mn-cs"/>
              </a:rPr>
              <a:t>Managed Instance</a:t>
            </a:r>
            <a:r>
              <a:rPr lang="en-US" sz="1200" kern="1200" dirty="0">
                <a:solidFill>
                  <a:schemeClr val="tx1"/>
                </a:solidFill>
                <a:effectLst/>
                <a:latin typeface="+mn-lt"/>
                <a:ea typeface="+mn-ea"/>
                <a:cs typeface="+mn-cs"/>
              </a:rPr>
              <a:t> offers a simplified </a:t>
            </a:r>
            <a:r>
              <a:rPr lang="en-US" sz="1200" b="1" kern="1200" dirty="0">
                <a:solidFill>
                  <a:schemeClr val="tx1"/>
                </a:solidFill>
                <a:effectLst/>
                <a:latin typeface="+mn-lt"/>
                <a:ea typeface="+mn-ea"/>
                <a:cs typeface="+mn-cs"/>
              </a:rPr>
              <a:t>instance-scoped programming model</a:t>
            </a:r>
            <a:r>
              <a:rPr lang="en-US" sz="1200" kern="1200" dirty="0">
                <a:solidFill>
                  <a:schemeClr val="tx1"/>
                </a:solidFill>
                <a:effectLst/>
                <a:latin typeface="+mn-lt"/>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b="1" dirty="0">
              <a:solidFill>
                <a:srgbClr val="FF0000"/>
              </a:solidFill>
            </a:endParaRP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Each </a:t>
            </a:r>
            <a:r>
              <a:rPr lang="en-US" sz="1200" i="1" kern="1200" dirty="0">
                <a:solidFill>
                  <a:schemeClr val="tx1"/>
                </a:solidFill>
                <a:effectLst/>
                <a:latin typeface="+mn-lt"/>
                <a:ea typeface="+mn-ea"/>
                <a:cs typeface="+mn-cs"/>
              </a:rPr>
              <a:t>standalone database</a:t>
            </a:r>
            <a:r>
              <a:rPr lang="en-US" sz="1200" kern="1200" dirty="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5380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969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3633F40-32CD-4F84-9443-25A95AEAAEEF}" type="datetime8">
              <a:rPr lang="en-US" smtClean="0"/>
              <a:t>6/1/2019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255454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2FE85CD-02E9-4FC3-B404-8B3FBF90DC8E}" type="slidenum">
              <a:rPr lang="en-US" smtClean="0"/>
              <a:t>11</a:t>
            </a:fld>
            <a:endParaRPr lang="en-US"/>
          </a:p>
        </p:txBody>
      </p:sp>
    </p:spTree>
    <p:extLst>
      <p:ext uri="{BB962C8B-B14F-4D97-AF65-F5344CB8AC3E}">
        <p14:creationId xmlns:p14="http://schemas.microsoft.com/office/powerpoint/2010/main" val="2787179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981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Semilight" panose="020B0402040204020203" pitchFamily="34" charset="0"/>
                <a:cs typeface="Segoe UI Semilight" panose="020B0402040204020203" pitchFamily="34" charset="0"/>
              </a:rPr>
              <a:t>SQL Database Managed Instance reduces the differences between on-premise SQL Server and a fully managed database service, so that the migration becomes much easier.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SQL Database Managed Instance offers a simplified </a:t>
            </a:r>
            <a:r>
              <a:rPr lang="en-US" sz="1200" b="1" kern="1200">
                <a:solidFill>
                  <a:schemeClr val="tx1"/>
                </a:solidFill>
                <a:effectLst/>
                <a:latin typeface="+mn-lt"/>
                <a:ea typeface="+mn-ea"/>
                <a:cs typeface="+mn-cs"/>
              </a:rPr>
              <a:t>instance-scoped</a:t>
            </a:r>
            <a:r>
              <a:rPr lang="en-US" sz="1200" kern="1200">
                <a:solidFill>
                  <a:schemeClr val="tx1"/>
                </a:solidFill>
                <a:effectLst/>
                <a:latin typeface="+mn-lt"/>
                <a:ea typeface="+mn-ea"/>
                <a:cs typeface="+mn-cs"/>
              </a:rPr>
              <a:t> programming model that is like an on-premises SQL Server instance. The databases in Managed Instance share the resources allocated to the Managed Instance, and the Managed Instance also represents the </a:t>
            </a:r>
            <a:r>
              <a:rPr lang="en-US" sz="1200" b="1" kern="1200">
                <a:solidFill>
                  <a:schemeClr val="tx1"/>
                </a:solidFill>
                <a:effectLst/>
                <a:latin typeface="+mn-lt"/>
                <a:ea typeface="+mn-ea"/>
                <a:cs typeface="+mn-cs"/>
              </a:rPr>
              <a:t>management grouping</a:t>
            </a:r>
            <a:r>
              <a:rPr lang="en-US" sz="1200" kern="1200">
                <a:solidFill>
                  <a:schemeClr val="tx1"/>
                </a:solidFill>
                <a:effectLst/>
                <a:latin typeface="+mn-lt"/>
                <a:ea typeface="+mn-ea"/>
                <a:cs typeface="+mn-cs"/>
              </a:rPr>
              <a:t> for these databases. The emphasis of this offering is on high compatibility with the programming model of on-premises SQL Server and out-of-box support for the large majority of SQL Server features and accompanying tools/services.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713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5CC640-8B01-4F9A-8CAB-FEFC6A2E5E71}" type="slidenum">
              <a:rPr lang="en-US" smtClean="0"/>
              <a:t>14</a:t>
            </a:fld>
            <a:endParaRPr lang="en-US"/>
          </a:p>
        </p:txBody>
      </p:sp>
    </p:spTree>
    <p:extLst>
      <p:ext uri="{BB962C8B-B14F-4D97-AF65-F5344CB8AC3E}">
        <p14:creationId xmlns:p14="http://schemas.microsoft.com/office/powerpoint/2010/main" val="984818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jp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17.jp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127" y="2084187"/>
            <a:ext cx="8958349"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126" y="3878574"/>
            <a:ext cx="7166668"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8293" y="6121376"/>
            <a:ext cx="1254178" cy="269134"/>
          </a:xfrm>
          <a:prstGeom prst="rect">
            <a:avLst/>
          </a:prstGeom>
        </p:spPr>
      </p:pic>
      <p:sp>
        <p:nvSpPr>
          <p:cNvPr id="7" name="Text Placeholder 14"/>
          <p:cNvSpPr>
            <a:spLocks noGrp="1"/>
          </p:cNvSpPr>
          <p:nvPr>
            <p:ph type="body" sz="quarter" idx="15" hasCustomPrompt="1"/>
          </p:nvPr>
        </p:nvSpPr>
        <p:spPr>
          <a:xfrm>
            <a:off x="267508" y="291070"/>
            <a:ext cx="3584921" cy="567015"/>
          </a:xfrm>
        </p:spPr>
        <p:txBody>
          <a:bodyPr lIns="182880" tIns="146304" rIns="182880" bIns="146304"/>
          <a:lstStyle>
            <a:lvl1pPr marL="0" indent="0">
              <a:buNone/>
              <a:defRPr sz="1960">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3669339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6" y="1189175"/>
            <a:ext cx="5375047"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50" indent="0">
              <a:buNone/>
              <a:tabLst/>
              <a:defRPr sz="1960"/>
            </a:lvl3pPr>
            <a:lvl4pPr marL="450990" indent="0">
              <a:buNone/>
              <a:defRPr/>
            </a:lvl4pPr>
            <a:lvl5pPr marL="6718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39953" y="1189175"/>
            <a:ext cx="5375047"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50" indent="0">
              <a:buNone/>
              <a:tabLst/>
              <a:defRPr sz="1960"/>
            </a:lvl3pPr>
            <a:lvl4pPr marL="450990" indent="0">
              <a:buNone/>
              <a:defRPr/>
            </a:lvl4pPr>
            <a:lvl5pPr marL="6718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7275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6" y="1189175"/>
            <a:ext cx="5375047"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60"/>
            </a:lvl2pPr>
            <a:lvl3pPr marL="227050" indent="0">
              <a:buNone/>
              <a:tabLst/>
              <a:defRPr sz="1960"/>
            </a:lvl3pPr>
            <a:lvl4pPr marL="450990" indent="0">
              <a:buNone/>
              <a:defRPr/>
            </a:lvl4pPr>
            <a:lvl5pPr marL="6718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39953" y="1189175"/>
            <a:ext cx="5375047"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60"/>
            </a:lvl2pPr>
            <a:lvl3pPr marL="227050" indent="0">
              <a:buNone/>
              <a:tabLst/>
              <a:defRPr sz="1960"/>
            </a:lvl3pPr>
            <a:lvl4pPr marL="450990" indent="0">
              <a:buNone/>
              <a:defRPr/>
            </a:lvl4pPr>
            <a:lvl5pPr marL="6718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736037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6" y="1189176"/>
            <a:ext cx="5375047" cy="2377940"/>
          </a:xfrm>
        </p:spPr>
        <p:txBody>
          <a:bodyPr wrap="square">
            <a:spAutoFit/>
          </a:bodyPr>
          <a:lstStyle>
            <a:lvl1pPr marL="281480" indent="-281480">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38" indent="-228441">
              <a:defRPr sz="2351"/>
            </a:lvl2pPr>
            <a:lvl3pPr marL="685323" indent="-164985">
              <a:tabLst/>
              <a:defRPr sz="1960"/>
            </a:lvl3pPr>
            <a:lvl4pPr marL="862998" indent="-177677">
              <a:defRPr/>
            </a:lvl4pPr>
            <a:lvl5pPr marL="1027984" indent="-1649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39953" y="1189176"/>
            <a:ext cx="5375047" cy="2377940"/>
          </a:xfrm>
        </p:spPr>
        <p:txBody>
          <a:bodyPr wrap="square">
            <a:spAutoFit/>
          </a:bodyPr>
          <a:lstStyle>
            <a:lvl1pPr marL="281480" indent="-281480">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38" indent="-228441">
              <a:defRPr sz="2351"/>
            </a:lvl2pPr>
            <a:lvl3pPr marL="685323" indent="-164985">
              <a:tabLst/>
              <a:defRPr sz="1960"/>
            </a:lvl3pPr>
            <a:lvl4pPr marL="862998" indent="-177677">
              <a:defRPr/>
            </a:lvl4pPr>
            <a:lvl5pPr marL="1027984" indent="-1649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42520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6" y="1189176"/>
            <a:ext cx="5375047" cy="2377940"/>
          </a:xfrm>
        </p:spPr>
        <p:txBody>
          <a:bodyPr wrap="square">
            <a:spAutoFit/>
          </a:bodyPr>
          <a:lstStyle>
            <a:lvl1pPr marL="281480" indent="-281480">
              <a:spcBef>
                <a:spcPts val="1199"/>
              </a:spcBef>
              <a:buClr>
                <a:schemeClr val="tx1"/>
              </a:buClr>
              <a:buFont typeface="Arial" pitchFamily="34" charset="0"/>
              <a:buChar char="•"/>
              <a:defRPr sz="3135"/>
            </a:lvl1pPr>
            <a:lvl2pPr marL="520338" indent="-228441">
              <a:defRPr sz="2351"/>
            </a:lvl2pPr>
            <a:lvl3pPr marL="685323" indent="-164985">
              <a:tabLst/>
              <a:defRPr sz="1960"/>
            </a:lvl3pPr>
            <a:lvl4pPr marL="862998" indent="-177677">
              <a:defRPr/>
            </a:lvl4pPr>
            <a:lvl5pPr marL="1027984" indent="-1649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39953" y="1189176"/>
            <a:ext cx="5375047" cy="2377940"/>
          </a:xfrm>
        </p:spPr>
        <p:txBody>
          <a:bodyPr wrap="square">
            <a:spAutoFit/>
          </a:bodyPr>
          <a:lstStyle>
            <a:lvl1pPr marL="281480" indent="-281480">
              <a:spcBef>
                <a:spcPts val="1199"/>
              </a:spcBef>
              <a:buClr>
                <a:schemeClr val="tx1"/>
              </a:buClr>
              <a:buFont typeface="Arial" pitchFamily="34" charset="0"/>
              <a:buChar char="•"/>
              <a:defRPr sz="3135"/>
            </a:lvl1pPr>
            <a:lvl2pPr marL="520338" indent="-228441">
              <a:defRPr sz="2351"/>
            </a:lvl2pPr>
            <a:lvl3pPr marL="685323" indent="-164985">
              <a:tabLst/>
              <a:defRPr sz="1960"/>
            </a:lvl3pPr>
            <a:lvl4pPr marL="862998" indent="-177677">
              <a:defRPr/>
            </a:lvl4pPr>
            <a:lvl5pPr marL="1027984" indent="-1649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414244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5" y="1186357"/>
            <a:ext cx="9852698"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065" y="3877277"/>
            <a:ext cx="9854255"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61697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5" y="1186357"/>
            <a:ext cx="9852698" cy="1158793"/>
          </a:xfrm>
          <a:noFill/>
        </p:spPr>
        <p:txBody>
          <a:bodyPr tIns="91440" bIns="91440" anchor="t" anchorCtr="0">
            <a:spAutoFit/>
          </a:bodyPr>
          <a:lstStyle>
            <a:lvl1pPr>
              <a:defRPr lang="en-US" sz="7053"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99541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4" y="2084173"/>
            <a:ext cx="11645937"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934266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4" y="2084173"/>
            <a:ext cx="11645937"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1926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8491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329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127" y="2084187"/>
            <a:ext cx="8958349"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126" y="3878574"/>
            <a:ext cx="7166668"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sp>
        <p:nvSpPr>
          <p:cNvPr id="6" name="Text Placeholder 14"/>
          <p:cNvSpPr>
            <a:spLocks noGrp="1"/>
          </p:cNvSpPr>
          <p:nvPr>
            <p:ph type="body" sz="quarter" idx="15" hasCustomPrompt="1"/>
          </p:nvPr>
        </p:nvSpPr>
        <p:spPr>
          <a:xfrm>
            <a:off x="267508" y="291070"/>
            <a:ext cx="3584921" cy="567015"/>
          </a:xfrm>
        </p:spPr>
        <p:txBody>
          <a:bodyPr lIns="182880" tIns="146304" rIns="182880" bIns="146304"/>
          <a:lstStyle>
            <a:lvl1pPr marL="0" indent="0">
              <a:buNone/>
              <a:defRPr sz="1960">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4186740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84063"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064" y="1197323"/>
            <a:ext cx="11645936" cy="1985928"/>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6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7207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9910" y="3083653"/>
            <a:ext cx="3225028" cy="692057"/>
          </a:xfrm>
          <a:prstGeom prst="rect">
            <a:avLst/>
          </a:prstGeom>
        </p:spPr>
      </p:pic>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9910" y="3083653"/>
            <a:ext cx="3225028" cy="692057"/>
          </a:xfrm>
          <a:prstGeom prst="rect">
            <a:avLst/>
          </a:prstGeom>
        </p:spPr>
      </p:pic>
      <p:sp>
        <p:nvSpPr>
          <p:cNvPr id="2" name="Text Box 3"/>
          <p:cNvSpPr txBox="1">
            <a:spLocks noChangeArrowheads="1"/>
          </p:cNvSpPr>
          <p:nvPr userDrawn="1"/>
        </p:nvSpPr>
        <p:spPr bwMode="blackWhite">
          <a:xfrm>
            <a:off x="269064" y="6171617"/>
            <a:ext cx="11645936" cy="395317"/>
          </a:xfrm>
          <a:prstGeom prst="rect">
            <a:avLst/>
          </a:prstGeom>
          <a:noFill/>
          <a:ln w="12700">
            <a:noFill/>
            <a:miter lim="800000"/>
            <a:headEnd type="none" w="sm" len="sm"/>
            <a:tailEnd type="none" w="sm" len="sm"/>
          </a:ln>
          <a:effectLst/>
        </p:spPr>
        <p:txBody>
          <a:bodyPr vert="horz" wrap="square" lIns="179168" tIns="143335" rIns="179168" bIns="143335"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5984899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064" y="1189178"/>
            <a:ext cx="11645937" cy="2396047"/>
          </a:xfrm>
          <a:prstGeom prst="rect">
            <a:avLst/>
          </a:prstGeom>
        </p:spPr>
        <p:txBody>
          <a:bodyPr/>
          <a:lstStyle>
            <a:lvl1pPr marL="284591" indent="-284591">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49" indent="-275260">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439" indent="-284591">
              <a:buClr>
                <a:schemeClr val="tx1"/>
              </a:buClr>
              <a:buSzPct val="90000"/>
              <a:buFont typeface="Arial" pitchFamily="34" charset="0"/>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380" indent="-223940">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320" indent="-22394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12184064"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56857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067" y="294380"/>
            <a:ext cx="11648252" cy="899665"/>
          </a:xfrm>
        </p:spPr>
        <p:txBody>
          <a:bodyPr/>
          <a:lstStyle>
            <a:lvl1pPr marL="0" algn="l" defTabSz="895064" rtl="0" eaLnBrk="1" latinLnBrk="0" hangingPunct="1">
              <a:spcBef>
                <a:spcPct val="0"/>
              </a:spcBef>
              <a:buNone/>
              <a:defRPr lang="en-US" sz="4307"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75332917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96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84063"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ctr" defTabSz="93181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065" y="354827"/>
            <a:ext cx="11648252" cy="899665"/>
          </a:xfrm>
        </p:spPr>
        <p:txBody>
          <a:bodyPr/>
          <a:lstStyle>
            <a:lvl1pPr>
              <a:defRPr sz="3997"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27644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E97E55-29E7-40C9-82E1-5051D0DF6C05}" type="datetimeFigureOut">
              <a:rPr lang="en-US" smtClean="0"/>
              <a:t>6/1/2019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81061-0324-4189-8B4A-94DE14266FA9}" type="slidenum">
              <a:rPr lang="en-US" smtClean="0"/>
              <a:t>‹#›</a:t>
            </a:fld>
            <a:endParaRPr lang="en-US"/>
          </a:p>
        </p:txBody>
      </p:sp>
    </p:spTree>
    <p:extLst>
      <p:ext uri="{BB962C8B-B14F-4D97-AF65-F5344CB8AC3E}">
        <p14:creationId xmlns:p14="http://schemas.microsoft.com/office/powerpoint/2010/main" val="35951082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4"/>
            <a:ext cx="12184062"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066" y="1633677"/>
            <a:ext cx="5562669" cy="1416157"/>
          </a:xfrm>
        </p:spPr>
        <p:txBody>
          <a:bodyPr/>
          <a:lstStyle>
            <a:lvl1pPr marL="0" indent="0">
              <a:lnSpc>
                <a:spcPct val="100000"/>
              </a:lnSpc>
              <a:spcBef>
                <a:spcPts val="1199"/>
              </a:spcBef>
              <a:buFont typeface="Arial" panose="020B0604020202020204" pitchFamily="34" charset="0"/>
              <a:buNone/>
              <a:defRPr lang="en-US" sz="1999"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372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599"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027" indent="0">
              <a:buFont typeface="Arial" panose="020B0604020202020204" pitchFamily="34" charset="0"/>
              <a:buNone/>
              <a:defRPr sz="1199">
                <a:solidFill>
                  <a:schemeClr val="tx1"/>
                </a:solidFill>
              </a:defRPr>
            </a:lvl3pPr>
            <a:lvl4pPr marL="783789" indent="0">
              <a:buFont typeface="Arial" panose="020B0604020202020204" pitchFamily="34" charset="0"/>
              <a:buNone/>
              <a:defRPr sz="1099">
                <a:solidFill>
                  <a:schemeClr val="tx1"/>
                </a:solidFill>
              </a:defRPr>
            </a:lvl4pPr>
            <a:lvl5pPr marL="1007728" indent="0">
              <a:buFont typeface="Arial" panose="020B0604020202020204" pitchFamily="34" charset="0"/>
              <a:buNone/>
              <a:defRPr sz="1099">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1272760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Center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lang="en-US" sz="2798" b="0" kern="1200" cap="all" spc="300" baseline="0" dirty="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9983310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7"/>
            <a:ext cx="11645937" cy="2301849"/>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5799" cy="6858000"/>
          </a:xfrm>
          <a:prstGeom prst="rect">
            <a:avLst/>
          </a:prstGeom>
          <a:solidFill>
            <a:srgbClr val="0078D7"/>
          </a:solidFill>
        </p:spPr>
        <p:txBody>
          <a:bodyPr vert="horz" wrap="square" lIns="91367" tIns="45683" rIns="91367" bIns="4568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3727">
              <a:lnSpc>
                <a:spcPct val="70000"/>
              </a:lnSpc>
            </a:pPr>
            <a:endParaRPr lang="en-US" sz="3527"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065" y="2782669"/>
            <a:ext cx="5126734" cy="1292662"/>
          </a:xfrm>
        </p:spPr>
        <p:txBody>
          <a:bodyPr vert="horz" wrap="square" lIns="146304" tIns="91440" rIns="146304" bIns="91440" rtlCol="0" anchor="ctr" anchorCtr="0">
            <a:spAutoFit/>
          </a:bodyPr>
          <a:lstStyle>
            <a:lvl1pPr>
              <a:defRPr lang="en-US" sz="3597"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45866" y="1436124"/>
            <a:ext cx="4697798" cy="1565813"/>
          </a:xfrm>
        </p:spPr>
        <p:txBody>
          <a:bodyPr/>
          <a:lstStyle>
            <a:lvl1pPr>
              <a:defRPr sz="2398"/>
            </a:lvl1pPr>
            <a:lvl2pPr>
              <a:defRPr sz="1799">
                <a:latin typeface="+mj-lt"/>
              </a:defRPr>
            </a:lvl2pPr>
            <a:lvl3pPr>
              <a:defRPr sz="15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213640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Section Header">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6721" y="-747464"/>
            <a:ext cx="4571789" cy="4647117"/>
          </a:xfrm>
          <a:prstGeom prst="rect">
            <a:avLst/>
          </a:prstGeom>
        </p:spPr>
      </p:pic>
      <p:sp>
        <p:nvSpPr>
          <p:cNvPr id="5" name="Rounded Rectangle 4"/>
          <p:cNvSpPr/>
          <p:nvPr userDrawn="1"/>
        </p:nvSpPr>
        <p:spPr>
          <a:xfrm>
            <a:off x="3617126" y="1285860"/>
            <a:ext cx="7234338"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p:cNvSpPr>
            <a:spLocks noGrp="1"/>
          </p:cNvSpPr>
          <p:nvPr>
            <p:ph type="title" hasCustomPrompt="1"/>
          </p:nvPr>
        </p:nvSpPr>
        <p:spPr>
          <a:xfrm>
            <a:off x="3807504" y="1428737"/>
            <a:ext cx="6853583" cy="1362075"/>
          </a:xfrm>
        </p:spPr>
        <p:txBody>
          <a:bodyPr anchor="b"/>
          <a:lstStyle>
            <a:lvl1pPr algn="l">
              <a:defRPr sz="4000" b="1" cap="none">
                <a:solidFill>
                  <a:schemeClr val="accent1"/>
                </a:solidFill>
              </a:defRPr>
            </a:lvl1pPr>
          </a:lstStyle>
          <a:p>
            <a:r>
              <a:rPr lang="en-US" dirty="0"/>
              <a:t>Click to edit master title style</a:t>
            </a:r>
            <a:endParaRPr lang="en-IN" dirty="0"/>
          </a:p>
        </p:txBody>
      </p:sp>
      <p:sp>
        <p:nvSpPr>
          <p:cNvPr id="7" name="Text Placeholder 2"/>
          <p:cNvSpPr>
            <a:spLocks noGrp="1"/>
          </p:cNvSpPr>
          <p:nvPr>
            <p:ph type="body" idx="1"/>
          </p:nvPr>
        </p:nvSpPr>
        <p:spPr>
          <a:xfrm>
            <a:off x="3807504" y="2928935"/>
            <a:ext cx="6853583" cy="1500187"/>
          </a:xfrm>
        </p:spPr>
        <p:txBody>
          <a:bodyPr anchor="t"/>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TextBox 7"/>
          <p:cNvSpPr txBox="1"/>
          <p:nvPr userDrawn="1"/>
        </p:nvSpPr>
        <p:spPr>
          <a:xfrm>
            <a:off x="1276071" y="4075179"/>
            <a:ext cx="1624163" cy="707886"/>
          </a:xfrm>
          <a:prstGeom prst="rect">
            <a:avLst/>
          </a:prstGeom>
          <a:noFill/>
        </p:spPr>
        <p:txBody>
          <a:bodyPr wrap="none" rtlCol="0">
            <a:spAutoFit/>
          </a:bodyPr>
          <a:lstStyle/>
          <a:p>
            <a:r>
              <a:rPr lang="en-US" sz="4000" b="1" dirty="0">
                <a:latin typeface="Segoe UI" pitchFamily="34" charset="0"/>
                <a:ea typeface="Segoe UI" pitchFamily="34" charset="0"/>
                <a:cs typeface="Segoe UI" pitchFamily="34" charset="0"/>
              </a:rPr>
              <a:t>Demo</a:t>
            </a:r>
            <a:endParaRPr lang="en-IN" sz="4000" b="1" dirty="0">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ding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203" y="1600201"/>
            <a:ext cx="10908582" cy="4525963"/>
          </a:xfrm>
        </p:spPr>
        <p:txBody>
          <a:bodyPr>
            <a:normAutofit/>
          </a:bodyPr>
          <a:lstStyle>
            <a:lvl1pPr>
              <a:defRPr sz="2400">
                <a:solidFill>
                  <a:schemeClr val="tx1">
                    <a:lumMod val="50000"/>
                    <a:lumOff val="50000"/>
                  </a:schemeClr>
                </a:solidFill>
                <a:latin typeface="Consolas" pitchFamily="49" charset="0"/>
                <a:cs typeface="Consolas" pitchFamily="49" charset="0"/>
              </a:defRPr>
            </a:lvl1pPr>
            <a:lvl2pPr>
              <a:defRPr sz="2000">
                <a:solidFill>
                  <a:schemeClr val="tx1">
                    <a:lumMod val="50000"/>
                    <a:lumOff val="50000"/>
                  </a:schemeClr>
                </a:solidFill>
                <a:latin typeface="Consolas" pitchFamily="49" charset="0"/>
                <a:cs typeface="Consolas" pitchFamily="49" charset="0"/>
              </a:defRPr>
            </a:lvl2pPr>
            <a:lvl3pPr>
              <a:defRPr sz="1800">
                <a:solidFill>
                  <a:schemeClr val="tx1">
                    <a:lumMod val="50000"/>
                    <a:lumOff val="50000"/>
                  </a:schemeClr>
                </a:solidFill>
                <a:latin typeface="Consolas" pitchFamily="49" charset="0"/>
                <a:cs typeface="Consolas" pitchFamily="49" charset="0"/>
              </a:defRPr>
            </a:lvl3pPr>
            <a:lvl4pPr>
              <a:defRPr sz="1600">
                <a:solidFill>
                  <a:schemeClr val="tx1">
                    <a:lumMod val="50000"/>
                    <a:lumOff val="50000"/>
                  </a:schemeClr>
                </a:solidFill>
                <a:latin typeface="Consolas" pitchFamily="49" charset="0"/>
                <a:cs typeface="Consolas" pitchFamily="49" charset="0"/>
              </a:defRPr>
            </a:lvl4pPr>
            <a:lvl5pPr>
              <a:defRPr sz="1600">
                <a:solidFill>
                  <a:schemeClr val="tx1">
                    <a:lumMod val="50000"/>
                    <a:lumOff val="50000"/>
                  </a:schemeClr>
                </a:solidFill>
                <a:latin typeface="Consolas" pitchFamily="49" charset="0"/>
                <a:cs typeface="Consolas" pitchFamily="49"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9423" y="548680"/>
            <a:ext cx="2084437" cy="2084437"/>
          </a:xfrm>
          <a:prstGeom prst="rect">
            <a:avLst/>
          </a:prstGeom>
        </p:spPr>
      </p:pic>
      <p:sp>
        <p:nvSpPr>
          <p:cNvPr id="5" name="Rounded Rectangle 4"/>
          <p:cNvSpPr/>
          <p:nvPr userDrawn="1"/>
        </p:nvSpPr>
        <p:spPr>
          <a:xfrm>
            <a:off x="3617126" y="1285860"/>
            <a:ext cx="7234338"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p:cNvSpPr>
            <a:spLocks noGrp="1"/>
          </p:cNvSpPr>
          <p:nvPr>
            <p:ph type="title" hasCustomPrompt="1"/>
          </p:nvPr>
        </p:nvSpPr>
        <p:spPr>
          <a:xfrm>
            <a:off x="3807504" y="1428737"/>
            <a:ext cx="6853583" cy="1362075"/>
          </a:xfrm>
        </p:spPr>
        <p:txBody>
          <a:bodyPr anchor="b"/>
          <a:lstStyle>
            <a:lvl1pPr algn="l">
              <a:defRPr sz="4000" b="1" cap="none">
                <a:solidFill>
                  <a:schemeClr val="accent1"/>
                </a:solidFill>
              </a:defRPr>
            </a:lvl1pPr>
          </a:lstStyle>
          <a:p>
            <a:r>
              <a:rPr lang="en-US" dirty="0"/>
              <a:t>Click to edit master title style</a:t>
            </a:r>
            <a:endParaRPr lang="en-IN" dirty="0"/>
          </a:p>
        </p:txBody>
      </p:sp>
      <p:sp>
        <p:nvSpPr>
          <p:cNvPr id="7" name="Text Placeholder 2"/>
          <p:cNvSpPr>
            <a:spLocks noGrp="1"/>
          </p:cNvSpPr>
          <p:nvPr>
            <p:ph type="body" idx="1"/>
          </p:nvPr>
        </p:nvSpPr>
        <p:spPr>
          <a:xfrm>
            <a:off x="3807504" y="2928935"/>
            <a:ext cx="6853583" cy="1500187"/>
          </a:xfrm>
        </p:spPr>
        <p:txBody>
          <a:bodyPr anchor="t"/>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TextBox 7"/>
          <p:cNvSpPr txBox="1"/>
          <p:nvPr userDrawn="1"/>
        </p:nvSpPr>
        <p:spPr>
          <a:xfrm>
            <a:off x="1308941" y="4077072"/>
            <a:ext cx="1580882" cy="65335"/>
          </a:xfrm>
          <a:prstGeom prst="rect">
            <a:avLst/>
          </a:prstGeom>
          <a:noFill/>
        </p:spPr>
        <p:txBody>
          <a:bodyPr wrap="none" rtlCol="0">
            <a:spAutoFit/>
          </a:bodyPr>
          <a:lstStyle/>
          <a:p>
            <a:r>
              <a:rPr lang="en-US" sz="4000" b="1" dirty="0">
                <a:latin typeface="Segoe UI" pitchFamily="34" charset="0"/>
                <a:ea typeface="Segoe UI" pitchFamily="34" charset="0"/>
                <a:cs typeface="Segoe UI" pitchFamily="34" charset="0"/>
              </a:rPr>
              <a:t>Video</a:t>
            </a:r>
            <a:endParaRPr lang="en-IN" sz="4000" b="1" dirty="0">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5" name="Rectangle 4"/>
          <p:cNvSpPr/>
          <p:nvPr userDrawn="1"/>
        </p:nvSpPr>
        <p:spPr>
          <a:xfrm>
            <a:off x="5591965" y="3786190"/>
            <a:ext cx="6592098" cy="3071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userDrawn="1"/>
        </p:nvSpPr>
        <p:spPr>
          <a:xfrm>
            <a:off x="8969386" y="4214819"/>
            <a:ext cx="3214678" cy="2643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userDrawn="1"/>
        </p:nvSpPr>
        <p:spPr>
          <a:xfrm>
            <a:off x="979462" y="415010"/>
            <a:ext cx="10389205" cy="707886"/>
          </a:xfrm>
          <a:prstGeom prst="rect">
            <a:avLst/>
          </a:prstGeom>
          <a:noFill/>
        </p:spPr>
        <p:txBody>
          <a:bodyPr wrap="square" rtlCol="0">
            <a:spAutoFit/>
          </a:bodyPr>
          <a:lstStyle/>
          <a:p>
            <a:pPr algn="ctr"/>
            <a:r>
              <a:rPr lang="en-IN" sz="4000" b="1" dirty="0">
                <a:solidFill>
                  <a:schemeClr val="accent1"/>
                </a:solidFill>
              </a:rPr>
              <a:t>A Big Thanks to Our Knowledge Partners</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948900" y="5505966"/>
            <a:ext cx="1263811" cy="1379418"/>
          </a:xfrm>
          <a:prstGeom prst="rect">
            <a:avLst/>
          </a:prstGeom>
        </p:spPr>
      </p:pic>
      <p:sp>
        <p:nvSpPr>
          <p:cNvPr id="10" name="TextBox 9"/>
          <p:cNvSpPr txBox="1"/>
          <p:nvPr userDrawn="1"/>
        </p:nvSpPr>
        <p:spPr>
          <a:xfrm>
            <a:off x="7388175" y="6594648"/>
            <a:ext cx="3735318" cy="230832"/>
          </a:xfrm>
          <a:prstGeom prst="rect">
            <a:avLst/>
          </a:prstGeom>
          <a:noFill/>
        </p:spPr>
        <p:txBody>
          <a:bodyPr wrap="none" rtlCol="0">
            <a:spAutoFit/>
          </a:bodyPr>
          <a:lstStyle/>
          <a:p>
            <a:r>
              <a:rPr lang="en-US" sz="900" dirty="0"/>
              <a:t>Data Platform Summit 2017 is a</a:t>
            </a:r>
            <a:r>
              <a:rPr lang="en-US" sz="900" baseline="0" dirty="0"/>
              <a:t> community initiative by eDominer Systems </a:t>
            </a:r>
            <a:endParaRPr lang="en-US" sz="900" dirty="0"/>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870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065" y="289511"/>
            <a:ext cx="4717784" cy="1046440"/>
          </a:xfrm>
        </p:spPr>
        <p:txBody>
          <a:bodyPr vert="horz" wrap="square" lIns="146304" tIns="91440" rIns="146304" bIns="91440" rtlCol="0" anchor="t">
            <a:noAutofit/>
          </a:bodyPr>
          <a:lstStyle>
            <a:lvl1pPr>
              <a:defRPr lang="en-US" sz="2798" b="0" kern="1200" cap="all" spc="500" baseline="0" dirty="0">
                <a:ln w="3175">
                  <a:noFill/>
                </a:ln>
                <a:solidFill>
                  <a:schemeClr val="bg1"/>
                </a:solidFill>
                <a:effectLst/>
                <a:latin typeface="Segoe UI Semilight" charset="0"/>
                <a:ea typeface="+mn-ea"/>
                <a:cs typeface="Segoe UI Semilight" charset="0"/>
              </a:defRPr>
            </a:lvl1pPr>
          </a:lstStyle>
          <a:p>
            <a:pPr marL="0" lvl="0" algn="l" defTabSz="91376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065" y="2314246"/>
            <a:ext cx="4544728" cy="4048455"/>
          </a:xfrm>
        </p:spPr>
        <p:txBody>
          <a:bodyPr>
            <a:normAutofit/>
          </a:bodyPr>
          <a:lstStyle>
            <a:lvl1pPr>
              <a:lnSpc>
                <a:spcPct val="100000"/>
              </a:lnSpc>
              <a:spcBef>
                <a:spcPts val="200"/>
              </a:spcBef>
              <a:spcAft>
                <a:spcPts val="1199"/>
              </a:spcAft>
              <a:defRPr lang="en-US" sz="1399"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3760">
              <a:spcBef>
                <a:spcPts val="999"/>
              </a:spcBef>
              <a:buNone/>
            </a:pPr>
            <a:r>
              <a:rPr lang="en-US"/>
              <a:t>Edit Master text styles</a:t>
            </a:r>
          </a:p>
        </p:txBody>
      </p:sp>
    </p:spTree>
    <p:extLst>
      <p:ext uri="{BB962C8B-B14F-4D97-AF65-F5344CB8AC3E}">
        <p14:creationId xmlns:p14="http://schemas.microsoft.com/office/powerpoint/2010/main" val="40865247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4" y="2084173"/>
            <a:ext cx="11645937" cy="1270028"/>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40017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870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065" y="289511"/>
            <a:ext cx="4717784" cy="1046440"/>
          </a:xfrm>
        </p:spPr>
        <p:txBody>
          <a:bodyPr vert="horz" wrap="square" lIns="146304" tIns="91440" rIns="146304" bIns="91440" rtlCol="0" anchor="t">
            <a:noAutofit/>
          </a:bodyPr>
          <a:lstStyle>
            <a:lvl1pPr>
              <a:defRPr lang="en-US" sz="3198" b="0" kern="1200" cap="none" spc="0" baseline="0" dirty="0">
                <a:ln w="3175">
                  <a:noFill/>
                </a:ln>
                <a:solidFill>
                  <a:schemeClr val="bg1"/>
                </a:solidFill>
                <a:effectLst/>
                <a:latin typeface="+mj-lt"/>
                <a:ea typeface="Segoe UI Semilight" panose="020B0402040204020203" pitchFamily="34" charset="0"/>
                <a:cs typeface="Segoe UI Semilight" panose="020B0402040204020203" pitchFamily="34" charset="0"/>
              </a:defRPr>
            </a:lvl1pPr>
          </a:lstStyle>
          <a:p>
            <a:pPr marL="0" lvl="0" defTabSz="913760">
              <a:lnSpc>
                <a:spcPct val="100000"/>
              </a:lnSpc>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065" y="2314246"/>
            <a:ext cx="4544728" cy="4048455"/>
          </a:xfrm>
        </p:spPr>
        <p:txBody>
          <a:bodyPr>
            <a:normAutofit/>
          </a:bodyPr>
          <a:lstStyle>
            <a:lvl1pPr>
              <a:lnSpc>
                <a:spcPct val="100000"/>
              </a:lnSpc>
              <a:spcBef>
                <a:spcPts val="200"/>
              </a:spcBef>
              <a:spcAft>
                <a:spcPts val="1199"/>
              </a:spcAft>
              <a:defRPr lang="en-US" sz="1399"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3760">
              <a:spcBef>
                <a:spcPts val="999"/>
              </a:spcBef>
              <a:buNone/>
            </a:pPr>
            <a:r>
              <a:rPr lang="en-US"/>
              <a:t>Edit Master text styles</a:t>
            </a:r>
          </a:p>
        </p:txBody>
      </p:sp>
    </p:spTree>
    <p:extLst>
      <p:ext uri="{BB962C8B-B14F-4D97-AF65-F5344CB8AC3E}">
        <p14:creationId xmlns:p14="http://schemas.microsoft.com/office/powerpoint/2010/main" val="15257619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84063"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064" y="1197323"/>
            <a:ext cx="11645936"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6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6900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8"/>
            <a:ext cx="11645937" cy="2241704"/>
          </a:xfrm>
        </p:spPr>
        <p:txBody>
          <a:bodyPr>
            <a:spAutoFit/>
          </a:bodyPr>
          <a:lstStyle>
            <a:lvl1pPr>
              <a:defRPr sz="352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81236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6933200" y="3233721"/>
            <a:ext cx="5630660" cy="390556"/>
          </a:xfrm>
          <a:prstGeom prst="rect">
            <a:avLst/>
          </a:prstGeom>
          <a:blipFill>
            <a:blip r:embed="rId2">
              <a:alphaModFix amt="20000"/>
            </a:blip>
            <a:stretch>
              <a:fillRect/>
            </a:stretch>
          </a:blipFill>
        </p:spPr>
        <p:txBody>
          <a:bodyPr lIns="0" tIns="0" rIns="0" bIns="0" rtlCol="0" anchor="ctr">
            <a:spAutoFit/>
          </a:bodyPr>
          <a:lstStyle/>
          <a:p>
            <a:pPr algn="l"/>
            <a:endParaRPr lang="en-US" sz="2538" dirty="0">
              <a:solidFill>
                <a:schemeClr val="accent1"/>
              </a:solidFill>
            </a:endParaRPr>
          </a:p>
        </p:txBody>
      </p:sp>
      <p:sp>
        <p:nvSpPr>
          <p:cNvPr id="2" name="Title 1"/>
          <p:cNvSpPr>
            <a:spLocks noGrp="1"/>
          </p:cNvSpPr>
          <p:nvPr>
            <p:ph type="ctrTitle" hasCustomPrompt="1"/>
          </p:nvPr>
        </p:nvSpPr>
        <p:spPr>
          <a:xfrm>
            <a:off x="380637" y="4000221"/>
            <a:ext cx="11422306" cy="2476407"/>
          </a:xfrm>
        </p:spPr>
        <p:txBody>
          <a:bodyPr anchor="b">
            <a:noAutofit/>
          </a:bodyPr>
          <a:lstStyle>
            <a:lvl1pPr algn="l">
              <a:defRPr sz="6346">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1959" y="381612"/>
            <a:ext cx="11421824" cy="1142440"/>
          </a:xfrm>
        </p:spPr>
        <p:txBody>
          <a:bodyPr anchor="t">
            <a:noAutofit/>
          </a:bodyPr>
          <a:lstStyle>
            <a:lvl1pPr algn="l">
              <a:defRPr lang="en-US" sz="4230"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a:stretch>
            <a:fillRect/>
          </a:stretch>
        </p:blipFill>
        <p:spPr>
          <a:xfrm>
            <a:off x="9172820" y="3238504"/>
            <a:ext cx="2630124" cy="380990"/>
          </a:xfrm>
          <a:prstGeom prst="rect">
            <a:avLst/>
          </a:prstGeom>
        </p:spPr>
      </p:pic>
      <p:sp>
        <p:nvSpPr>
          <p:cNvPr id="7" name="TextBox 6"/>
          <p:cNvSpPr txBox="1"/>
          <p:nvPr userDrawn="1"/>
        </p:nvSpPr>
        <p:spPr>
          <a:xfrm>
            <a:off x="418669" y="6530379"/>
            <a:ext cx="3065130" cy="287643"/>
          </a:xfrm>
          <a:prstGeom prst="rect">
            <a:avLst/>
          </a:prstGeom>
          <a:noFill/>
        </p:spPr>
        <p:txBody>
          <a:bodyPr wrap="square" rtlCol="0">
            <a:spAutoFit/>
          </a:bodyPr>
          <a:lstStyle/>
          <a:p>
            <a:r>
              <a:rPr lang="en-AU" sz="1269" b="1" dirty="0">
                <a:solidFill>
                  <a:schemeClr val="accent1"/>
                </a:solidFill>
                <a:latin typeface="Source Sans Pro Light" panose="020B0403030403020204" pitchFamily="34" charset="0"/>
              </a:rPr>
              <a:t>#838</a:t>
            </a:r>
            <a:r>
              <a:rPr lang="en-AU" sz="1269" b="1" baseline="0" dirty="0">
                <a:solidFill>
                  <a:schemeClr val="accent1"/>
                </a:solidFill>
                <a:latin typeface="Source Sans Pro Light" panose="020B0403030403020204" pitchFamily="34" charset="0"/>
              </a:rPr>
              <a:t> | Brisbane 2019</a:t>
            </a:r>
            <a:endParaRPr lang="en-AU" sz="1269" b="1" dirty="0">
              <a:solidFill>
                <a:schemeClr val="accent1"/>
              </a:solidFill>
              <a:latin typeface="Source Sans Pro Light" panose="020B0403030403020204" pitchFamily="34" charset="0"/>
            </a:endParaRPr>
          </a:p>
        </p:txBody>
      </p:sp>
    </p:spTree>
    <p:extLst>
      <p:ext uri="{BB962C8B-B14F-4D97-AF65-F5344CB8AC3E}">
        <p14:creationId xmlns:p14="http://schemas.microsoft.com/office/powerpoint/2010/main" val="853349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870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065" y="289511"/>
            <a:ext cx="4717784" cy="1046440"/>
          </a:xfrm>
        </p:spPr>
        <p:txBody>
          <a:bodyPr vert="horz" wrap="square" lIns="146304" tIns="91440" rIns="146304" bIns="91440" rtlCol="0" anchor="t">
            <a:noAutofit/>
          </a:bodyPr>
          <a:lstStyle>
            <a:lvl1pPr>
              <a:defRPr lang="en-US" sz="2798" b="0" kern="1200" cap="all" spc="500" baseline="0" dirty="0">
                <a:ln w="3175">
                  <a:noFill/>
                </a:ln>
                <a:solidFill>
                  <a:schemeClr val="bg1"/>
                </a:solidFill>
                <a:effectLst/>
                <a:latin typeface="Segoe UI Semilight" charset="0"/>
                <a:ea typeface="+mn-ea"/>
                <a:cs typeface="Segoe UI Semilight" charset="0"/>
              </a:defRPr>
            </a:lvl1pPr>
          </a:lstStyle>
          <a:p>
            <a:pPr marL="0" lvl="0" algn="l" defTabSz="91376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065" y="2314246"/>
            <a:ext cx="4544728" cy="4048455"/>
          </a:xfrm>
        </p:spPr>
        <p:txBody>
          <a:bodyPr>
            <a:normAutofit/>
          </a:bodyPr>
          <a:lstStyle>
            <a:lvl1pPr>
              <a:lnSpc>
                <a:spcPct val="100000"/>
              </a:lnSpc>
              <a:spcBef>
                <a:spcPts val="200"/>
              </a:spcBef>
              <a:spcAft>
                <a:spcPts val="1199"/>
              </a:spcAft>
              <a:defRPr lang="en-US" sz="1399"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3760">
              <a:spcBef>
                <a:spcPts val="999"/>
              </a:spcBef>
              <a:buNone/>
            </a:pPr>
            <a:r>
              <a:rPr lang="en-US"/>
              <a:t>Edit Master text styles</a:t>
            </a:r>
          </a:p>
        </p:txBody>
      </p:sp>
    </p:spTree>
    <p:extLst>
      <p:ext uri="{BB962C8B-B14F-4D97-AF65-F5344CB8AC3E}">
        <p14:creationId xmlns:p14="http://schemas.microsoft.com/office/powerpoint/2010/main" val="408028216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ponsors">
    <p:spTree>
      <p:nvGrpSpPr>
        <p:cNvPr id="1" name=""/>
        <p:cNvGrpSpPr/>
        <p:nvPr/>
      </p:nvGrpSpPr>
      <p:grpSpPr>
        <a:xfrm>
          <a:off x="0" y="0"/>
          <a:ext cx="0" cy="0"/>
          <a:chOff x="0" y="0"/>
          <a:chExt cx="0" cy="0"/>
        </a:xfrm>
      </p:grpSpPr>
      <p:sp>
        <p:nvSpPr>
          <p:cNvPr id="10" name="Text Placeholder 13"/>
          <p:cNvSpPr>
            <a:spLocks noGrp="1"/>
          </p:cNvSpPr>
          <p:nvPr>
            <p:ph type="body" sz="quarter" idx="10" hasCustomPrompt="1"/>
          </p:nvPr>
        </p:nvSpPr>
        <p:spPr>
          <a:xfrm>
            <a:off x="381959" y="381612"/>
            <a:ext cx="11421824" cy="1142440"/>
          </a:xfrm>
          <a:ln>
            <a:noFill/>
          </a:ln>
        </p:spPr>
        <p:txBody>
          <a:bodyPr anchor="t">
            <a:noAutofit/>
          </a:bodyPr>
          <a:lstStyle>
            <a:lvl1pPr algn="l">
              <a:defRPr lang="en-US" sz="4230" b="0" kern="1200" dirty="0" smtClean="0">
                <a:solidFill>
                  <a:schemeClr val="accent1"/>
                </a:solidFill>
                <a:latin typeface="+mj-lt"/>
                <a:ea typeface="+mn-ea"/>
                <a:cs typeface="+mn-cs"/>
              </a:defRPr>
            </a:lvl1pPr>
          </a:lstStyle>
          <a:p>
            <a:pPr lvl="0"/>
            <a:r>
              <a:rPr lang="en-US" dirty="0"/>
              <a:t>Thank you to our sponsors:</a:t>
            </a:r>
          </a:p>
        </p:txBody>
      </p:sp>
      <p:sp>
        <p:nvSpPr>
          <p:cNvPr id="29" name="Title 1">
            <a:extLst>
              <a:ext uri="{FF2B5EF4-FFF2-40B4-BE49-F238E27FC236}">
                <a16:creationId xmlns:a16="http://schemas.microsoft.com/office/drawing/2014/main" id="{B3F22080-1180-46D6-9A7E-C8BD5612DC35}"/>
              </a:ext>
            </a:extLst>
          </p:cNvPr>
          <p:cNvSpPr txBox="1">
            <a:spLocks/>
          </p:cNvSpPr>
          <p:nvPr userDrawn="1"/>
        </p:nvSpPr>
        <p:spPr>
          <a:xfrm>
            <a:off x="3480448" y="6540686"/>
            <a:ext cx="4372819" cy="253638"/>
          </a:xfrm>
          <a:prstGeom prst="rect">
            <a:avLst/>
          </a:prstGeom>
        </p:spPr>
        <p:txBody>
          <a:bodyPr vert="horz" lIns="0" tIns="36265" rIns="72530" bIns="36265" rtlCol="0" anchor="t" anchorCtr="0">
            <a:noAutofit/>
          </a:bodyPr>
          <a:lstStyle>
            <a:lvl1pPr algn="l" defTabSz="457200" rtl="0" eaLnBrk="1" latinLnBrk="0" hangingPunct="1">
              <a:spcBef>
                <a:spcPct val="0"/>
              </a:spcBef>
              <a:buNone/>
              <a:defRPr sz="4500" b="0" i="0" kern="1200" baseline="0">
                <a:solidFill>
                  <a:srgbClr val="19405F"/>
                </a:solidFill>
                <a:latin typeface="Source Sans Pro Light"/>
                <a:ea typeface="+mj-ea"/>
                <a:cs typeface="Source Sans Pro Light"/>
              </a:defRPr>
            </a:lvl1pPr>
          </a:lstStyle>
          <a:p>
            <a:r>
              <a:rPr lang="en-US" sz="1692" b="1" dirty="0">
                <a:solidFill>
                  <a:schemeClr val="tx1"/>
                </a:solidFill>
              </a:rPr>
              <a:t>Please make sure you visit our fantastic sponsors.</a:t>
            </a:r>
          </a:p>
        </p:txBody>
      </p:sp>
      <p:pic>
        <p:nvPicPr>
          <p:cNvPr id="17" name="Picture 16">
            <a:extLst>
              <a:ext uri="{FF2B5EF4-FFF2-40B4-BE49-F238E27FC236}">
                <a16:creationId xmlns:a16="http://schemas.microsoft.com/office/drawing/2014/main" id="{565498BA-F3C7-462A-97FC-CC7F6C52AA52}"/>
              </a:ext>
            </a:extLst>
          </p:cNvPr>
          <p:cNvPicPr>
            <a:picLocks noChangeAspect="1"/>
          </p:cNvPicPr>
          <p:nvPr userDrawn="1"/>
        </p:nvPicPr>
        <p:blipFill>
          <a:blip r:embed="rId2"/>
          <a:stretch>
            <a:fillRect/>
          </a:stretch>
        </p:blipFill>
        <p:spPr>
          <a:xfrm>
            <a:off x="5134760" y="3904348"/>
            <a:ext cx="2186665" cy="755201"/>
          </a:xfrm>
          <a:prstGeom prst="rect">
            <a:avLst/>
          </a:prstGeom>
        </p:spPr>
      </p:pic>
      <p:pic>
        <p:nvPicPr>
          <p:cNvPr id="18" name="Picture 17">
            <a:extLst>
              <a:ext uri="{FF2B5EF4-FFF2-40B4-BE49-F238E27FC236}">
                <a16:creationId xmlns:a16="http://schemas.microsoft.com/office/drawing/2014/main" id="{74CF6B4E-5AF1-480B-B539-FC78FA9875E4}"/>
              </a:ext>
            </a:extLst>
          </p:cNvPr>
          <p:cNvPicPr>
            <a:picLocks noChangeAspect="1"/>
          </p:cNvPicPr>
          <p:nvPr userDrawn="1"/>
        </p:nvPicPr>
        <p:blipFill>
          <a:blip r:embed="rId3"/>
          <a:stretch>
            <a:fillRect/>
          </a:stretch>
        </p:blipFill>
        <p:spPr>
          <a:xfrm>
            <a:off x="3077349" y="2611612"/>
            <a:ext cx="1587846" cy="1049133"/>
          </a:xfrm>
          <a:prstGeom prst="rect">
            <a:avLst/>
          </a:prstGeom>
        </p:spPr>
      </p:pic>
      <p:pic>
        <p:nvPicPr>
          <p:cNvPr id="19" name="Picture 18">
            <a:extLst>
              <a:ext uri="{FF2B5EF4-FFF2-40B4-BE49-F238E27FC236}">
                <a16:creationId xmlns:a16="http://schemas.microsoft.com/office/drawing/2014/main" id="{26015031-DF34-428E-AEF3-6110D8A75F18}"/>
              </a:ext>
            </a:extLst>
          </p:cNvPr>
          <p:cNvPicPr>
            <a:picLocks noChangeAspect="1"/>
          </p:cNvPicPr>
          <p:nvPr userDrawn="1"/>
        </p:nvPicPr>
        <p:blipFill>
          <a:blip r:embed="rId4"/>
          <a:stretch>
            <a:fillRect/>
          </a:stretch>
        </p:blipFill>
        <p:spPr>
          <a:xfrm>
            <a:off x="234893" y="1311798"/>
            <a:ext cx="3008075" cy="1142440"/>
          </a:xfrm>
          <a:prstGeom prst="rect">
            <a:avLst/>
          </a:prstGeom>
        </p:spPr>
      </p:pic>
      <p:pic>
        <p:nvPicPr>
          <p:cNvPr id="20" name="Picture 19">
            <a:extLst>
              <a:ext uri="{FF2B5EF4-FFF2-40B4-BE49-F238E27FC236}">
                <a16:creationId xmlns:a16="http://schemas.microsoft.com/office/drawing/2014/main" id="{B578D429-AC75-435F-B2C9-8A3157A8E9A8}"/>
              </a:ext>
            </a:extLst>
          </p:cNvPr>
          <p:cNvPicPr>
            <a:picLocks noChangeAspect="1"/>
          </p:cNvPicPr>
          <p:nvPr userDrawn="1"/>
        </p:nvPicPr>
        <p:blipFill>
          <a:blip r:embed="rId5"/>
          <a:stretch>
            <a:fillRect/>
          </a:stretch>
        </p:blipFill>
        <p:spPr>
          <a:xfrm>
            <a:off x="2414067" y="3983378"/>
            <a:ext cx="2168970" cy="658186"/>
          </a:xfrm>
          <a:prstGeom prst="rect">
            <a:avLst/>
          </a:prstGeom>
        </p:spPr>
      </p:pic>
      <p:pic>
        <p:nvPicPr>
          <p:cNvPr id="30" name="Picture 29">
            <a:extLst>
              <a:ext uri="{FF2B5EF4-FFF2-40B4-BE49-F238E27FC236}">
                <a16:creationId xmlns:a16="http://schemas.microsoft.com/office/drawing/2014/main" id="{2D6B1B0D-5DD9-4E6B-8198-F14F6C94A584}"/>
              </a:ext>
            </a:extLst>
          </p:cNvPr>
          <p:cNvPicPr>
            <a:picLocks noChangeAspect="1"/>
          </p:cNvPicPr>
          <p:nvPr userDrawn="1"/>
        </p:nvPicPr>
        <p:blipFill>
          <a:blip r:embed="rId6"/>
          <a:stretch>
            <a:fillRect/>
          </a:stretch>
        </p:blipFill>
        <p:spPr>
          <a:xfrm>
            <a:off x="5766654" y="5928785"/>
            <a:ext cx="922876" cy="611901"/>
          </a:xfrm>
          <a:prstGeom prst="rect">
            <a:avLst/>
          </a:prstGeom>
        </p:spPr>
      </p:pic>
      <p:pic>
        <p:nvPicPr>
          <p:cNvPr id="31" name="Picture 30">
            <a:extLst>
              <a:ext uri="{FF2B5EF4-FFF2-40B4-BE49-F238E27FC236}">
                <a16:creationId xmlns:a16="http://schemas.microsoft.com/office/drawing/2014/main" id="{5643BF41-DADF-4F7C-8A0F-BAF53EC9AB8E}"/>
              </a:ext>
            </a:extLst>
          </p:cNvPr>
          <p:cNvPicPr>
            <a:picLocks noChangeAspect="1"/>
          </p:cNvPicPr>
          <p:nvPr userDrawn="1"/>
        </p:nvPicPr>
        <p:blipFill>
          <a:blip r:embed="rId7"/>
          <a:stretch>
            <a:fillRect/>
          </a:stretch>
        </p:blipFill>
        <p:spPr>
          <a:xfrm>
            <a:off x="5222633" y="5066685"/>
            <a:ext cx="2010919" cy="626508"/>
          </a:xfrm>
          <a:prstGeom prst="rect">
            <a:avLst/>
          </a:prstGeom>
        </p:spPr>
      </p:pic>
      <p:pic>
        <p:nvPicPr>
          <p:cNvPr id="32" name="Picture 31">
            <a:extLst>
              <a:ext uri="{FF2B5EF4-FFF2-40B4-BE49-F238E27FC236}">
                <a16:creationId xmlns:a16="http://schemas.microsoft.com/office/drawing/2014/main" id="{4E767566-AE42-41FF-A71D-706444EF73F6}"/>
              </a:ext>
            </a:extLst>
          </p:cNvPr>
          <p:cNvPicPr>
            <a:picLocks noChangeAspect="1"/>
          </p:cNvPicPr>
          <p:nvPr userDrawn="1"/>
        </p:nvPicPr>
        <p:blipFill>
          <a:blip r:embed="rId8"/>
          <a:stretch>
            <a:fillRect/>
          </a:stretch>
        </p:blipFill>
        <p:spPr>
          <a:xfrm>
            <a:off x="9379397" y="1214560"/>
            <a:ext cx="2569773" cy="1714325"/>
          </a:xfrm>
          <a:prstGeom prst="rect">
            <a:avLst/>
          </a:prstGeom>
        </p:spPr>
      </p:pic>
      <p:pic>
        <p:nvPicPr>
          <p:cNvPr id="34" name="Picture 33" descr="A close up of a sign&#10;&#10;Description generated with high confidence">
            <a:extLst>
              <a:ext uri="{FF2B5EF4-FFF2-40B4-BE49-F238E27FC236}">
                <a16:creationId xmlns:a16="http://schemas.microsoft.com/office/drawing/2014/main" id="{7365606D-3135-4CF7-BC7F-09AD4A3613AF}"/>
              </a:ext>
            </a:extLst>
          </p:cNvPr>
          <p:cNvPicPr>
            <a:picLocks noChangeAspect="1"/>
          </p:cNvPicPr>
          <p:nvPr userDrawn="1"/>
        </p:nvPicPr>
        <p:blipFill>
          <a:blip r:embed="rId9"/>
          <a:stretch>
            <a:fillRect/>
          </a:stretch>
        </p:blipFill>
        <p:spPr>
          <a:xfrm>
            <a:off x="10210969" y="6012122"/>
            <a:ext cx="906627" cy="383053"/>
          </a:xfrm>
          <a:prstGeom prst="rect">
            <a:avLst/>
          </a:prstGeom>
        </p:spPr>
      </p:pic>
      <p:pic>
        <p:nvPicPr>
          <p:cNvPr id="35" name="Picture 34">
            <a:extLst>
              <a:ext uri="{FF2B5EF4-FFF2-40B4-BE49-F238E27FC236}">
                <a16:creationId xmlns:a16="http://schemas.microsoft.com/office/drawing/2014/main" id="{E43280C5-911B-4A3B-8A93-DA619D2FFD2A}"/>
              </a:ext>
            </a:extLst>
          </p:cNvPr>
          <p:cNvPicPr>
            <a:picLocks noChangeAspect="1"/>
          </p:cNvPicPr>
          <p:nvPr userDrawn="1"/>
        </p:nvPicPr>
        <p:blipFill>
          <a:blip r:embed="rId10"/>
          <a:stretch>
            <a:fillRect/>
          </a:stretch>
        </p:blipFill>
        <p:spPr>
          <a:xfrm>
            <a:off x="6261285" y="2928886"/>
            <a:ext cx="2862041" cy="438141"/>
          </a:xfrm>
          <a:prstGeom prst="rect">
            <a:avLst/>
          </a:prstGeom>
        </p:spPr>
      </p:pic>
      <p:pic>
        <p:nvPicPr>
          <p:cNvPr id="36" name="Picture 35" descr="A close up of a logo&#10;&#10;Description automatically generated">
            <a:extLst>
              <a:ext uri="{FF2B5EF4-FFF2-40B4-BE49-F238E27FC236}">
                <a16:creationId xmlns:a16="http://schemas.microsoft.com/office/drawing/2014/main" id="{5D672697-43A5-4F1C-BED3-4E48C23966B2}"/>
              </a:ext>
            </a:extLst>
          </p:cNvPr>
          <p:cNvPicPr>
            <a:picLocks noChangeAspect="1"/>
          </p:cNvPicPr>
          <p:nvPr userDrawn="1"/>
        </p:nvPicPr>
        <p:blipFill>
          <a:blip r:embed="rId11"/>
          <a:stretch>
            <a:fillRect/>
          </a:stretch>
        </p:blipFill>
        <p:spPr>
          <a:xfrm>
            <a:off x="7825978" y="3922335"/>
            <a:ext cx="2435763" cy="719229"/>
          </a:xfrm>
          <a:prstGeom prst="rect">
            <a:avLst/>
          </a:prstGeom>
        </p:spPr>
      </p:pic>
      <p:pic>
        <p:nvPicPr>
          <p:cNvPr id="37" name="Picture 36" descr="A close up of a sign&#10;&#10;Description automatically generated">
            <a:extLst>
              <a:ext uri="{FF2B5EF4-FFF2-40B4-BE49-F238E27FC236}">
                <a16:creationId xmlns:a16="http://schemas.microsoft.com/office/drawing/2014/main" id="{825DDB38-5AAF-4BA3-9D12-D7EA3261EA36}"/>
              </a:ext>
            </a:extLst>
          </p:cNvPr>
          <p:cNvPicPr>
            <a:picLocks noChangeAspect="1"/>
          </p:cNvPicPr>
          <p:nvPr userDrawn="1"/>
        </p:nvPicPr>
        <p:blipFill>
          <a:blip r:embed="rId12"/>
          <a:stretch>
            <a:fillRect/>
          </a:stretch>
        </p:blipFill>
        <p:spPr>
          <a:xfrm>
            <a:off x="-116272" y="5750732"/>
            <a:ext cx="2530340" cy="905833"/>
          </a:xfrm>
          <a:prstGeom prst="rect">
            <a:avLst/>
          </a:prstGeom>
        </p:spPr>
      </p:pic>
    </p:spTree>
    <p:extLst>
      <p:ext uri="{BB962C8B-B14F-4D97-AF65-F5344CB8AC3E}">
        <p14:creationId xmlns:p14="http://schemas.microsoft.com/office/powerpoint/2010/main" val="20614290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Evaluations">
    <p:spTree>
      <p:nvGrpSpPr>
        <p:cNvPr id="1" name=""/>
        <p:cNvGrpSpPr/>
        <p:nvPr/>
      </p:nvGrpSpPr>
      <p:grpSpPr>
        <a:xfrm>
          <a:off x="0" y="0"/>
          <a:ext cx="0" cy="0"/>
          <a:chOff x="0" y="0"/>
          <a:chExt cx="0" cy="0"/>
        </a:xfrm>
      </p:grpSpPr>
      <p:sp>
        <p:nvSpPr>
          <p:cNvPr id="10" name="Text Placeholder 13"/>
          <p:cNvSpPr>
            <a:spLocks noGrp="1"/>
          </p:cNvSpPr>
          <p:nvPr>
            <p:ph type="body" sz="quarter" idx="10" hasCustomPrompt="1"/>
          </p:nvPr>
        </p:nvSpPr>
        <p:spPr>
          <a:xfrm>
            <a:off x="381959" y="381612"/>
            <a:ext cx="11421824" cy="1142440"/>
          </a:xfrm>
          <a:ln>
            <a:noFill/>
          </a:ln>
        </p:spPr>
        <p:txBody>
          <a:bodyPr anchor="t">
            <a:noAutofit/>
          </a:bodyPr>
          <a:lstStyle>
            <a:lvl1pPr algn="l">
              <a:defRPr lang="en-US" sz="4230" b="0" kern="1200" dirty="0" smtClean="0">
                <a:solidFill>
                  <a:schemeClr val="accent1"/>
                </a:solidFill>
                <a:latin typeface="+mj-lt"/>
                <a:ea typeface="+mn-ea"/>
                <a:cs typeface="+mn-cs"/>
              </a:defRPr>
            </a:lvl1pPr>
          </a:lstStyle>
          <a:p>
            <a:pPr lvl="0"/>
            <a:r>
              <a:rPr lang="en-US" dirty="0"/>
              <a:t>Evaluations:</a:t>
            </a:r>
          </a:p>
        </p:txBody>
      </p:sp>
      <p:sp>
        <p:nvSpPr>
          <p:cNvPr id="11" name="Title 1"/>
          <p:cNvSpPr txBox="1">
            <a:spLocks/>
          </p:cNvSpPr>
          <p:nvPr userDrawn="1"/>
        </p:nvSpPr>
        <p:spPr>
          <a:xfrm>
            <a:off x="431632" y="2359042"/>
            <a:ext cx="7445736" cy="1979818"/>
          </a:xfrm>
          <a:prstGeom prst="rect">
            <a:avLst/>
          </a:prstGeom>
        </p:spPr>
        <p:txBody>
          <a:bodyPr vert="horz" lIns="0" tIns="36265" rIns="72530" bIns="36265" rtlCol="0" anchor="t" anchorCtr="0">
            <a:noAutofit/>
          </a:bodyPr>
          <a:lstStyle>
            <a:lvl1pPr algn="l" defTabSz="457200" rtl="0" eaLnBrk="1" latinLnBrk="0" hangingPunct="1">
              <a:spcBef>
                <a:spcPct val="0"/>
              </a:spcBef>
              <a:buNone/>
              <a:defRPr sz="4500" b="0" i="0" kern="1200" baseline="0">
                <a:solidFill>
                  <a:srgbClr val="19405F"/>
                </a:solidFill>
                <a:latin typeface="Source Sans Pro Light"/>
                <a:ea typeface="+mj-ea"/>
                <a:cs typeface="Source Sans Pro Light"/>
              </a:defRPr>
            </a:lvl1pPr>
          </a:lstStyle>
          <a:p>
            <a:r>
              <a:rPr lang="en-US" sz="1428" b="1" dirty="0">
                <a:solidFill>
                  <a:schemeClr val="accent1">
                    <a:lumMod val="75000"/>
                  </a:schemeClr>
                </a:solidFill>
              </a:rPr>
              <a:t>Please complete the evaluation forms for each session you attend.</a:t>
            </a:r>
          </a:p>
          <a:p>
            <a:endParaRPr lang="en-US" sz="1428" b="1" dirty="0">
              <a:solidFill>
                <a:schemeClr val="accent1">
                  <a:lumMod val="75000"/>
                </a:schemeClr>
              </a:solidFill>
            </a:endParaRPr>
          </a:p>
          <a:p>
            <a:r>
              <a:rPr lang="en-US" sz="1428" b="1" dirty="0">
                <a:solidFill>
                  <a:schemeClr val="accent1">
                    <a:lumMod val="75000"/>
                  </a:schemeClr>
                </a:solidFill>
              </a:rPr>
              <a:t>You received these</a:t>
            </a:r>
            <a:r>
              <a:rPr lang="en-US" sz="1428" b="1" baseline="0" dirty="0">
                <a:solidFill>
                  <a:schemeClr val="accent1">
                    <a:lumMod val="75000"/>
                  </a:schemeClr>
                </a:solidFill>
              </a:rPr>
              <a:t> in your welcome pack first thing this morning from registration.</a:t>
            </a:r>
          </a:p>
          <a:p>
            <a:r>
              <a:rPr lang="en-US" sz="1428" b="1" baseline="0" dirty="0">
                <a:solidFill>
                  <a:schemeClr val="accent1">
                    <a:lumMod val="75000"/>
                  </a:schemeClr>
                </a:solidFill>
              </a:rPr>
              <a:t>Please put them in the evaluations box on your wait out after this session.</a:t>
            </a:r>
          </a:p>
          <a:p>
            <a:endParaRPr lang="en-US" sz="1428" b="1" baseline="0" dirty="0">
              <a:solidFill>
                <a:schemeClr val="accent1">
                  <a:lumMod val="75000"/>
                </a:schemeClr>
              </a:solidFill>
            </a:endParaRPr>
          </a:p>
          <a:p>
            <a:r>
              <a:rPr lang="en-US" sz="1428" b="1" baseline="0" dirty="0">
                <a:solidFill>
                  <a:schemeClr val="accent1">
                    <a:lumMod val="75000"/>
                  </a:schemeClr>
                </a:solidFill>
              </a:rPr>
              <a:t>There are evaluation prizes at the end of the day for completed evaluation forms.</a:t>
            </a:r>
            <a:endParaRPr lang="en-US" sz="1428" b="1" dirty="0">
              <a:solidFill>
                <a:schemeClr val="accent1">
                  <a:lumMod val="75000"/>
                </a:schemeClr>
              </a:solidFill>
            </a:endParaRPr>
          </a:p>
        </p:txBody>
      </p:sp>
      <p:pic>
        <p:nvPicPr>
          <p:cNvPr id="12" name="Picture 11"/>
          <p:cNvPicPr>
            <a:picLocks noChangeAspect="1"/>
          </p:cNvPicPr>
          <p:nvPr userDrawn="1"/>
        </p:nvPicPr>
        <p:blipFill>
          <a:blip r:embed="rId2"/>
          <a:stretch>
            <a:fillRect/>
          </a:stretch>
        </p:blipFill>
        <p:spPr>
          <a:xfrm>
            <a:off x="7550494" y="3756558"/>
            <a:ext cx="1722592" cy="2227758"/>
          </a:xfrm>
          <a:prstGeom prst="rect">
            <a:avLst/>
          </a:prstGeom>
        </p:spPr>
      </p:pic>
    </p:spTree>
    <p:extLst>
      <p:ext uri="{BB962C8B-B14F-4D97-AF65-F5344CB8AC3E}">
        <p14:creationId xmlns:p14="http://schemas.microsoft.com/office/powerpoint/2010/main" val="31472311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49355-8AB6-6842-9A9F-39E11374B27A}"/>
              </a:ext>
            </a:extLst>
          </p:cNvPr>
          <p:cNvSpPr>
            <a:spLocks noGrp="1"/>
          </p:cNvSpPr>
          <p:nvPr>
            <p:ph type="ctrTitle"/>
          </p:nvPr>
        </p:nvSpPr>
        <p:spPr>
          <a:xfrm>
            <a:off x="1523008" y="1122363"/>
            <a:ext cx="9138047" cy="2387600"/>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FDE871A2-3CEC-8E47-BB2C-3C58024CE771}"/>
              </a:ext>
            </a:extLst>
          </p:cNvPr>
          <p:cNvSpPr>
            <a:spLocks noGrp="1"/>
          </p:cNvSpPr>
          <p:nvPr>
            <p:ph type="subTitle" idx="1"/>
          </p:nvPr>
        </p:nvSpPr>
        <p:spPr>
          <a:xfrm>
            <a:off x="1523008" y="3602038"/>
            <a:ext cx="9138047" cy="1655762"/>
          </a:xfrm>
        </p:spPr>
        <p:txBody>
          <a:bodyPr/>
          <a:lstStyle>
            <a:lvl1pPr marL="0" indent="0" algn="ctr">
              <a:buNone/>
              <a:defRPr sz="2398"/>
            </a:lvl1pPr>
            <a:lvl2pPr marL="456880" indent="0" algn="ctr">
              <a:buNone/>
              <a:defRPr sz="1999"/>
            </a:lvl2pPr>
            <a:lvl3pPr marL="913760" indent="0" algn="ctr">
              <a:buNone/>
              <a:defRPr sz="1799"/>
            </a:lvl3pPr>
            <a:lvl4pPr marL="1370640" indent="0" algn="ctr">
              <a:buNone/>
              <a:defRPr sz="1599"/>
            </a:lvl4pPr>
            <a:lvl5pPr marL="1827520" indent="0" algn="ctr">
              <a:buNone/>
              <a:defRPr sz="1599"/>
            </a:lvl5pPr>
            <a:lvl6pPr marL="2284400" indent="0" algn="ctr">
              <a:buNone/>
              <a:defRPr sz="1599"/>
            </a:lvl6pPr>
            <a:lvl7pPr marL="2741280" indent="0" algn="ctr">
              <a:buNone/>
              <a:defRPr sz="1599"/>
            </a:lvl7pPr>
            <a:lvl8pPr marL="3198160" indent="0" algn="ctr">
              <a:buNone/>
              <a:defRPr sz="1599"/>
            </a:lvl8pPr>
            <a:lvl9pPr marL="3655040" indent="0" algn="ctr">
              <a:buNone/>
              <a:defRPr sz="1599"/>
            </a:lvl9pPr>
          </a:lstStyle>
          <a:p>
            <a:r>
              <a:rPr lang="en-US"/>
              <a:t>Click to edit Master subtitle style</a:t>
            </a:r>
          </a:p>
        </p:txBody>
      </p:sp>
      <p:sp>
        <p:nvSpPr>
          <p:cNvPr id="4" name="Date Placeholder 3">
            <a:extLst>
              <a:ext uri="{FF2B5EF4-FFF2-40B4-BE49-F238E27FC236}">
                <a16:creationId xmlns:a16="http://schemas.microsoft.com/office/drawing/2014/main" id="{9255E890-29C8-4641-A73E-2719DCA4B361}"/>
              </a:ext>
            </a:extLst>
          </p:cNvPr>
          <p:cNvSpPr>
            <a:spLocks noGrp="1"/>
          </p:cNvSpPr>
          <p:nvPr>
            <p:ph type="dt" sz="half" idx="10"/>
          </p:nvPr>
        </p:nvSpPr>
        <p:spPr/>
        <p:txBody>
          <a:bodyPr/>
          <a:lstStyle/>
          <a:p>
            <a:fld id="{BBDB8800-9C86-414A-8295-29A3F7388D21}" type="datetimeFigureOut">
              <a:rPr lang="en-US" smtClean="0"/>
              <a:t>6/1/2019</a:t>
            </a:fld>
            <a:endParaRPr lang="en-US"/>
          </a:p>
        </p:txBody>
      </p:sp>
      <p:sp>
        <p:nvSpPr>
          <p:cNvPr id="5" name="Footer Placeholder 4">
            <a:extLst>
              <a:ext uri="{FF2B5EF4-FFF2-40B4-BE49-F238E27FC236}">
                <a16:creationId xmlns:a16="http://schemas.microsoft.com/office/drawing/2014/main" id="{EAC5B1E4-4296-3F4F-A0E6-60CD0ACA0A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225E9-1375-A647-87E0-1B12A3EA202C}"/>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69B9F-95E9-3545-94CA-578EBAD133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6A9B58-ACB6-FC41-ADBE-D0A1AAA9AA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F32293-B55D-0246-8A73-45BC49ADB4E4}"/>
              </a:ext>
            </a:extLst>
          </p:cNvPr>
          <p:cNvSpPr>
            <a:spLocks noGrp="1"/>
          </p:cNvSpPr>
          <p:nvPr>
            <p:ph type="dt" sz="half" idx="10"/>
          </p:nvPr>
        </p:nvSpPr>
        <p:spPr/>
        <p:txBody>
          <a:bodyPr/>
          <a:lstStyle/>
          <a:p>
            <a:fld id="{BBDB8800-9C86-414A-8295-29A3F7388D21}" type="datetimeFigureOut">
              <a:rPr lang="en-US" smtClean="0"/>
              <a:t>6/1/2019</a:t>
            </a:fld>
            <a:endParaRPr lang="en-US"/>
          </a:p>
        </p:txBody>
      </p:sp>
      <p:sp>
        <p:nvSpPr>
          <p:cNvPr id="5" name="Footer Placeholder 4">
            <a:extLst>
              <a:ext uri="{FF2B5EF4-FFF2-40B4-BE49-F238E27FC236}">
                <a16:creationId xmlns:a16="http://schemas.microsoft.com/office/drawing/2014/main" id="{764867F1-4940-484E-85FE-A68139003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94F05-B6E6-1242-8209-A83B11DE5040}"/>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AF95E-AB71-804A-B7E6-67FC4D005B87}"/>
              </a:ext>
            </a:extLst>
          </p:cNvPr>
          <p:cNvSpPr>
            <a:spLocks noGrp="1"/>
          </p:cNvSpPr>
          <p:nvPr>
            <p:ph type="title"/>
          </p:nvPr>
        </p:nvSpPr>
        <p:spPr>
          <a:xfrm>
            <a:off x="831309" y="1709739"/>
            <a:ext cx="10508754" cy="2852737"/>
          </a:xfrm>
        </p:spPr>
        <p:txBody>
          <a:bodyPr anchor="b"/>
          <a:lstStyle>
            <a:lvl1pPr>
              <a:defRPr sz="5996"/>
            </a:lvl1pPr>
          </a:lstStyle>
          <a:p>
            <a:r>
              <a:rPr lang="en-US"/>
              <a:t>Click to edit Master title style</a:t>
            </a:r>
          </a:p>
        </p:txBody>
      </p:sp>
      <p:sp>
        <p:nvSpPr>
          <p:cNvPr id="3" name="Text Placeholder 2">
            <a:extLst>
              <a:ext uri="{FF2B5EF4-FFF2-40B4-BE49-F238E27FC236}">
                <a16:creationId xmlns:a16="http://schemas.microsoft.com/office/drawing/2014/main" id="{FCE2324F-24E1-EB43-BA13-0CD9D8BA25B6}"/>
              </a:ext>
            </a:extLst>
          </p:cNvPr>
          <p:cNvSpPr>
            <a:spLocks noGrp="1"/>
          </p:cNvSpPr>
          <p:nvPr>
            <p:ph type="body" idx="1"/>
          </p:nvPr>
        </p:nvSpPr>
        <p:spPr>
          <a:xfrm>
            <a:off x="831309" y="4589464"/>
            <a:ext cx="10508754" cy="1500187"/>
          </a:xfrm>
        </p:spPr>
        <p:txBody>
          <a:bodyPr/>
          <a:lstStyle>
            <a:lvl1pPr marL="0" indent="0">
              <a:buNone/>
              <a:defRPr sz="2398">
                <a:solidFill>
                  <a:schemeClr val="tx1">
                    <a:tint val="75000"/>
                  </a:schemeClr>
                </a:solidFill>
              </a:defRPr>
            </a:lvl1pPr>
            <a:lvl2pPr marL="456880" indent="0">
              <a:buNone/>
              <a:defRPr sz="1999">
                <a:solidFill>
                  <a:schemeClr val="tx1">
                    <a:tint val="75000"/>
                  </a:schemeClr>
                </a:solidFill>
              </a:defRPr>
            </a:lvl2pPr>
            <a:lvl3pPr marL="913760" indent="0">
              <a:buNone/>
              <a:defRPr sz="1799">
                <a:solidFill>
                  <a:schemeClr val="tx1">
                    <a:tint val="75000"/>
                  </a:schemeClr>
                </a:solidFill>
              </a:defRPr>
            </a:lvl3pPr>
            <a:lvl4pPr marL="1370640" indent="0">
              <a:buNone/>
              <a:defRPr sz="1599">
                <a:solidFill>
                  <a:schemeClr val="tx1">
                    <a:tint val="75000"/>
                  </a:schemeClr>
                </a:solidFill>
              </a:defRPr>
            </a:lvl4pPr>
            <a:lvl5pPr marL="1827520" indent="0">
              <a:buNone/>
              <a:defRPr sz="1599">
                <a:solidFill>
                  <a:schemeClr val="tx1">
                    <a:tint val="75000"/>
                  </a:schemeClr>
                </a:solidFill>
              </a:defRPr>
            </a:lvl5pPr>
            <a:lvl6pPr marL="2284400" indent="0">
              <a:buNone/>
              <a:defRPr sz="1599">
                <a:solidFill>
                  <a:schemeClr val="tx1">
                    <a:tint val="75000"/>
                  </a:schemeClr>
                </a:solidFill>
              </a:defRPr>
            </a:lvl6pPr>
            <a:lvl7pPr marL="2741280" indent="0">
              <a:buNone/>
              <a:defRPr sz="1599">
                <a:solidFill>
                  <a:schemeClr val="tx1">
                    <a:tint val="75000"/>
                  </a:schemeClr>
                </a:solidFill>
              </a:defRPr>
            </a:lvl7pPr>
            <a:lvl8pPr marL="3198160" indent="0">
              <a:buNone/>
              <a:defRPr sz="1599">
                <a:solidFill>
                  <a:schemeClr val="tx1">
                    <a:tint val="75000"/>
                  </a:schemeClr>
                </a:solidFill>
              </a:defRPr>
            </a:lvl8pPr>
            <a:lvl9pPr marL="3655040" indent="0">
              <a:buNone/>
              <a:defRPr sz="1599">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A7D915A-5CD3-8F41-B73F-D88B6E20658B}"/>
              </a:ext>
            </a:extLst>
          </p:cNvPr>
          <p:cNvSpPr>
            <a:spLocks noGrp="1"/>
          </p:cNvSpPr>
          <p:nvPr>
            <p:ph type="dt" sz="half" idx="10"/>
          </p:nvPr>
        </p:nvSpPr>
        <p:spPr/>
        <p:txBody>
          <a:bodyPr/>
          <a:lstStyle/>
          <a:p>
            <a:fld id="{BBDB8800-9C86-414A-8295-29A3F7388D21}" type="datetimeFigureOut">
              <a:rPr lang="en-US" smtClean="0"/>
              <a:t>6/1/2019</a:t>
            </a:fld>
            <a:endParaRPr lang="en-US"/>
          </a:p>
        </p:txBody>
      </p:sp>
      <p:sp>
        <p:nvSpPr>
          <p:cNvPr id="5" name="Footer Placeholder 4">
            <a:extLst>
              <a:ext uri="{FF2B5EF4-FFF2-40B4-BE49-F238E27FC236}">
                <a16:creationId xmlns:a16="http://schemas.microsoft.com/office/drawing/2014/main" id="{4973E06B-0F50-6F41-9A52-5B5D335E4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E1A5B4-80D6-234E-B6BD-23BA63E262E0}"/>
              </a:ext>
            </a:extLst>
          </p:cNvPr>
          <p:cNvSpPr>
            <a:spLocks noGrp="1"/>
          </p:cNvSpPr>
          <p:nvPr>
            <p:ph type="sldNum" sz="quarter" idx="12"/>
          </p:nvPr>
        </p:nvSpPr>
        <p:spPr/>
        <p:txBody>
          <a:bodyPr/>
          <a:lstStyle/>
          <a:p>
            <a:fld id="{6E464E4F-A8B5-B44C-8448-E1510FE30BAA}" type="slidenum">
              <a:rPr lang="en-US" smtClean="0"/>
              <a:t>‹#›</a:t>
            </a:fld>
            <a:endParaRPr lang="en-US"/>
          </a:p>
        </p:txBody>
      </p:sp>
      <p:pic>
        <p:nvPicPr>
          <p:cNvPr id="7" name="Picture 6">
            <a:extLst>
              <a:ext uri="{FF2B5EF4-FFF2-40B4-BE49-F238E27FC236}">
                <a16:creationId xmlns:a16="http://schemas.microsoft.com/office/drawing/2014/main" id="{00E34BF2-3208-344D-AA36-4DBCA76BE9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9423" y="548680"/>
            <a:ext cx="2084437" cy="2084437"/>
          </a:xfrm>
          <a:prstGeom prst="rect">
            <a:avLst/>
          </a:prstGeom>
        </p:spPr>
      </p:pic>
      <p:sp>
        <p:nvSpPr>
          <p:cNvPr id="8" name="Rounded Rectangle 7">
            <a:extLst>
              <a:ext uri="{FF2B5EF4-FFF2-40B4-BE49-F238E27FC236}">
                <a16:creationId xmlns:a16="http://schemas.microsoft.com/office/drawing/2014/main" id="{6D01B07F-F64A-8343-8516-F93F2C46C7D3}"/>
              </a:ext>
            </a:extLst>
          </p:cNvPr>
          <p:cNvSpPr/>
          <p:nvPr userDrawn="1"/>
        </p:nvSpPr>
        <p:spPr>
          <a:xfrm>
            <a:off x="3617126" y="1285860"/>
            <a:ext cx="7234338"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0E2B2F2-73A3-D640-9C4C-F1BECEE891C1}"/>
              </a:ext>
            </a:extLst>
          </p:cNvPr>
          <p:cNvSpPr txBox="1"/>
          <p:nvPr userDrawn="1"/>
        </p:nvSpPr>
        <p:spPr>
          <a:xfrm>
            <a:off x="1308941" y="4077072"/>
            <a:ext cx="1580882" cy="65335"/>
          </a:xfrm>
          <a:prstGeom prst="rect">
            <a:avLst/>
          </a:prstGeom>
          <a:noFill/>
        </p:spPr>
        <p:txBody>
          <a:bodyPr wrap="none" rtlCol="0">
            <a:spAutoFit/>
          </a:bodyPr>
          <a:lstStyle/>
          <a:p>
            <a:r>
              <a:rPr lang="en-US" sz="4000" b="1" dirty="0">
                <a:latin typeface="Segoe UI" pitchFamily="34" charset="0"/>
                <a:ea typeface="Segoe UI" pitchFamily="34" charset="0"/>
                <a:cs typeface="Segoe UI" pitchFamily="34" charset="0"/>
              </a:rPr>
              <a:t>Video</a:t>
            </a:r>
            <a:endParaRPr lang="en-IN" sz="4000" b="1" dirty="0">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D7BB-DC42-2643-93B8-7875FA891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F4620A-502D-0B42-9526-724B7BC09F32}"/>
              </a:ext>
            </a:extLst>
          </p:cNvPr>
          <p:cNvSpPr>
            <a:spLocks noGrp="1"/>
          </p:cNvSpPr>
          <p:nvPr>
            <p:ph sz="half" idx="1"/>
          </p:nvPr>
        </p:nvSpPr>
        <p:spPr>
          <a:xfrm>
            <a:off x="837654" y="1825625"/>
            <a:ext cx="5178227"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0224B4-A8DD-0B45-BEC2-E1E1C1E02E58}"/>
              </a:ext>
            </a:extLst>
          </p:cNvPr>
          <p:cNvSpPr>
            <a:spLocks noGrp="1"/>
          </p:cNvSpPr>
          <p:nvPr>
            <p:ph sz="half" idx="2"/>
          </p:nvPr>
        </p:nvSpPr>
        <p:spPr>
          <a:xfrm>
            <a:off x="6168182" y="1825625"/>
            <a:ext cx="5178227"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6A955A-5A18-CA44-BBCB-A2A99B96F770}"/>
              </a:ext>
            </a:extLst>
          </p:cNvPr>
          <p:cNvSpPr>
            <a:spLocks noGrp="1"/>
          </p:cNvSpPr>
          <p:nvPr>
            <p:ph type="dt" sz="half" idx="10"/>
          </p:nvPr>
        </p:nvSpPr>
        <p:spPr/>
        <p:txBody>
          <a:bodyPr/>
          <a:lstStyle/>
          <a:p>
            <a:fld id="{BBDB8800-9C86-414A-8295-29A3F7388D21}" type="datetimeFigureOut">
              <a:rPr lang="en-US" smtClean="0"/>
              <a:t>6/1/2019</a:t>
            </a:fld>
            <a:endParaRPr lang="en-US"/>
          </a:p>
        </p:txBody>
      </p:sp>
      <p:sp>
        <p:nvSpPr>
          <p:cNvPr id="6" name="Footer Placeholder 5">
            <a:extLst>
              <a:ext uri="{FF2B5EF4-FFF2-40B4-BE49-F238E27FC236}">
                <a16:creationId xmlns:a16="http://schemas.microsoft.com/office/drawing/2014/main" id="{4D38D169-039F-6049-9F7E-8F17052FD4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81C78E-D94A-7A43-8AA1-EAF764633D6B}"/>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DA2E-5CCF-5840-BADB-EFECD218DB38}"/>
              </a:ext>
            </a:extLst>
          </p:cNvPr>
          <p:cNvSpPr>
            <a:spLocks noGrp="1"/>
          </p:cNvSpPr>
          <p:nvPr>
            <p:ph type="title"/>
          </p:nvPr>
        </p:nvSpPr>
        <p:spPr>
          <a:xfrm>
            <a:off x="839241" y="365126"/>
            <a:ext cx="10508754"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F915B0-7D09-CC4C-AB41-38ED1DB39777}"/>
              </a:ext>
            </a:extLst>
          </p:cNvPr>
          <p:cNvSpPr>
            <a:spLocks noGrp="1"/>
          </p:cNvSpPr>
          <p:nvPr>
            <p:ph type="body" idx="1"/>
          </p:nvPr>
        </p:nvSpPr>
        <p:spPr>
          <a:xfrm>
            <a:off x="839242" y="1681163"/>
            <a:ext cx="5154429" cy="823912"/>
          </a:xfrm>
        </p:spPr>
        <p:txBody>
          <a:bodyPr anchor="b"/>
          <a:lstStyle>
            <a:lvl1pPr marL="0" indent="0">
              <a:buNone/>
              <a:defRPr sz="2398" b="1"/>
            </a:lvl1pPr>
            <a:lvl2pPr marL="456880" indent="0">
              <a:buNone/>
              <a:defRPr sz="1999" b="1"/>
            </a:lvl2pPr>
            <a:lvl3pPr marL="913760" indent="0">
              <a:buNone/>
              <a:defRPr sz="1799" b="1"/>
            </a:lvl3pPr>
            <a:lvl4pPr marL="1370640" indent="0">
              <a:buNone/>
              <a:defRPr sz="1599" b="1"/>
            </a:lvl4pPr>
            <a:lvl5pPr marL="1827520" indent="0">
              <a:buNone/>
              <a:defRPr sz="1599" b="1"/>
            </a:lvl5pPr>
            <a:lvl6pPr marL="2284400" indent="0">
              <a:buNone/>
              <a:defRPr sz="1599" b="1"/>
            </a:lvl6pPr>
            <a:lvl7pPr marL="2741280" indent="0">
              <a:buNone/>
              <a:defRPr sz="1599" b="1"/>
            </a:lvl7pPr>
            <a:lvl8pPr marL="3198160" indent="0">
              <a:buNone/>
              <a:defRPr sz="1599" b="1"/>
            </a:lvl8pPr>
            <a:lvl9pPr marL="3655040" indent="0">
              <a:buNone/>
              <a:defRPr sz="1599" b="1"/>
            </a:lvl9pPr>
          </a:lstStyle>
          <a:p>
            <a:pPr lvl="0"/>
            <a:r>
              <a:rPr lang="en-US"/>
              <a:t>Edit Master text styles</a:t>
            </a:r>
          </a:p>
        </p:txBody>
      </p:sp>
      <p:sp>
        <p:nvSpPr>
          <p:cNvPr id="4" name="Content Placeholder 3">
            <a:extLst>
              <a:ext uri="{FF2B5EF4-FFF2-40B4-BE49-F238E27FC236}">
                <a16:creationId xmlns:a16="http://schemas.microsoft.com/office/drawing/2014/main" id="{71891BF6-E99F-7242-AB3E-D92B469B8F76}"/>
              </a:ext>
            </a:extLst>
          </p:cNvPr>
          <p:cNvSpPr>
            <a:spLocks noGrp="1"/>
          </p:cNvSpPr>
          <p:nvPr>
            <p:ph sz="half" idx="2"/>
          </p:nvPr>
        </p:nvSpPr>
        <p:spPr>
          <a:xfrm>
            <a:off x="839242" y="2505075"/>
            <a:ext cx="5154429"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1EF285-42B4-6E41-9C49-E57E5CB01253}"/>
              </a:ext>
            </a:extLst>
          </p:cNvPr>
          <p:cNvSpPr>
            <a:spLocks noGrp="1"/>
          </p:cNvSpPr>
          <p:nvPr>
            <p:ph type="body" sz="quarter" idx="3"/>
          </p:nvPr>
        </p:nvSpPr>
        <p:spPr>
          <a:xfrm>
            <a:off x="6168182" y="1681163"/>
            <a:ext cx="5179814" cy="823912"/>
          </a:xfrm>
        </p:spPr>
        <p:txBody>
          <a:bodyPr anchor="b"/>
          <a:lstStyle>
            <a:lvl1pPr marL="0" indent="0">
              <a:buNone/>
              <a:defRPr sz="2398" b="1"/>
            </a:lvl1pPr>
            <a:lvl2pPr marL="456880" indent="0">
              <a:buNone/>
              <a:defRPr sz="1999" b="1"/>
            </a:lvl2pPr>
            <a:lvl3pPr marL="913760" indent="0">
              <a:buNone/>
              <a:defRPr sz="1799" b="1"/>
            </a:lvl3pPr>
            <a:lvl4pPr marL="1370640" indent="0">
              <a:buNone/>
              <a:defRPr sz="1599" b="1"/>
            </a:lvl4pPr>
            <a:lvl5pPr marL="1827520" indent="0">
              <a:buNone/>
              <a:defRPr sz="1599" b="1"/>
            </a:lvl5pPr>
            <a:lvl6pPr marL="2284400" indent="0">
              <a:buNone/>
              <a:defRPr sz="1599" b="1"/>
            </a:lvl6pPr>
            <a:lvl7pPr marL="2741280" indent="0">
              <a:buNone/>
              <a:defRPr sz="1599" b="1"/>
            </a:lvl7pPr>
            <a:lvl8pPr marL="3198160" indent="0">
              <a:buNone/>
              <a:defRPr sz="1599" b="1"/>
            </a:lvl8pPr>
            <a:lvl9pPr marL="3655040" indent="0">
              <a:buNone/>
              <a:defRPr sz="1599" b="1"/>
            </a:lvl9pPr>
          </a:lstStyle>
          <a:p>
            <a:pPr lvl="0"/>
            <a:r>
              <a:rPr lang="en-US"/>
              <a:t>Edit Master text styles</a:t>
            </a:r>
          </a:p>
        </p:txBody>
      </p:sp>
      <p:sp>
        <p:nvSpPr>
          <p:cNvPr id="6" name="Content Placeholder 5">
            <a:extLst>
              <a:ext uri="{FF2B5EF4-FFF2-40B4-BE49-F238E27FC236}">
                <a16:creationId xmlns:a16="http://schemas.microsoft.com/office/drawing/2014/main" id="{E1FF119B-DBA2-C14C-98D0-C64BEC1B1415}"/>
              </a:ext>
            </a:extLst>
          </p:cNvPr>
          <p:cNvSpPr>
            <a:spLocks noGrp="1"/>
          </p:cNvSpPr>
          <p:nvPr>
            <p:ph sz="quarter" idx="4"/>
          </p:nvPr>
        </p:nvSpPr>
        <p:spPr>
          <a:xfrm>
            <a:off x="6168182" y="2505075"/>
            <a:ext cx="517981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0671FD-7B65-0A4A-A4BE-DE3E99427BE8}"/>
              </a:ext>
            </a:extLst>
          </p:cNvPr>
          <p:cNvSpPr>
            <a:spLocks noGrp="1"/>
          </p:cNvSpPr>
          <p:nvPr>
            <p:ph type="dt" sz="half" idx="10"/>
          </p:nvPr>
        </p:nvSpPr>
        <p:spPr/>
        <p:txBody>
          <a:bodyPr/>
          <a:lstStyle/>
          <a:p>
            <a:fld id="{BBDB8800-9C86-414A-8295-29A3F7388D21}" type="datetimeFigureOut">
              <a:rPr lang="en-US" smtClean="0"/>
              <a:t>6/1/2019</a:t>
            </a:fld>
            <a:endParaRPr lang="en-US"/>
          </a:p>
        </p:txBody>
      </p:sp>
      <p:sp>
        <p:nvSpPr>
          <p:cNvPr id="8" name="Footer Placeholder 7">
            <a:extLst>
              <a:ext uri="{FF2B5EF4-FFF2-40B4-BE49-F238E27FC236}">
                <a16:creationId xmlns:a16="http://schemas.microsoft.com/office/drawing/2014/main" id="{1DA01232-D74E-2444-B9E5-A9D2AD4366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8712E7-1949-6541-A843-C108A34CA125}"/>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5B35-BF31-1E44-B10D-C425A0EBA7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15837F-36D6-C745-B6F2-18951CE9C4C2}"/>
              </a:ext>
            </a:extLst>
          </p:cNvPr>
          <p:cNvSpPr>
            <a:spLocks noGrp="1"/>
          </p:cNvSpPr>
          <p:nvPr>
            <p:ph type="dt" sz="half" idx="10"/>
          </p:nvPr>
        </p:nvSpPr>
        <p:spPr/>
        <p:txBody>
          <a:bodyPr/>
          <a:lstStyle/>
          <a:p>
            <a:fld id="{BBDB8800-9C86-414A-8295-29A3F7388D21}" type="datetimeFigureOut">
              <a:rPr lang="en-US" smtClean="0"/>
              <a:t>6/1/2019</a:t>
            </a:fld>
            <a:endParaRPr lang="en-US"/>
          </a:p>
        </p:txBody>
      </p:sp>
      <p:sp>
        <p:nvSpPr>
          <p:cNvPr id="4" name="Footer Placeholder 3">
            <a:extLst>
              <a:ext uri="{FF2B5EF4-FFF2-40B4-BE49-F238E27FC236}">
                <a16:creationId xmlns:a16="http://schemas.microsoft.com/office/drawing/2014/main" id="{5DEFF513-03BF-6A46-9784-468BC9816A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4D736F-149B-4644-B549-DEF218B07E10}"/>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3C2B29-7A62-4240-B3C9-3A30B1421455}"/>
              </a:ext>
            </a:extLst>
          </p:cNvPr>
          <p:cNvSpPr>
            <a:spLocks noGrp="1"/>
          </p:cNvSpPr>
          <p:nvPr>
            <p:ph type="dt" sz="half" idx="10"/>
          </p:nvPr>
        </p:nvSpPr>
        <p:spPr/>
        <p:txBody>
          <a:bodyPr/>
          <a:lstStyle/>
          <a:p>
            <a:fld id="{BBDB8800-9C86-414A-8295-29A3F7388D21}" type="datetimeFigureOut">
              <a:rPr lang="en-US" smtClean="0"/>
              <a:t>6/1/2019</a:t>
            </a:fld>
            <a:endParaRPr lang="en-US"/>
          </a:p>
        </p:txBody>
      </p:sp>
      <p:sp>
        <p:nvSpPr>
          <p:cNvPr id="3" name="Footer Placeholder 2">
            <a:extLst>
              <a:ext uri="{FF2B5EF4-FFF2-40B4-BE49-F238E27FC236}">
                <a16:creationId xmlns:a16="http://schemas.microsoft.com/office/drawing/2014/main" id="{FAD7588F-5F24-2940-8FD7-E175A14D7B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598AB8-EA49-DE45-8B5E-A4D91EF7D92D}"/>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E49C-578E-6E4C-9D79-CAFE8B5D7C23}"/>
              </a:ext>
            </a:extLst>
          </p:cNvPr>
          <p:cNvSpPr>
            <a:spLocks noGrp="1"/>
          </p:cNvSpPr>
          <p:nvPr>
            <p:ph type="title"/>
          </p:nvPr>
        </p:nvSpPr>
        <p:spPr>
          <a:xfrm>
            <a:off x="839242" y="457200"/>
            <a:ext cx="3929677" cy="1600200"/>
          </a:xfrm>
        </p:spPr>
        <p:txBody>
          <a:bodyPr anchor="b"/>
          <a:lstStyle>
            <a:lvl1pPr>
              <a:defRPr sz="3198"/>
            </a:lvl1pPr>
          </a:lstStyle>
          <a:p>
            <a:r>
              <a:rPr lang="en-US"/>
              <a:t>Click to edit Master title style</a:t>
            </a:r>
          </a:p>
        </p:txBody>
      </p:sp>
      <p:sp>
        <p:nvSpPr>
          <p:cNvPr id="3" name="Content Placeholder 2">
            <a:extLst>
              <a:ext uri="{FF2B5EF4-FFF2-40B4-BE49-F238E27FC236}">
                <a16:creationId xmlns:a16="http://schemas.microsoft.com/office/drawing/2014/main" id="{A0212DB4-9704-E24B-B055-E7D732B8F2C5}"/>
              </a:ext>
            </a:extLst>
          </p:cNvPr>
          <p:cNvSpPr>
            <a:spLocks noGrp="1"/>
          </p:cNvSpPr>
          <p:nvPr>
            <p:ph idx="1"/>
          </p:nvPr>
        </p:nvSpPr>
        <p:spPr>
          <a:xfrm>
            <a:off x="5179814" y="987426"/>
            <a:ext cx="6168182" cy="4873625"/>
          </a:xfrm>
        </p:spPr>
        <p:txBody>
          <a:bodyPr/>
          <a:lstStyle>
            <a:lvl1pPr>
              <a:defRPr sz="3198"/>
            </a:lvl1pPr>
            <a:lvl2pPr>
              <a:defRPr sz="2798"/>
            </a:lvl2pPr>
            <a:lvl3pPr>
              <a:defRPr sz="2398"/>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EFECF6-D46A-1A4F-B274-104017E1FBA8}"/>
              </a:ext>
            </a:extLst>
          </p:cNvPr>
          <p:cNvSpPr>
            <a:spLocks noGrp="1"/>
          </p:cNvSpPr>
          <p:nvPr>
            <p:ph type="body" sz="half" idx="2"/>
          </p:nvPr>
        </p:nvSpPr>
        <p:spPr>
          <a:xfrm>
            <a:off x="839242" y="2057400"/>
            <a:ext cx="3929677" cy="3811588"/>
          </a:xfrm>
        </p:spPr>
        <p:txBody>
          <a:bodyPr/>
          <a:lstStyle>
            <a:lvl1pPr marL="0" indent="0">
              <a:buNone/>
              <a:defRPr sz="1599"/>
            </a:lvl1pPr>
            <a:lvl2pPr marL="456880" indent="0">
              <a:buNone/>
              <a:defRPr sz="1399"/>
            </a:lvl2pPr>
            <a:lvl3pPr marL="913760" indent="0">
              <a:buNone/>
              <a:defRPr sz="1199"/>
            </a:lvl3pPr>
            <a:lvl4pPr marL="1370640" indent="0">
              <a:buNone/>
              <a:defRPr sz="999"/>
            </a:lvl4pPr>
            <a:lvl5pPr marL="1827520" indent="0">
              <a:buNone/>
              <a:defRPr sz="999"/>
            </a:lvl5pPr>
            <a:lvl6pPr marL="2284400" indent="0">
              <a:buNone/>
              <a:defRPr sz="999"/>
            </a:lvl6pPr>
            <a:lvl7pPr marL="2741280" indent="0">
              <a:buNone/>
              <a:defRPr sz="999"/>
            </a:lvl7pPr>
            <a:lvl8pPr marL="3198160" indent="0">
              <a:buNone/>
              <a:defRPr sz="999"/>
            </a:lvl8pPr>
            <a:lvl9pPr marL="3655040" indent="0">
              <a:buNone/>
              <a:defRPr sz="999"/>
            </a:lvl9pPr>
          </a:lstStyle>
          <a:p>
            <a:pPr lvl="0"/>
            <a:r>
              <a:rPr lang="en-US"/>
              <a:t>Edit Master text styles</a:t>
            </a:r>
          </a:p>
        </p:txBody>
      </p:sp>
      <p:sp>
        <p:nvSpPr>
          <p:cNvPr id="5" name="Date Placeholder 4">
            <a:extLst>
              <a:ext uri="{FF2B5EF4-FFF2-40B4-BE49-F238E27FC236}">
                <a16:creationId xmlns:a16="http://schemas.microsoft.com/office/drawing/2014/main" id="{F712BA59-D475-064A-B67C-96468D6A6B6C}"/>
              </a:ext>
            </a:extLst>
          </p:cNvPr>
          <p:cNvSpPr>
            <a:spLocks noGrp="1"/>
          </p:cNvSpPr>
          <p:nvPr>
            <p:ph type="dt" sz="half" idx="10"/>
          </p:nvPr>
        </p:nvSpPr>
        <p:spPr/>
        <p:txBody>
          <a:bodyPr/>
          <a:lstStyle/>
          <a:p>
            <a:fld id="{BBDB8800-9C86-414A-8295-29A3F7388D21}" type="datetimeFigureOut">
              <a:rPr lang="en-US" smtClean="0"/>
              <a:t>6/1/2019</a:t>
            </a:fld>
            <a:endParaRPr lang="en-US"/>
          </a:p>
        </p:txBody>
      </p:sp>
      <p:sp>
        <p:nvSpPr>
          <p:cNvPr id="6" name="Footer Placeholder 5">
            <a:extLst>
              <a:ext uri="{FF2B5EF4-FFF2-40B4-BE49-F238E27FC236}">
                <a16:creationId xmlns:a16="http://schemas.microsoft.com/office/drawing/2014/main" id="{465DE6CE-70E3-C649-8227-C0197BB24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936D2-706A-D640-BF8C-B36DD9A66C1F}"/>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330399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4E2F5-2F03-C341-9245-A608A86CCB53}"/>
              </a:ext>
            </a:extLst>
          </p:cNvPr>
          <p:cNvSpPr>
            <a:spLocks noGrp="1"/>
          </p:cNvSpPr>
          <p:nvPr>
            <p:ph type="title"/>
          </p:nvPr>
        </p:nvSpPr>
        <p:spPr>
          <a:xfrm>
            <a:off x="839242" y="457200"/>
            <a:ext cx="3929677" cy="1600200"/>
          </a:xfrm>
        </p:spPr>
        <p:txBody>
          <a:bodyPr anchor="b"/>
          <a:lstStyle>
            <a:lvl1pPr>
              <a:defRPr sz="3198"/>
            </a:lvl1pPr>
          </a:lstStyle>
          <a:p>
            <a:r>
              <a:rPr lang="en-US"/>
              <a:t>Click to edit Master title style</a:t>
            </a:r>
          </a:p>
        </p:txBody>
      </p:sp>
      <p:sp>
        <p:nvSpPr>
          <p:cNvPr id="3" name="Picture Placeholder 2">
            <a:extLst>
              <a:ext uri="{FF2B5EF4-FFF2-40B4-BE49-F238E27FC236}">
                <a16:creationId xmlns:a16="http://schemas.microsoft.com/office/drawing/2014/main" id="{0D340BBD-C154-A142-8A39-34E6E55C805A}"/>
              </a:ext>
            </a:extLst>
          </p:cNvPr>
          <p:cNvSpPr>
            <a:spLocks noGrp="1"/>
          </p:cNvSpPr>
          <p:nvPr>
            <p:ph type="pic" idx="1"/>
          </p:nvPr>
        </p:nvSpPr>
        <p:spPr>
          <a:xfrm>
            <a:off x="5179814" y="987426"/>
            <a:ext cx="6168182" cy="4873625"/>
          </a:xfrm>
        </p:spPr>
        <p:txBody>
          <a:bodyPr/>
          <a:lstStyle>
            <a:lvl1pPr marL="0" indent="0">
              <a:buNone/>
              <a:defRPr sz="3198"/>
            </a:lvl1pPr>
            <a:lvl2pPr marL="456880" indent="0">
              <a:buNone/>
              <a:defRPr sz="2798"/>
            </a:lvl2pPr>
            <a:lvl3pPr marL="913760" indent="0">
              <a:buNone/>
              <a:defRPr sz="2398"/>
            </a:lvl3pPr>
            <a:lvl4pPr marL="1370640" indent="0">
              <a:buNone/>
              <a:defRPr sz="1999"/>
            </a:lvl4pPr>
            <a:lvl5pPr marL="1827520" indent="0">
              <a:buNone/>
              <a:defRPr sz="1999"/>
            </a:lvl5pPr>
            <a:lvl6pPr marL="2284400" indent="0">
              <a:buNone/>
              <a:defRPr sz="1999"/>
            </a:lvl6pPr>
            <a:lvl7pPr marL="2741280" indent="0">
              <a:buNone/>
              <a:defRPr sz="1999"/>
            </a:lvl7pPr>
            <a:lvl8pPr marL="3198160" indent="0">
              <a:buNone/>
              <a:defRPr sz="1999"/>
            </a:lvl8pPr>
            <a:lvl9pPr marL="3655040" indent="0">
              <a:buNone/>
              <a:defRPr sz="1999"/>
            </a:lvl9pPr>
          </a:lstStyle>
          <a:p>
            <a:endParaRPr lang="en-US"/>
          </a:p>
        </p:txBody>
      </p:sp>
      <p:sp>
        <p:nvSpPr>
          <p:cNvPr id="4" name="Text Placeholder 3">
            <a:extLst>
              <a:ext uri="{FF2B5EF4-FFF2-40B4-BE49-F238E27FC236}">
                <a16:creationId xmlns:a16="http://schemas.microsoft.com/office/drawing/2014/main" id="{DDE6D89C-796F-E844-835D-0E40E26112EE}"/>
              </a:ext>
            </a:extLst>
          </p:cNvPr>
          <p:cNvSpPr>
            <a:spLocks noGrp="1"/>
          </p:cNvSpPr>
          <p:nvPr>
            <p:ph type="body" sz="half" idx="2"/>
          </p:nvPr>
        </p:nvSpPr>
        <p:spPr>
          <a:xfrm>
            <a:off x="839242" y="2057400"/>
            <a:ext cx="3929677" cy="3811588"/>
          </a:xfrm>
        </p:spPr>
        <p:txBody>
          <a:bodyPr/>
          <a:lstStyle>
            <a:lvl1pPr marL="0" indent="0">
              <a:buNone/>
              <a:defRPr sz="1599"/>
            </a:lvl1pPr>
            <a:lvl2pPr marL="456880" indent="0">
              <a:buNone/>
              <a:defRPr sz="1399"/>
            </a:lvl2pPr>
            <a:lvl3pPr marL="913760" indent="0">
              <a:buNone/>
              <a:defRPr sz="1199"/>
            </a:lvl3pPr>
            <a:lvl4pPr marL="1370640" indent="0">
              <a:buNone/>
              <a:defRPr sz="999"/>
            </a:lvl4pPr>
            <a:lvl5pPr marL="1827520" indent="0">
              <a:buNone/>
              <a:defRPr sz="999"/>
            </a:lvl5pPr>
            <a:lvl6pPr marL="2284400" indent="0">
              <a:buNone/>
              <a:defRPr sz="999"/>
            </a:lvl6pPr>
            <a:lvl7pPr marL="2741280" indent="0">
              <a:buNone/>
              <a:defRPr sz="999"/>
            </a:lvl7pPr>
            <a:lvl8pPr marL="3198160" indent="0">
              <a:buNone/>
              <a:defRPr sz="999"/>
            </a:lvl8pPr>
            <a:lvl9pPr marL="3655040" indent="0">
              <a:buNone/>
              <a:defRPr sz="999"/>
            </a:lvl9pPr>
          </a:lstStyle>
          <a:p>
            <a:pPr lvl="0"/>
            <a:r>
              <a:rPr lang="en-US"/>
              <a:t>Edit Master text styles</a:t>
            </a:r>
          </a:p>
        </p:txBody>
      </p:sp>
      <p:sp>
        <p:nvSpPr>
          <p:cNvPr id="5" name="Date Placeholder 4">
            <a:extLst>
              <a:ext uri="{FF2B5EF4-FFF2-40B4-BE49-F238E27FC236}">
                <a16:creationId xmlns:a16="http://schemas.microsoft.com/office/drawing/2014/main" id="{E5547A72-8D2F-3E4E-BB0D-501C2D7681E3}"/>
              </a:ext>
            </a:extLst>
          </p:cNvPr>
          <p:cNvSpPr>
            <a:spLocks noGrp="1"/>
          </p:cNvSpPr>
          <p:nvPr>
            <p:ph type="dt" sz="half" idx="10"/>
          </p:nvPr>
        </p:nvSpPr>
        <p:spPr/>
        <p:txBody>
          <a:bodyPr/>
          <a:lstStyle/>
          <a:p>
            <a:fld id="{BBDB8800-9C86-414A-8295-29A3F7388D21}" type="datetimeFigureOut">
              <a:rPr lang="en-US" smtClean="0"/>
              <a:t>6/1/2019</a:t>
            </a:fld>
            <a:endParaRPr lang="en-US"/>
          </a:p>
        </p:txBody>
      </p:sp>
      <p:sp>
        <p:nvSpPr>
          <p:cNvPr id="6" name="Footer Placeholder 5">
            <a:extLst>
              <a:ext uri="{FF2B5EF4-FFF2-40B4-BE49-F238E27FC236}">
                <a16:creationId xmlns:a16="http://schemas.microsoft.com/office/drawing/2014/main" id="{9DE64C20-D4D9-CB42-9A77-9A88D2EA9E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17C75B-1DC1-A64A-BD57-C6D5D0675955}"/>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7EB46-E6A4-6A49-8194-0C543CBAA7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FDAB73-1D0C-644D-8AB7-BECE351E1D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917ABF-DAB4-2940-90E2-FCD87E330D8F}"/>
              </a:ext>
            </a:extLst>
          </p:cNvPr>
          <p:cNvSpPr>
            <a:spLocks noGrp="1"/>
          </p:cNvSpPr>
          <p:nvPr>
            <p:ph type="dt" sz="half" idx="10"/>
          </p:nvPr>
        </p:nvSpPr>
        <p:spPr/>
        <p:txBody>
          <a:bodyPr/>
          <a:lstStyle/>
          <a:p>
            <a:fld id="{BBDB8800-9C86-414A-8295-29A3F7388D21}" type="datetimeFigureOut">
              <a:rPr lang="en-US" smtClean="0"/>
              <a:t>6/1/2019</a:t>
            </a:fld>
            <a:endParaRPr lang="en-US"/>
          </a:p>
        </p:txBody>
      </p:sp>
      <p:sp>
        <p:nvSpPr>
          <p:cNvPr id="5" name="Footer Placeholder 4">
            <a:extLst>
              <a:ext uri="{FF2B5EF4-FFF2-40B4-BE49-F238E27FC236}">
                <a16:creationId xmlns:a16="http://schemas.microsoft.com/office/drawing/2014/main" id="{E791E21D-187F-6542-8F0A-48A7D5ADD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90F32-0B3B-B041-B79E-9404C92B93FB}"/>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0E6514-A27F-3247-8B07-8C5370695877}"/>
              </a:ext>
            </a:extLst>
          </p:cNvPr>
          <p:cNvSpPr>
            <a:spLocks noGrp="1"/>
          </p:cNvSpPr>
          <p:nvPr>
            <p:ph type="title" orient="vert"/>
          </p:nvPr>
        </p:nvSpPr>
        <p:spPr>
          <a:xfrm>
            <a:off x="8719220" y="365125"/>
            <a:ext cx="2627189"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B781D2-8659-454B-8BC2-898D31901872}"/>
              </a:ext>
            </a:extLst>
          </p:cNvPr>
          <p:cNvSpPr>
            <a:spLocks noGrp="1"/>
          </p:cNvSpPr>
          <p:nvPr>
            <p:ph type="body" orient="vert" idx="1"/>
          </p:nvPr>
        </p:nvSpPr>
        <p:spPr>
          <a:xfrm>
            <a:off x="837654" y="365125"/>
            <a:ext cx="772926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1C79B9-A274-B742-A812-0BE1BB2C0F49}"/>
              </a:ext>
            </a:extLst>
          </p:cNvPr>
          <p:cNvSpPr>
            <a:spLocks noGrp="1"/>
          </p:cNvSpPr>
          <p:nvPr>
            <p:ph type="dt" sz="half" idx="10"/>
          </p:nvPr>
        </p:nvSpPr>
        <p:spPr/>
        <p:txBody>
          <a:bodyPr/>
          <a:lstStyle/>
          <a:p>
            <a:fld id="{BBDB8800-9C86-414A-8295-29A3F7388D21}" type="datetimeFigureOut">
              <a:rPr lang="en-US" smtClean="0"/>
              <a:t>6/1/2019</a:t>
            </a:fld>
            <a:endParaRPr lang="en-US"/>
          </a:p>
        </p:txBody>
      </p:sp>
      <p:sp>
        <p:nvSpPr>
          <p:cNvPr id="5" name="Footer Placeholder 4">
            <a:extLst>
              <a:ext uri="{FF2B5EF4-FFF2-40B4-BE49-F238E27FC236}">
                <a16:creationId xmlns:a16="http://schemas.microsoft.com/office/drawing/2014/main" id="{BBC7698F-5D9A-D24A-B3CD-4F9A8116E2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C1F96-A8E2-7344-AD05-0D78DA7E169D}"/>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870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065" y="289511"/>
            <a:ext cx="4717784" cy="1046440"/>
          </a:xfrm>
        </p:spPr>
        <p:txBody>
          <a:bodyPr vert="horz" wrap="square" lIns="146304" tIns="91440" rIns="146304" bIns="91440" rtlCol="0" anchor="t">
            <a:noAutofit/>
          </a:bodyPr>
          <a:lstStyle>
            <a:lvl1pPr>
              <a:defRPr lang="en-US" sz="2798" b="0" kern="1200" cap="all" spc="500" baseline="0" dirty="0">
                <a:ln w="3175">
                  <a:noFill/>
                </a:ln>
                <a:solidFill>
                  <a:schemeClr val="bg1"/>
                </a:solidFill>
                <a:effectLst/>
                <a:latin typeface="Segoe UI Semilight" charset="0"/>
                <a:ea typeface="+mn-ea"/>
                <a:cs typeface="Segoe UI Semilight" charset="0"/>
              </a:defRPr>
            </a:lvl1pPr>
          </a:lstStyle>
          <a:p>
            <a:pPr marL="0" lvl="0" algn="l" defTabSz="91376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065" y="2314246"/>
            <a:ext cx="4544728" cy="4048455"/>
          </a:xfrm>
        </p:spPr>
        <p:txBody>
          <a:bodyPr>
            <a:normAutofit/>
          </a:bodyPr>
          <a:lstStyle>
            <a:lvl1pPr>
              <a:lnSpc>
                <a:spcPct val="100000"/>
              </a:lnSpc>
              <a:spcBef>
                <a:spcPts val="200"/>
              </a:spcBef>
              <a:spcAft>
                <a:spcPts val="1199"/>
              </a:spcAft>
              <a:defRPr lang="en-US" sz="1399"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3760">
              <a:spcBef>
                <a:spcPts val="999"/>
              </a:spcBef>
              <a:buNone/>
            </a:pPr>
            <a:r>
              <a:rPr lang="en-US"/>
              <a:t>Edit Master text styles</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7"/>
            <a:ext cx="11645937" cy="2301849"/>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84063"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064" y="1197323"/>
            <a:ext cx="11645936" cy="1985928"/>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6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127" y="2084187"/>
            <a:ext cx="8958349"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126" y="3878574"/>
            <a:ext cx="7166668"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sp>
        <p:nvSpPr>
          <p:cNvPr id="6" name="Text Placeholder 14"/>
          <p:cNvSpPr>
            <a:spLocks noGrp="1"/>
          </p:cNvSpPr>
          <p:nvPr>
            <p:ph type="body" sz="quarter" idx="15" hasCustomPrompt="1"/>
          </p:nvPr>
        </p:nvSpPr>
        <p:spPr>
          <a:xfrm>
            <a:off x="267508" y="291070"/>
            <a:ext cx="3584921" cy="567015"/>
          </a:xfrm>
        </p:spPr>
        <p:txBody>
          <a:bodyPr lIns="182880" tIns="146304" rIns="182880" bIns="146304"/>
          <a:lstStyle>
            <a:lvl1pPr marL="0" indent="0">
              <a:buNone/>
              <a:defRPr sz="1960">
                <a:gradFill>
                  <a:gsLst>
                    <a:gs pos="0">
                      <a:schemeClr val="tx1"/>
                    </a:gs>
                    <a:gs pos="100000">
                      <a:schemeClr val="tx1"/>
                    </a:gs>
                  </a:gsLst>
                  <a:lin ang="5400000" scaled="0"/>
                </a:gradFill>
                <a:latin typeface="+mn-lt"/>
              </a:defRPr>
            </a:lvl1pPr>
          </a:lstStyle>
          <a:p>
            <a:pPr lvl="0"/>
            <a:r>
              <a:rPr lang="en-US"/>
              <a:t>Session Code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84063"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ctr" defTabSz="93181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065" y="354827"/>
            <a:ext cx="11648252" cy="899665"/>
          </a:xfrm>
        </p:spPr>
        <p:txBody>
          <a:bodyPr/>
          <a:lstStyle>
            <a:lvl1pPr>
              <a:defRPr sz="3997"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21339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064" y="1189178"/>
            <a:ext cx="11645937" cy="2017668"/>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40" indent="0">
              <a:buNone/>
              <a:defRPr/>
            </a:lvl3pPr>
            <a:lvl4pPr marL="447879" indent="0">
              <a:buNone/>
              <a:defRPr/>
            </a:lvl4pPr>
            <a:lvl5pPr marL="6718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054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064" y="1189178"/>
            <a:ext cx="11645937" cy="201766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40" indent="0">
              <a:buNone/>
              <a:defRPr/>
            </a:lvl3pPr>
            <a:lvl4pPr marL="447879" indent="0">
              <a:buNone/>
              <a:defRPr/>
            </a:lvl4pPr>
            <a:lvl5pPr marL="6718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97767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7"/>
            <a:ext cx="11645937" cy="2080826"/>
          </a:xfrm>
        </p:spPr>
        <p:txBody>
          <a:bodyPr>
            <a:spAutoFit/>
          </a:bodyPr>
          <a:lstStyle>
            <a:lvl1pPr>
              <a:defRPr sz="391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252154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7"/>
            <a:ext cx="11645937" cy="2080826"/>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41190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theme" Target="../theme/theme2.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image" Target="../media/image1.png"/><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065" y="289512"/>
            <a:ext cx="11648252"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066" y="1189178"/>
            <a:ext cx="11645935"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rot="5400000">
            <a:off x="9200521" y="2991319"/>
            <a:ext cx="6858623" cy="875986"/>
          </a:xfrm>
          <a:prstGeom prst="rect">
            <a:avLst/>
          </a:prstGeom>
        </p:spPr>
      </p:pic>
    </p:spTree>
    <p:extLst>
      <p:ext uri="{BB962C8B-B14F-4D97-AF65-F5344CB8AC3E}">
        <p14:creationId xmlns:p14="http://schemas.microsoft.com/office/powerpoint/2010/main" val="178619555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2" r:id="rId29"/>
    <p:sldLayoutId id="2147483703" r:id="rId30"/>
    <p:sldLayoutId id="2147483663" r:id="rId31"/>
    <p:sldLayoutId id="2147483651" r:id="rId32"/>
    <p:sldLayoutId id="2147483664" r:id="rId33"/>
    <p:sldLayoutId id="2147483667" r:id="rId34"/>
    <p:sldLayoutId id="2147483669" r:id="rId35"/>
    <p:sldLayoutId id="2147483670" r:id="rId36"/>
    <p:sldLayoutId id="2147483700" r:id="rId37"/>
    <p:sldLayoutId id="2147483701" r:id="rId38"/>
    <p:sldLayoutId id="2147483742" r:id="rId39"/>
    <p:sldLayoutId id="2147483743" r:id="rId40"/>
    <p:sldLayoutId id="2147483744" r:id="rId41"/>
  </p:sldLayoutIdLst>
  <p:transition>
    <p:fade/>
  </p:transition>
  <p:txStyles>
    <p:titleStyle>
      <a:lvl1pPr algn="l" defTabSz="913727" rtl="0" eaLnBrk="1" latinLnBrk="0" hangingPunct="1">
        <a:lnSpc>
          <a:spcPct val="90000"/>
        </a:lnSpc>
        <a:spcBef>
          <a:spcPct val="0"/>
        </a:spcBef>
        <a:buNone/>
        <a:defRPr lang="en-US" sz="4797" b="0" kern="1200" cap="none" spc="-100" baseline="0" dirty="0" smtClean="0">
          <a:ln w="3175">
            <a:noFill/>
          </a:ln>
          <a:solidFill>
            <a:srgbClr val="505050"/>
          </a:solidFill>
          <a:effectLst/>
          <a:latin typeface="+mj-lt"/>
          <a:ea typeface="+mn-ea"/>
          <a:cs typeface="Segoe UI" pitchFamily="34" charset="0"/>
        </a:defRPr>
      </a:lvl1pPr>
    </p:titleStyle>
    <p:bodyStyle>
      <a:lvl1pPr marL="335910" marR="0" indent="-33591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72290" marR="0" indent="-23638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2398" kern="1200" spc="0" baseline="0">
          <a:gradFill>
            <a:gsLst>
              <a:gs pos="1250">
                <a:schemeClr val="tx1"/>
              </a:gs>
              <a:gs pos="100000">
                <a:schemeClr val="tx1"/>
              </a:gs>
            </a:gsLst>
            <a:lin ang="5400000" scaled="0"/>
          </a:gradFill>
          <a:latin typeface="+mn-lt"/>
          <a:ea typeface="+mn-ea"/>
          <a:cs typeface="+mn-cs"/>
        </a:defRPr>
      </a:lvl2pPr>
      <a:lvl3pPr marL="783789" marR="0" indent="-22394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07729" marR="0" indent="-22394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31668" marR="0" indent="-22394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12749" indent="-228432" algn="l" defTabSz="91372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613" indent="-228432" algn="l" defTabSz="91372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477" indent="-228432" algn="l" defTabSz="91372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341" indent="-228432" algn="l" defTabSz="91372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727" rtl="0" eaLnBrk="1" latinLnBrk="0" hangingPunct="1">
        <a:defRPr sz="1764" kern="1200">
          <a:solidFill>
            <a:schemeClr val="tx1"/>
          </a:solidFill>
          <a:latin typeface="+mn-lt"/>
          <a:ea typeface="+mn-ea"/>
          <a:cs typeface="+mn-cs"/>
        </a:defRPr>
      </a:lvl1pPr>
      <a:lvl2pPr marL="456863" algn="l" defTabSz="913727" rtl="0" eaLnBrk="1" latinLnBrk="0" hangingPunct="1">
        <a:defRPr sz="1764" kern="1200">
          <a:solidFill>
            <a:schemeClr val="tx1"/>
          </a:solidFill>
          <a:latin typeface="+mn-lt"/>
          <a:ea typeface="+mn-ea"/>
          <a:cs typeface="+mn-cs"/>
        </a:defRPr>
      </a:lvl2pPr>
      <a:lvl3pPr marL="913727" algn="l" defTabSz="913727" rtl="0" eaLnBrk="1" latinLnBrk="0" hangingPunct="1">
        <a:defRPr sz="1764" kern="1200">
          <a:solidFill>
            <a:schemeClr val="tx1"/>
          </a:solidFill>
          <a:latin typeface="+mn-lt"/>
          <a:ea typeface="+mn-ea"/>
          <a:cs typeface="+mn-cs"/>
        </a:defRPr>
      </a:lvl3pPr>
      <a:lvl4pPr marL="1370590" algn="l" defTabSz="913727" rtl="0" eaLnBrk="1" latinLnBrk="0" hangingPunct="1">
        <a:defRPr sz="1764" kern="1200">
          <a:solidFill>
            <a:schemeClr val="tx1"/>
          </a:solidFill>
          <a:latin typeface="+mn-lt"/>
          <a:ea typeface="+mn-ea"/>
          <a:cs typeface="+mn-cs"/>
        </a:defRPr>
      </a:lvl4pPr>
      <a:lvl5pPr marL="1827454" algn="l" defTabSz="913727" rtl="0" eaLnBrk="1" latinLnBrk="0" hangingPunct="1">
        <a:defRPr sz="1764" kern="1200">
          <a:solidFill>
            <a:schemeClr val="tx1"/>
          </a:solidFill>
          <a:latin typeface="+mn-lt"/>
          <a:ea typeface="+mn-ea"/>
          <a:cs typeface="+mn-cs"/>
        </a:defRPr>
      </a:lvl5pPr>
      <a:lvl6pPr marL="2284318" algn="l" defTabSz="913727" rtl="0" eaLnBrk="1" latinLnBrk="0" hangingPunct="1">
        <a:defRPr sz="1764" kern="1200">
          <a:solidFill>
            <a:schemeClr val="tx1"/>
          </a:solidFill>
          <a:latin typeface="+mn-lt"/>
          <a:ea typeface="+mn-ea"/>
          <a:cs typeface="+mn-cs"/>
        </a:defRPr>
      </a:lvl6pPr>
      <a:lvl7pPr marL="2741181" algn="l" defTabSz="913727" rtl="0" eaLnBrk="1" latinLnBrk="0" hangingPunct="1">
        <a:defRPr sz="1764" kern="1200">
          <a:solidFill>
            <a:schemeClr val="tx1"/>
          </a:solidFill>
          <a:latin typeface="+mn-lt"/>
          <a:ea typeface="+mn-ea"/>
          <a:cs typeface="+mn-cs"/>
        </a:defRPr>
      </a:lvl7pPr>
      <a:lvl8pPr marL="3198044" algn="l" defTabSz="913727" rtl="0" eaLnBrk="1" latinLnBrk="0" hangingPunct="1">
        <a:defRPr sz="1764" kern="1200">
          <a:solidFill>
            <a:schemeClr val="tx1"/>
          </a:solidFill>
          <a:latin typeface="+mn-lt"/>
          <a:ea typeface="+mn-ea"/>
          <a:cs typeface="+mn-cs"/>
        </a:defRPr>
      </a:lvl8pPr>
      <a:lvl9pPr marL="3654909" algn="l" defTabSz="91372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87A580-C511-1947-A875-DB7FD194C2CE}"/>
              </a:ext>
            </a:extLst>
          </p:cNvPr>
          <p:cNvSpPr>
            <a:spLocks noGrp="1"/>
          </p:cNvSpPr>
          <p:nvPr>
            <p:ph type="title"/>
          </p:nvPr>
        </p:nvSpPr>
        <p:spPr>
          <a:xfrm>
            <a:off x="837655" y="365126"/>
            <a:ext cx="10508754"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2B3CFD-8BAB-484E-B3DA-6CBD6E51CE59}"/>
              </a:ext>
            </a:extLst>
          </p:cNvPr>
          <p:cNvSpPr>
            <a:spLocks noGrp="1"/>
          </p:cNvSpPr>
          <p:nvPr>
            <p:ph type="body" idx="1"/>
          </p:nvPr>
        </p:nvSpPr>
        <p:spPr>
          <a:xfrm>
            <a:off x="837655" y="1825625"/>
            <a:ext cx="10508754"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ECCE74-8490-334A-A1CC-38C9CAF735C7}"/>
              </a:ext>
            </a:extLst>
          </p:cNvPr>
          <p:cNvSpPr>
            <a:spLocks noGrp="1"/>
          </p:cNvSpPr>
          <p:nvPr>
            <p:ph type="dt" sz="half" idx="2"/>
          </p:nvPr>
        </p:nvSpPr>
        <p:spPr>
          <a:xfrm>
            <a:off x="837654" y="6356351"/>
            <a:ext cx="2741414" cy="365125"/>
          </a:xfrm>
          <a:prstGeom prst="rect">
            <a:avLst/>
          </a:prstGeom>
        </p:spPr>
        <p:txBody>
          <a:bodyPr vert="horz" lIns="91440" tIns="45720" rIns="91440" bIns="45720" rtlCol="0" anchor="ctr"/>
          <a:lstStyle>
            <a:lvl1pPr algn="l">
              <a:defRPr sz="1199">
                <a:solidFill>
                  <a:schemeClr val="tx1">
                    <a:tint val="75000"/>
                  </a:schemeClr>
                </a:solidFill>
              </a:defRPr>
            </a:lvl1pPr>
          </a:lstStyle>
          <a:p>
            <a:fld id="{BBDB8800-9C86-414A-8295-29A3F7388D21}" type="datetimeFigureOut">
              <a:rPr lang="en-US" smtClean="0"/>
              <a:t>6/1/2019</a:t>
            </a:fld>
            <a:endParaRPr lang="en-US"/>
          </a:p>
        </p:txBody>
      </p:sp>
      <p:sp>
        <p:nvSpPr>
          <p:cNvPr id="5" name="Footer Placeholder 4">
            <a:extLst>
              <a:ext uri="{FF2B5EF4-FFF2-40B4-BE49-F238E27FC236}">
                <a16:creationId xmlns:a16="http://schemas.microsoft.com/office/drawing/2014/main" id="{F465C6A0-DC47-8546-850B-0577FC163A9D}"/>
              </a:ext>
            </a:extLst>
          </p:cNvPr>
          <p:cNvSpPr>
            <a:spLocks noGrp="1"/>
          </p:cNvSpPr>
          <p:nvPr>
            <p:ph type="ftr" sz="quarter" idx="3"/>
          </p:nvPr>
        </p:nvSpPr>
        <p:spPr>
          <a:xfrm>
            <a:off x="4035971" y="6356351"/>
            <a:ext cx="4112121" cy="365125"/>
          </a:xfrm>
          <a:prstGeom prst="rect">
            <a:avLst/>
          </a:prstGeom>
        </p:spPr>
        <p:txBody>
          <a:bodyPr vert="horz" lIns="91440" tIns="45720" rIns="91440" bIns="45720" rtlCol="0" anchor="ctr"/>
          <a:lstStyle>
            <a:lvl1pPr algn="ctr">
              <a:defRPr sz="1199">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2DD0D8-696A-5D40-B901-D4540D3935FB}"/>
              </a:ext>
            </a:extLst>
          </p:cNvPr>
          <p:cNvSpPr>
            <a:spLocks noGrp="1"/>
          </p:cNvSpPr>
          <p:nvPr>
            <p:ph type="sldNum" sz="quarter" idx="4"/>
          </p:nvPr>
        </p:nvSpPr>
        <p:spPr>
          <a:xfrm>
            <a:off x="8604995" y="6356351"/>
            <a:ext cx="2741414" cy="365125"/>
          </a:xfrm>
          <a:prstGeom prst="rect">
            <a:avLst/>
          </a:prstGeom>
        </p:spPr>
        <p:txBody>
          <a:bodyPr vert="horz" lIns="91440" tIns="45720" rIns="91440" bIns="45720" rtlCol="0" anchor="ctr"/>
          <a:lstStyle>
            <a:lvl1pPr algn="r">
              <a:defRPr sz="1199">
                <a:solidFill>
                  <a:schemeClr val="tx1">
                    <a:tint val="75000"/>
                  </a:schemeClr>
                </a:solidFill>
              </a:defRPr>
            </a:lvl1pPr>
          </a:lstStyle>
          <a:p>
            <a:fld id="{6E464E4F-A8B5-B44C-8448-E1510FE30BAA}" type="slidenum">
              <a:rPr lang="en-US" smtClean="0"/>
              <a:t>‹#›</a:t>
            </a:fld>
            <a:endParaRPr lang="en-US"/>
          </a:p>
        </p:txBody>
      </p:sp>
      <p:pic>
        <p:nvPicPr>
          <p:cNvPr id="7" name="Picture 6">
            <a:extLst>
              <a:ext uri="{FF2B5EF4-FFF2-40B4-BE49-F238E27FC236}">
                <a16:creationId xmlns:a16="http://schemas.microsoft.com/office/drawing/2014/main" id="{C32B16B8-4D44-0F41-92D2-4AA5B1A2237D}"/>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rot="5400000">
            <a:off x="9200521" y="2991319"/>
            <a:ext cx="6858623" cy="875986"/>
          </a:xfrm>
          <a:prstGeom prst="rect">
            <a:avLst/>
          </a:prstGeom>
        </p:spPr>
      </p:pic>
    </p:spTree>
    <p:extLst>
      <p:ext uri="{BB962C8B-B14F-4D97-AF65-F5344CB8AC3E}">
        <p14:creationId xmlns:p14="http://schemas.microsoft.com/office/powerpoint/2010/main" val="61700290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9" r:id="rId16"/>
    <p:sldLayoutId id="2147483741" r:id="rId17"/>
  </p:sldLayoutIdLst>
  <p:transition>
    <p:fade/>
  </p:transition>
  <p:txStyles>
    <p:titleStyle>
      <a:lvl1pPr algn="l" defTabSz="913760" rtl="0" eaLnBrk="1" latinLnBrk="0" hangingPunct="1">
        <a:lnSpc>
          <a:spcPct val="90000"/>
        </a:lnSpc>
        <a:spcBef>
          <a:spcPct val="0"/>
        </a:spcBef>
        <a:buNone/>
        <a:defRPr sz="4397" kern="1200">
          <a:solidFill>
            <a:schemeClr val="tx1"/>
          </a:solidFill>
          <a:latin typeface="+mj-lt"/>
          <a:ea typeface="+mj-ea"/>
          <a:cs typeface="+mj-cs"/>
        </a:defRPr>
      </a:lvl1pPr>
    </p:titleStyle>
    <p:bodyStyle>
      <a:lvl1pPr marL="228440" indent="-228440" algn="l" defTabSz="913760" rtl="0" eaLnBrk="1" latinLnBrk="0" hangingPunct="1">
        <a:lnSpc>
          <a:spcPct val="90000"/>
        </a:lnSpc>
        <a:spcBef>
          <a:spcPts val="999"/>
        </a:spcBef>
        <a:buFont typeface="Arial" panose="020B0604020202020204" pitchFamily="34" charset="0"/>
        <a:buChar char="•"/>
        <a:defRPr sz="2798" kern="1200">
          <a:solidFill>
            <a:schemeClr val="tx1"/>
          </a:solidFill>
          <a:latin typeface="+mn-lt"/>
          <a:ea typeface="+mn-ea"/>
          <a:cs typeface="+mn-cs"/>
        </a:defRPr>
      </a:lvl1pPr>
      <a:lvl2pPr marL="685320" indent="-228440" algn="l" defTabSz="913760"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2200" indent="-228440" algn="l" defTabSz="913760"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08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596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284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6972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660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348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760" rtl="0" eaLnBrk="1" latinLnBrk="0" hangingPunct="1">
        <a:defRPr sz="1799" kern="1200">
          <a:solidFill>
            <a:schemeClr val="tx1"/>
          </a:solidFill>
          <a:latin typeface="+mn-lt"/>
          <a:ea typeface="+mn-ea"/>
          <a:cs typeface="+mn-cs"/>
        </a:defRPr>
      </a:lvl1pPr>
      <a:lvl2pPr marL="456880" algn="l" defTabSz="913760" rtl="0" eaLnBrk="1" latinLnBrk="0" hangingPunct="1">
        <a:defRPr sz="1799" kern="1200">
          <a:solidFill>
            <a:schemeClr val="tx1"/>
          </a:solidFill>
          <a:latin typeface="+mn-lt"/>
          <a:ea typeface="+mn-ea"/>
          <a:cs typeface="+mn-cs"/>
        </a:defRPr>
      </a:lvl2pPr>
      <a:lvl3pPr marL="913760" algn="l" defTabSz="913760" rtl="0" eaLnBrk="1" latinLnBrk="0" hangingPunct="1">
        <a:defRPr sz="1799" kern="1200">
          <a:solidFill>
            <a:schemeClr val="tx1"/>
          </a:solidFill>
          <a:latin typeface="+mn-lt"/>
          <a:ea typeface="+mn-ea"/>
          <a:cs typeface="+mn-cs"/>
        </a:defRPr>
      </a:lvl3pPr>
      <a:lvl4pPr marL="1370640" algn="l" defTabSz="913760" rtl="0" eaLnBrk="1" latinLnBrk="0" hangingPunct="1">
        <a:defRPr sz="1799" kern="1200">
          <a:solidFill>
            <a:schemeClr val="tx1"/>
          </a:solidFill>
          <a:latin typeface="+mn-lt"/>
          <a:ea typeface="+mn-ea"/>
          <a:cs typeface="+mn-cs"/>
        </a:defRPr>
      </a:lvl4pPr>
      <a:lvl5pPr marL="1827520" algn="l" defTabSz="913760" rtl="0" eaLnBrk="1" latinLnBrk="0" hangingPunct="1">
        <a:defRPr sz="1799" kern="1200">
          <a:solidFill>
            <a:schemeClr val="tx1"/>
          </a:solidFill>
          <a:latin typeface="+mn-lt"/>
          <a:ea typeface="+mn-ea"/>
          <a:cs typeface="+mn-cs"/>
        </a:defRPr>
      </a:lvl5pPr>
      <a:lvl6pPr marL="2284400" algn="l" defTabSz="913760" rtl="0" eaLnBrk="1" latinLnBrk="0" hangingPunct="1">
        <a:defRPr sz="1799" kern="1200">
          <a:solidFill>
            <a:schemeClr val="tx1"/>
          </a:solidFill>
          <a:latin typeface="+mn-lt"/>
          <a:ea typeface="+mn-ea"/>
          <a:cs typeface="+mn-cs"/>
        </a:defRPr>
      </a:lvl6pPr>
      <a:lvl7pPr marL="2741280" algn="l" defTabSz="913760" rtl="0" eaLnBrk="1" latinLnBrk="0" hangingPunct="1">
        <a:defRPr sz="1799" kern="1200">
          <a:solidFill>
            <a:schemeClr val="tx1"/>
          </a:solidFill>
          <a:latin typeface="+mn-lt"/>
          <a:ea typeface="+mn-ea"/>
          <a:cs typeface="+mn-cs"/>
        </a:defRPr>
      </a:lvl7pPr>
      <a:lvl8pPr marL="3198160" algn="l" defTabSz="913760" rtl="0" eaLnBrk="1" latinLnBrk="0" hangingPunct="1">
        <a:defRPr sz="1799" kern="1200">
          <a:solidFill>
            <a:schemeClr val="tx1"/>
          </a:solidFill>
          <a:latin typeface="+mn-lt"/>
          <a:ea typeface="+mn-ea"/>
          <a:cs typeface="+mn-cs"/>
        </a:defRPr>
      </a:lvl8pPr>
      <a:lvl9pPr marL="3655040" algn="l" defTabSz="9137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5.xml"/><Relationship Id="rId7" Type="http://schemas.openxmlformats.org/officeDocument/2006/relationships/image" Target="../media/image28.emf"/><Relationship Id="rId2" Type="http://schemas.openxmlformats.org/officeDocument/2006/relationships/slideLayout" Target="../slideLayouts/slideLayout47.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0.emf"/><Relationship Id="rId5" Type="http://schemas.openxmlformats.org/officeDocument/2006/relationships/image" Target="../media/image27.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9.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8" Type="http://schemas.openxmlformats.org/officeDocument/2006/relationships/hyperlink" Target="https://azure.microsoft.com/offers/ms-azr-0023p/" TargetMode="External"/><Relationship Id="rId3" Type="http://schemas.openxmlformats.org/officeDocument/2006/relationships/hyperlink" Target="https://docs.microsoft.com/en-us/azure/sql-database/sql-database-managed-instance-resource-limits#obtaining-a-larger-quota-for-sql-managed-instance" TargetMode="External"/><Relationship Id="rId7" Type="http://schemas.openxmlformats.org/officeDocument/2006/relationships/hyperlink" Target="https://azure.microsoft.com/offers/ms-azr-0148p/" TargetMode="External"/><Relationship Id="rId2" Type="http://schemas.openxmlformats.org/officeDocument/2006/relationships/hyperlink" Target="https://azure.microsoft.com/global-infrastructure/services/?products=sql-database&amp;regions=all" TargetMode="External"/><Relationship Id="rId1" Type="http://schemas.openxmlformats.org/officeDocument/2006/relationships/slideLayout" Target="../slideLayouts/slideLayout58.xml"/><Relationship Id="rId6" Type="http://schemas.openxmlformats.org/officeDocument/2006/relationships/hyperlink" Target="https://docs.microsoft.com/partner-center/csp-documents-and-learning-resources" TargetMode="External"/><Relationship Id="rId5" Type="http://schemas.openxmlformats.org/officeDocument/2006/relationships/hyperlink" Target="https://azure.microsoft.com/offers/ms-azr-0003p/" TargetMode="External"/><Relationship Id="rId4" Type="http://schemas.openxmlformats.org/officeDocument/2006/relationships/hyperlink" Target="https://azure.microsoft.com/pricing/enterprise-agreemen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42.emf"/><Relationship Id="rId18" Type="http://schemas.openxmlformats.org/officeDocument/2006/relationships/oleObject" Target="../embeddings/oleObject12.bin"/><Relationship Id="rId3" Type="http://schemas.openxmlformats.org/officeDocument/2006/relationships/notesSlide" Target="../notesSlides/notesSlide16.xml"/><Relationship Id="rId21" Type="http://schemas.openxmlformats.org/officeDocument/2006/relationships/image" Target="../media/image45.emf"/><Relationship Id="rId7" Type="http://schemas.openxmlformats.org/officeDocument/2006/relationships/image" Target="../media/image39.emf"/><Relationship Id="rId12" Type="http://schemas.openxmlformats.org/officeDocument/2006/relationships/oleObject" Target="../embeddings/oleObject9.bin"/><Relationship Id="rId17" Type="http://schemas.openxmlformats.org/officeDocument/2006/relationships/image" Target="../media/image44.emf"/><Relationship Id="rId2" Type="http://schemas.openxmlformats.org/officeDocument/2006/relationships/slideLayout" Target="../slideLayouts/slideLayout47.xml"/><Relationship Id="rId16" Type="http://schemas.openxmlformats.org/officeDocument/2006/relationships/oleObject" Target="../embeddings/oleObject11.bin"/><Relationship Id="rId20" Type="http://schemas.openxmlformats.org/officeDocument/2006/relationships/oleObject" Target="../embeddings/oleObject14.bin"/><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41.emf"/><Relationship Id="rId5" Type="http://schemas.openxmlformats.org/officeDocument/2006/relationships/image" Target="../media/image38.emf"/><Relationship Id="rId15" Type="http://schemas.openxmlformats.org/officeDocument/2006/relationships/image" Target="../media/image43.emf"/><Relationship Id="rId23" Type="http://schemas.openxmlformats.org/officeDocument/2006/relationships/oleObject" Target="../embeddings/oleObject16.bin"/><Relationship Id="rId10" Type="http://schemas.openxmlformats.org/officeDocument/2006/relationships/oleObject" Target="../embeddings/oleObject8.bin"/><Relationship Id="rId19" Type="http://schemas.openxmlformats.org/officeDocument/2006/relationships/oleObject" Target="../embeddings/oleObject13.bin"/><Relationship Id="rId4" Type="http://schemas.openxmlformats.org/officeDocument/2006/relationships/oleObject" Target="../embeddings/oleObject5.bin"/><Relationship Id="rId9" Type="http://schemas.openxmlformats.org/officeDocument/2006/relationships/image" Target="../media/image40.emf"/><Relationship Id="rId14" Type="http://schemas.openxmlformats.org/officeDocument/2006/relationships/oleObject" Target="../embeddings/oleObject10.bin"/><Relationship Id="rId22" Type="http://schemas.openxmlformats.org/officeDocument/2006/relationships/oleObject" Target="../embeddings/oleObject15.bin"/></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4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emf"/></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issues" TargetMode="External"/><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5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5.png"/><Relationship Id="rId7" Type="http://schemas.openxmlformats.org/officeDocument/2006/relationships/diagramColors" Target="../diagrams/colors2.xml"/><Relationship Id="rId2" Type="http://schemas.openxmlformats.org/officeDocument/2006/relationships/notesSlide" Target="../notesSlides/notesSlide20.xml"/><Relationship Id="rId1" Type="http://schemas.openxmlformats.org/officeDocument/2006/relationships/slideLayout" Target="../slideLayouts/slideLayout5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5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6.png"/><Relationship Id="rId7" Type="http://schemas.openxmlformats.org/officeDocument/2006/relationships/diagramColors" Target="../diagrams/colors4.xml"/><Relationship Id="rId2" Type="http://schemas.openxmlformats.org/officeDocument/2006/relationships/notesSlide" Target="../notesSlides/notesSlide22.xml"/><Relationship Id="rId1" Type="http://schemas.openxmlformats.org/officeDocument/2006/relationships/slideLayout" Target="../slideLayouts/slideLayout5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23.jpeg"/><Relationship Id="rId5" Type="http://schemas.openxmlformats.org/officeDocument/2006/relationships/image" Target="../media/image22.tiff"/><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53.xml"/><Relationship Id="rId5" Type="http://schemas.openxmlformats.org/officeDocument/2006/relationships/image" Target="../media/image70.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operations-management-suite/operations-management-suite-overview" TargetMode="External"/><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8.xml"/><Relationship Id="rId1" Type="http://schemas.openxmlformats.org/officeDocument/2006/relationships/slideLayout" Target="../slideLayouts/slideLayout4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spaghettidba/WorkloadTools" TargetMode="External"/><Relationship Id="rId2" Type="http://schemas.openxmlformats.org/officeDocument/2006/relationships/image" Target="../media/image72.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8.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8.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8.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8.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8.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8.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8.xml"/></Relationships>
</file>

<file path=ppt/slides/_rels/slide65.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48.xml"/></Relationships>
</file>

<file path=ppt/slides/_rels/slide66.xml.rels><?xml version="1.0" encoding="UTF-8" standalone="yes"?>
<Relationships xmlns="http://schemas.openxmlformats.org/package/2006/relationships"><Relationship Id="rId8" Type="http://schemas.openxmlformats.org/officeDocument/2006/relationships/hyperlink" Target="https://na01.safelinks.protection.outlook.com/?url=https://docs.microsoft.com/en-us/azure/sql-database/sql-database-managed-instance-vnet-configuration&amp;data=02|01|bonova@microsoft.com|0ba6bc8aeab84c6d877708d5a9b03d3b|72f988bf86f141af91ab2d7cd011db47|1|0|636601496772853792&amp;sdata=TcgMGT9ypWGiWDTMBPXVv1J5d79DlpGZPxGWthH/FbE%3D&amp;reserved=0" TargetMode="External"/><Relationship Id="rId13" Type="http://schemas.openxmlformats.org/officeDocument/2006/relationships/hyperlink" Target="https://na01.safelinks.protection.outlook.com/?url=https://docs.microsoft.com/en-us/azure/azure-supportability/how-to-create-azure-support-request&amp;data=02|01|bonova@microsoft.com|0ba6bc8aeab84c6d877708d5a9b03d3b|72f988bf86f141af91ab2d7cd011db47|1|0|636601496772883821&amp;sdata=xBn0lAfRbBWz7s9n6g3yp6IlvQJ5TIaL5/a29pSu/DA%3D&amp;reserved=0" TargetMode="External"/><Relationship Id="rId3" Type="http://schemas.openxmlformats.org/officeDocument/2006/relationships/hyperlink" Target="https://na01.safelinks.protection.outlook.com/?url=https://azure.microsoft.com/en-us/pricing/details/sql-database/managed/&amp;data=02|01|bonova@microsoft.com|0ba6bc8aeab84c6d877708d5a9b03d3b|72f988bf86f141af91ab2d7cd011db47|1|0|636601496772823772&amp;sdata=Xeae5n0rTG31e7Je672jRX13Mik4aE%2BUsYJKNk0dj6U%3D&amp;reserved=0" TargetMode="External"/><Relationship Id="rId7" Type="http://schemas.openxmlformats.org/officeDocument/2006/relationships/hyperlink" Target="https://na01.safelinks.protection.outlook.com/?url=https://docs.microsoft.com/en-us/azure/sql-database/sql-database-managed-instance-tutorial-portal&amp;data=02|01|bonova@microsoft.com|0ba6bc8aeab84c6d877708d5a9b03d3b|72f988bf86f141af91ab2d7cd011db47|1|0|636601496772843784&amp;sdata=qFFLvvR4FzhfjN2GKMP7a0mLNXF9b7yWkWtiAC%2BzYwc%3D&amp;reserved=0" TargetMode="External"/><Relationship Id="rId12" Type="http://schemas.openxmlformats.org/officeDocument/2006/relationships/hyperlink" Target="https://na01.safelinks.protection.outlook.com/?url=https://azure.microsoft.com/en-us/support/plans/&amp;data=02|01|bonova@microsoft.com|0ba6bc8aeab84c6d877708d5a9b03d3b|72f988bf86f141af91ab2d7cd011db47|1|0|636601496772873809&amp;sdata=oEc02rHxMH9AoogNcZu0t2ri%2BEwEOhJDRPt5e1JTV9U%3D&amp;reserved=0" TargetMode="External"/><Relationship Id="rId2" Type="http://schemas.openxmlformats.org/officeDocument/2006/relationships/hyperlink" Target="https://na01.safelinks.protection.outlook.com/?url=https://docs.microsoft.com/en-us/azure/sql-database/sql-database-managed-instance&amp;data=02|01|bonova@microsoft.com|0ba6bc8aeab84c6d877708d5a9b03d3b|72f988bf86f141af91ab2d7cd011db47|1|0|636601496772813763&amp;sdata=pr2Ox1M4D9%2BC%2BmW5yOeqjG1dUzziTDe3hN26dJ8F/a4%3D&amp;reserved=0" TargetMode="External"/><Relationship Id="rId1" Type="http://schemas.openxmlformats.org/officeDocument/2006/relationships/slideLayout" Target="../slideLayouts/slideLayout57.xml"/><Relationship Id="rId6"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 Id="rId11" Type="http://schemas.openxmlformats.org/officeDocument/2006/relationships/hyperlink" Target="https://na01.safelinks.protection.outlook.com/?url=https://docs.microsoft.com/en-us/azure/sql-database/sql-database-managed-instance-migrate&amp;data=02|01|bonova@microsoft.com|0ba6bc8aeab84c6d877708d5a9b03d3b|72f988bf86f141af91ab2d7cd011db47|1|0|636601496772873809&amp;sdata=CImsT9AazBGMyPaANsgNw9tbPXAcTo7atSwh0K7Vvmk%3D&amp;reserved=0" TargetMode="External"/><Relationship Id="rId5" Type="http://schemas.openxmlformats.org/officeDocument/2006/relationships/hyperlink" Target="https://na01.safelinks.protection.outlook.com/?url=https://docs.microsoft.com/en-us/azure/sql-database/sql-database-features&amp;data=02|01|bonova@microsoft.com|0ba6bc8aeab84c6d877708d5a9b03d3b|72f988bf86f141af91ab2d7cd011db47|1|0|636601496772833780&amp;sdata=BkpwXZC1LAwYSGg%2BBEK07pj9ro0fl9nGHdJ2Jl6ZmxY%3D&amp;reserved=0" TargetMode="External"/><Relationship Id="rId10" Type="http://schemas.openxmlformats.org/officeDocument/2006/relationships/hyperlink" Target="https://na01.safelinks.protection.outlook.com/?url=https://docs.microsoft.com/en-us/azure/sql-database/sql-database-managed-instance-connect-app&amp;data=02|01|bonova@microsoft.com|0ba6bc8aeab84c6d877708d5a9b03d3b|72f988bf86f141af91ab2d7cd011db47|1|0|636601496772863801&amp;sdata=OOXntH8k3Lhx1GM5ciGGzFSlPvfVHgbcM4h2qUMOVY0%3D&amp;reserved=0" TargetMode="External"/><Relationship Id="rId4" Type="http://schemas.openxmlformats.org/officeDocument/2006/relationships/hyperlink" Target="https://na01.safelinks.protection.outlook.com/?url=https://azure.microsoft.com/en-us/pricing/hybrid-benefit/#sql-ahb-calculator&amp;data=02|01|bonova@microsoft.com|0ba6bc8aeab84c6d877708d5a9b03d3b|72f988bf86f141af91ab2d7cd011db47|1|0|636601496772833780&amp;sdata=PYB7yi4kR3ASuJ7rbab85JnEEGogKdRj888CPqOjmJY%3D&amp;reserved=0" TargetMode="External"/><Relationship Id="rId9" Type="http://schemas.openxmlformats.org/officeDocument/2006/relationships/hyperlink" Target="https://na01.safelinks.protection.outlook.com/?url=https://docs.microsoft.com/en-us/azure/sql-database/sql-database-managed-instance-custom-dns&amp;data=02|01|bonova@microsoft.com|0ba6bc8aeab84c6d877708d5a9b03d3b|72f988bf86f141af91ab2d7cd011db47|1|0|636601496772853792&amp;sdata=4vdi/a5J8xF9JgS4yGoBe%2BqJF%2BEky64CB5lQXBIgRY8%3D&amp;reserved=0"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en-au/azure/sql-database/sql-database-features" TargetMode="External"/><Relationship Id="rId7" Type="http://schemas.openxmlformats.org/officeDocument/2006/relationships/hyperlink" Target="https://techcommunity.microsoft.com/t5/DataCAT/SQL-Server-Backup-to-URL-a-cheat-sheet/ba-p/346358" TargetMode="External"/><Relationship Id="rId2" Type="http://schemas.openxmlformats.org/officeDocument/2006/relationships/hyperlink" Target="https://medium.com/azure-sqldb-managed-instance/the-ultimate-guide-for-creating-and-configuring-azure-sql-managed-instance-environment-91ff58c0be01" TargetMode="External"/><Relationship Id="rId1" Type="http://schemas.openxmlformats.org/officeDocument/2006/relationships/slideLayout" Target="../slideLayouts/slideLayout43.xml"/><Relationship Id="rId6" Type="http://schemas.openxmlformats.org/officeDocument/2006/relationships/hyperlink" Target="https://blogs.technet.microsoft.com/hybridcloudbp/2018/11/02/migration-from-sql-server-to-azure-sql-database-managed-instance/" TargetMode="External"/><Relationship Id="rId5" Type="http://schemas.openxmlformats.org/officeDocument/2006/relationships/hyperlink" Target="https://medium.com/azure-sqldb-managed-instance/file-layout-in-general-purpose-azure-sql-managed-instance-cf21fff9c76c" TargetMode="External"/><Relationship Id="rId4" Type="http://schemas.openxmlformats.org/officeDocument/2006/relationships/hyperlink" Target="https://azure.microsoft.com/en-us/blog/key-causes-of-performance-differences-between-sql-managed-instance-and-sql-server"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sqlbits.com/Sessions/Event18/Managed_Instances_Deep_Dive" TargetMode="External"/><Relationship Id="rId2" Type="http://schemas.openxmlformats.org/officeDocument/2006/relationships/hyperlink" Target="https://sqlbits.com/Sessions/Event18/Introduction_to_Managed_Instances" TargetMode="External"/><Relationship Id="rId1" Type="http://schemas.openxmlformats.org/officeDocument/2006/relationships/slideLayout" Target="../slideLayouts/slideLayout43.xml"/><Relationship Id="rId5" Type="http://schemas.openxmlformats.org/officeDocument/2006/relationships/hyperlink" Target="https://sqlbits.com/Sessions/Event18/Azure_Managed_Instances_Your_Bridge_to_the_Cloud2" TargetMode="External"/><Relationship Id="rId4" Type="http://schemas.openxmlformats.org/officeDocument/2006/relationships/hyperlink" Target="https://sqlbits.com/Sessions/Event18/Hyperscale_for_Azure_SQL_DB"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8.xml"/></Relationships>
</file>

<file path=ppt/slides/_rels/slide7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0637" y="4000221"/>
            <a:ext cx="11422306" cy="2476407"/>
          </a:xfrm>
        </p:spPr>
        <p:txBody>
          <a:bodyPr/>
          <a:lstStyle/>
          <a:p>
            <a:pPr algn="ctr"/>
            <a:r>
              <a:rPr lang="en-AU" dirty="0"/>
              <a:t>Introduction to Azure Managed Instances</a:t>
            </a:r>
            <a:endParaRPr lang="en-US" dirty="0"/>
          </a:p>
        </p:txBody>
      </p:sp>
      <p:sp>
        <p:nvSpPr>
          <p:cNvPr id="3" name="Text Placeholder 2"/>
          <p:cNvSpPr>
            <a:spLocks noGrp="1"/>
          </p:cNvSpPr>
          <p:nvPr>
            <p:ph type="body" sz="quarter" idx="10"/>
          </p:nvPr>
        </p:nvSpPr>
        <p:spPr/>
        <p:txBody>
          <a:bodyPr/>
          <a:lstStyle/>
          <a:p>
            <a:r>
              <a:rPr lang="en-US" dirty="0"/>
              <a:t>Patrick Flynn</a:t>
            </a:r>
          </a:p>
        </p:txBody>
      </p:sp>
    </p:spTree>
    <p:extLst>
      <p:ext uri="{BB962C8B-B14F-4D97-AF65-F5344CB8AC3E}">
        <p14:creationId xmlns:p14="http://schemas.microsoft.com/office/powerpoint/2010/main" val="3947886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451" y="57688"/>
            <a:ext cx="10508754" cy="1324700"/>
          </a:xfrm>
        </p:spPr>
        <p:txBody>
          <a:bodyPr/>
          <a:lstStyle/>
          <a:p>
            <a:r>
              <a:rPr lang="en-US"/>
              <a:t>What is SQL Database Managed Instance?</a:t>
            </a:r>
          </a:p>
        </p:txBody>
      </p:sp>
      <p:grpSp>
        <p:nvGrpSpPr>
          <p:cNvPr id="17" name="Group 16"/>
          <p:cNvGrpSpPr/>
          <p:nvPr/>
        </p:nvGrpSpPr>
        <p:grpSpPr>
          <a:xfrm>
            <a:off x="3045855" y="3262867"/>
            <a:ext cx="2474887" cy="3345841"/>
            <a:chOff x="244978" y="3482920"/>
            <a:chExt cx="2526158" cy="3104687"/>
          </a:xfrm>
        </p:grpSpPr>
        <p:sp>
          <p:nvSpPr>
            <p:cNvPr id="11" name="Freeform: Shape 10"/>
            <p:cNvSpPr/>
            <p:nvPr/>
          </p:nvSpPr>
          <p:spPr>
            <a:xfrm>
              <a:off x="244978"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224" tIns="95557" rIns="167224" bIns="95557" numCol="1" spcCol="1270" anchor="ctr" anchorCtr="0">
              <a:noAutofit/>
            </a:bodyPr>
            <a:lstStyle/>
            <a:p>
              <a:pPr algn="ctr" defTabSz="1045052">
                <a:lnSpc>
                  <a:spcPct val="90000"/>
                </a:lnSpc>
                <a:spcBef>
                  <a:spcPct val="0"/>
                </a:spcBef>
                <a:spcAft>
                  <a:spcPct val="35000"/>
                </a:spcAft>
              </a:pPr>
              <a:r>
                <a:rPr lang="en-US" sz="1960"/>
                <a:t>SQL Server compatibility</a:t>
              </a:r>
            </a:p>
          </p:txBody>
        </p:sp>
        <p:sp>
          <p:nvSpPr>
            <p:cNvPr id="12" name="Freeform: Shape 11"/>
            <p:cNvSpPr/>
            <p:nvPr/>
          </p:nvSpPr>
          <p:spPr>
            <a:xfrm>
              <a:off x="244978"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17" tIns="125417" rIns="167224" bIns="188126" numCol="1" spcCol="1270" anchor="t" anchorCtr="0">
              <a:noAutofit/>
            </a:bodyPr>
            <a:lstStyle/>
            <a:p>
              <a:pPr marL="223940" lvl="1" indent="-223940" defTabSz="1045052">
                <a:lnSpc>
                  <a:spcPct val="150000"/>
                </a:lnSpc>
                <a:spcBef>
                  <a:spcPct val="0"/>
                </a:spcBef>
                <a:spcAft>
                  <a:spcPct val="15000"/>
                </a:spcAft>
                <a:buChar char="•"/>
              </a:pPr>
              <a:r>
                <a:rPr lang="en-US" sz="1764"/>
                <a:t>Fully-fledged SQL instance with nearly 100% </a:t>
              </a:r>
              <a:r>
                <a:rPr lang="en-US" sz="1764" err="1"/>
                <a:t>compat</a:t>
              </a:r>
              <a:r>
                <a:rPr lang="en-US" sz="1764"/>
                <a:t> with on-premise</a:t>
              </a:r>
            </a:p>
          </p:txBody>
        </p:sp>
      </p:grpSp>
      <p:grpSp>
        <p:nvGrpSpPr>
          <p:cNvPr id="18" name="Group 17"/>
          <p:cNvGrpSpPr/>
          <p:nvPr/>
        </p:nvGrpSpPr>
        <p:grpSpPr>
          <a:xfrm>
            <a:off x="208959" y="3262867"/>
            <a:ext cx="2474887" cy="3345841"/>
            <a:chOff x="3124800" y="3482920"/>
            <a:chExt cx="2526158" cy="3104687"/>
          </a:xfrm>
        </p:grpSpPr>
        <p:sp>
          <p:nvSpPr>
            <p:cNvPr id="13" name="Freeform: Shape 12"/>
            <p:cNvSpPr/>
            <p:nvPr/>
          </p:nvSpPr>
          <p:spPr>
            <a:xfrm>
              <a:off x="3124800"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224" tIns="95557" rIns="167224" bIns="95557" numCol="1" spcCol="1270" anchor="ctr" anchorCtr="0">
              <a:noAutofit/>
            </a:bodyPr>
            <a:lstStyle/>
            <a:p>
              <a:pPr algn="ctr" defTabSz="1045052">
                <a:lnSpc>
                  <a:spcPct val="90000"/>
                </a:lnSpc>
                <a:spcBef>
                  <a:spcPct val="0"/>
                </a:spcBef>
                <a:spcAft>
                  <a:spcPct val="35000"/>
                </a:spcAft>
              </a:pPr>
              <a:r>
                <a:rPr lang="en-US" sz="1960"/>
                <a:t>Fully-managed service</a:t>
              </a:r>
            </a:p>
          </p:txBody>
        </p:sp>
        <p:sp>
          <p:nvSpPr>
            <p:cNvPr id="14" name="Freeform: Shape 13"/>
            <p:cNvSpPr/>
            <p:nvPr/>
          </p:nvSpPr>
          <p:spPr>
            <a:xfrm>
              <a:off x="3124800"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17" tIns="125417" rIns="167224" bIns="188126" numCol="1" spcCol="1270" anchor="t" anchorCtr="0">
              <a:noAutofit/>
            </a:bodyPr>
            <a:lstStyle/>
            <a:p>
              <a:pPr marL="223940" lvl="1" indent="-223940" defTabSz="1045052">
                <a:lnSpc>
                  <a:spcPct val="150000"/>
                </a:lnSpc>
                <a:spcBef>
                  <a:spcPct val="0"/>
                </a:spcBef>
                <a:spcAft>
                  <a:spcPct val="15000"/>
                </a:spcAft>
                <a:buChar char="•"/>
              </a:pPr>
              <a:r>
                <a:rPr lang="en-US" sz="1764"/>
                <a:t>Built on the same infrastructure as SQL Database</a:t>
              </a:r>
            </a:p>
            <a:p>
              <a:pPr marL="223940" lvl="1" indent="-223940" defTabSz="1045052">
                <a:lnSpc>
                  <a:spcPct val="150000"/>
                </a:lnSpc>
                <a:spcBef>
                  <a:spcPct val="0"/>
                </a:spcBef>
                <a:spcAft>
                  <a:spcPct val="15000"/>
                </a:spcAft>
                <a:buChar char="•"/>
              </a:pPr>
              <a:r>
                <a:rPr lang="en-US" sz="1764"/>
                <a:t>Provides the same benefits (PaaS)</a:t>
              </a:r>
            </a:p>
          </p:txBody>
        </p:sp>
      </p:grpSp>
      <p:grpSp>
        <p:nvGrpSpPr>
          <p:cNvPr id="19" name="Group 18"/>
          <p:cNvGrpSpPr/>
          <p:nvPr/>
        </p:nvGrpSpPr>
        <p:grpSpPr>
          <a:xfrm>
            <a:off x="5882751" y="3262867"/>
            <a:ext cx="2474887" cy="3345841"/>
            <a:chOff x="6004621" y="3482920"/>
            <a:chExt cx="2526158" cy="3104687"/>
          </a:xfrm>
        </p:grpSpPr>
        <p:sp>
          <p:nvSpPr>
            <p:cNvPr id="15" name="Freeform: Shape 14"/>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224" tIns="95557" rIns="167224" bIns="95557" numCol="1" spcCol="1270" anchor="ctr" anchorCtr="0">
              <a:noAutofit/>
            </a:bodyPr>
            <a:lstStyle/>
            <a:p>
              <a:pPr algn="ctr" defTabSz="1045052">
                <a:lnSpc>
                  <a:spcPct val="90000"/>
                </a:lnSpc>
                <a:spcBef>
                  <a:spcPct val="0"/>
                </a:spcBef>
                <a:spcAft>
                  <a:spcPct val="35000"/>
                </a:spcAft>
              </a:pPr>
              <a:r>
                <a:rPr lang="en-US" sz="1960"/>
                <a:t>Full isolation and security</a:t>
              </a:r>
            </a:p>
          </p:txBody>
        </p:sp>
        <p:sp>
          <p:nvSpPr>
            <p:cNvPr id="16" name="Freeform: Shape 15"/>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17" tIns="125417" rIns="167224" bIns="188126" numCol="1" spcCol="1270" anchor="t" anchorCtr="0">
              <a:noAutofit/>
            </a:bodyPr>
            <a:lstStyle/>
            <a:p>
              <a:pPr marL="223940" lvl="1" indent="-223940" defTabSz="1045052">
                <a:lnSpc>
                  <a:spcPct val="150000"/>
                </a:lnSpc>
                <a:spcBef>
                  <a:spcPct val="0"/>
                </a:spcBef>
                <a:spcAft>
                  <a:spcPct val="15000"/>
                </a:spcAft>
                <a:buChar char="•"/>
              </a:pPr>
              <a:r>
                <a:rPr lang="en-US" sz="1764"/>
                <a:t>Contained within your VNet</a:t>
              </a:r>
            </a:p>
            <a:p>
              <a:pPr marL="223940" lvl="1" indent="-223940" defTabSz="1045052">
                <a:lnSpc>
                  <a:spcPct val="150000"/>
                </a:lnSpc>
                <a:spcBef>
                  <a:spcPct val="0"/>
                </a:spcBef>
                <a:spcAft>
                  <a:spcPct val="15000"/>
                </a:spcAft>
                <a:buChar char="•"/>
              </a:pPr>
              <a:r>
                <a:rPr lang="en-US" sz="1764"/>
                <a:t>Private IP addresses</a:t>
              </a:r>
            </a:p>
            <a:p>
              <a:pPr marL="223940" lvl="1" indent="-223940" defTabSz="1045052">
                <a:lnSpc>
                  <a:spcPct val="150000"/>
                </a:lnSpc>
                <a:spcBef>
                  <a:spcPct val="0"/>
                </a:spcBef>
                <a:spcAft>
                  <a:spcPct val="15000"/>
                </a:spcAft>
                <a:buChar char="•"/>
              </a:pPr>
              <a:r>
                <a:rPr lang="en-US" sz="1764"/>
                <a:t>Express Route / VPN connectivity</a:t>
              </a:r>
            </a:p>
          </p:txBody>
        </p:sp>
      </p:grpSp>
      <p:sp>
        <p:nvSpPr>
          <p:cNvPr id="4" name="Rectangle 3"/>
          <p:cNvSpPr/>
          <p:nvPr/>
        </p:nvSpPr>
        <p:spPr>
          <a:xfrm>
            <a:off x="196860" y="1556063"/>
            <a:ext cx="4414646" cy="1298484"/>
          </a:xfrm>
          <a:prstGeom prst="rect">
            <a:avLst/>
          </a:prstGeom>
        </p:spPr>
        <p:txBody>
          <a:bodyPr wrap="square">
            <a:spAutoFit/>
          </a:bodyPr>
          <a:lstStyle/>
          <a:p>
            <a:pPr algn="ctr"/>
            <a:r>
              <a:rPr lang="en-US" sz="1960"/>
              <a:t>New deployment option enabling </a:t>
            </a:r>
            <a:r>
              <a:rPr lang="en-US" sz="1960" u="sng"/>
              <a:t>friction-free migration</a:t>
            </a:r>
            <a:r>
              <a:rPr lang="en-US" sz="1960"/>
              <a:t> of </a:t>
            </a:r>
          </a:p>
          <a:p>
            <a:pPr algn="ctr"/>
            <a:r>
              <a:rPr lang="en-US" sz="1960"/>
              <a:t>SQL Server workloads to </a:t>
            </a:r>
          </a:p>
          <a:p>
            <a:pPr algn="ctr"/>
            <a:r>
              <a:rPr lang="en-US" sz="1960"/>
              <a:t>a </a:t>
            </a:r>
            <a:r>
              <a:rPr lang="en-US" sz="1960" u="sng"/>
              <a:t>fully-managed service </a:t>
            </a:r>
          </a:p>
        </p:txBody>
      </p:sp>
      <p:grpSp>
        <p:nvGrpSpPr>
          <p:cNvPr id="35" name="Group 34">
            <a:extLst>
              <a:ext uri="{FF2B5EF4-FFF2-40B4-BE49-F238E27FC236}">
                <a16:creationId xmlns:a16="http://schemas.microsoft.com/office/drawing/2014/main" id="{7B4AD045-5525-4FBA-B949-DD57F11E5D69}"/>
              </a:ext>
            </a:extLst>
          </p:cNvPr>
          <p:cNvGrpSpPr/>
          <p:nvPr/>
        </p:nvGrpSpPr>
        <p:grpSpPr>
          <a:xfrm>
            <a:off x="7358437" y="1141419"/>
            <a:ext cx="2121517" cy="625908"/>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algn="ctr" defTabSz="870877">
                <a:lnSpc>
                  <a:spcPct val="90000"/>
                </a:lnSpc>
                <a:spcBef>
                  <a:spcPct val="0"/>
                </a:spcBef>
                <a:spcAft>
                  <a:spcPct val="35000"/>
                </a:spcAft>
              </a:pPr>
              <a:endParaRPr lang="en-US" sz="1960" b="1"/>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defTabSz="870877">
                <a:lnSpc>
                  <a:spcPct val="90000"/>
                </a:lnSpc>
                <a:spcBef>
                  <a:spcPct val="0"/>
                </a:spcBef>
                <a:spcAft>
                  <a:spcPct val="35000"/>
                </a:spcAft>
              </a:pPr>
              <a:r>
                <a:rPr lang="en-US" sz="1764" b="1">
                  <a:solidFill>
                    <a:srgbClr val="005E78"/>
                  </a:solidFill>
                  <a:latin typeface="Segoe UI" panose="020B0502040204020203" pitchFamily="34" charset="0"/>
                  <a:cs typeface="Segoe UI" panose="020B0502040204020203" pitchFamily="34" charset="0"/>
                </a:rPr>
                <a:t>SQL Database </a:t>
              </a:r>
              <a:r>
                <a:rPr lang="en-US" sz="1764">
                  <a:solidFill>
                    <a:srgbClr val="005E78"/>
                  </a:solidFill>
                  <a:latin typeface="Segoe UI" panose="020B0502040204020203" pitchFamily="34" charset="0"/>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3241"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9594928" y="2383852"/>
            <a:ext cx="1811581" cy="625909"/>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algn="ctr" defTabSz="870877">
                <a:lnSpc>
                  <a:spcPct val="90000"/>
                </a:lnSpc>
                <a:spcBef>
                  <a:spcPct val="0"/>
                </a:spcBef>
                <a:spcAft>
                  <a:spcPct val="35000"/>
                </a:spcAft>
              </a:pPr>
              <a:endParaRPr lang="en-US" sz="1960" b="1"/>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defTabSz="870877">
                <a:lnSpc>
                  <a:spcPct val="90000"/>
                </a:lnSpc>
                <a:spcBef>
                  <a:spcPct val="0"/>
                </a:spcBef>
                <a:spcAft>
                  <a:spcPct val="35000"/>
                </a:spcAft>
              </a:pPr>
              <a:r>
                <a:rPr lang="en-US" sz="1764" b="1">
                  <a:solidFill>
                    <a:srgbClr val="8AA10F"/>
                  </a:solidFill>
                  <a:latin typeface="Segoe UI" panose="020B0502040204020203" pitchFamily="34" charset="0"/>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3242"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5111537" y="2383854"/>
            <a:ext cx="2121517" cy="625908"/>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algn="ctr" defTabSz="870877">
                  <a:lnSpc>
                    <a:spcPct val="90000"/>
                  </a:lnSpc>
                  <a:spcBef>
                    <a:spcPct val="0"/>
                  </a:spcBef>
                  <a:spcAft>
                    <a:spcPct val="35000"/>
                  </a:spcAft>
                </a:pPr>
                <a:endParaRPr lang="en-US" sz="1960" b="1"/>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defTabSz="870877">
                  <a:lnSpc>
                    <a:spcPct val="90000"/>
                  </a:lnSpc>
                  <a:spcBef>
                    <a:spcPct val="0"/>
                  </a:spcBef>
                  <a:spcAft>
                    <a:spcPct val="35000"/>
                  </a:spcAft>
                </a:pPr>
                <a:r>
                  <a:rPr lang="en-US" sz="1764" b="1">
                    <a:solidFill>
                      <a:srgbClr val="452759"/>
                    </a:solidFill>
                    <a:latin typeface="Segoe UI" panose="020B0502040204020203" pitchFamily="34" charset="0"/>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3243"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7510619" y="2383852"/>
            <a:ext cx="1811581" cy="625909"/>
            <a:chOff x="8482460" y="2568848"/>
            <a:chExt cx="1849112"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0"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algn="ctr" defTabSz="870877">
                <a:lnSpc>
                  <a:spcPct val="90000"/>
                </a:lnSpc>
                <a:spcBef>
                  <a:spcPct val="0"/>
                </a:spcBef>
                <a:spcAft>
                  <a:spcPct val="35000"/>
                </a:spcAft>
              </a:pPr>
              <a:endParaRPr lang="en-US" sz="1960" b="1"/>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defTabSz="870877">
                <a:lnSpc>
                  <a:spcPct val="90000"/>
                </a:lnSpc>
                <a:spcBef>
                  <a:spcPct val="0"/>
                </a:spcBef>
                <a:spcAft>
                  <a:spcPct val="35000"/>
                </a:spcAft>
              </a:pPr>
              <a:r>
                <a:rPr lang="en-US" sz="1764" b="1">
                  <a:solidFill>
                    <a:srgbClr val="BE6800"/>
                  </a:solidFill>
                  <a:latin typeface="Segoe UI" panose="020B0502040204020203" pitchFamily="34" charset="0"/>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3244"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8517714" y="2010585"/>
            <a:ext cx="1744067" cy="373265"/>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6621475" y="2010584"/>
            <a:ext cx="1873756" cy="373269"/>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8510895" y="1805370"/>
            <a:ext cx="0" cy="578482"/>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0B9D176-B0F7-475C-94AB-AB3F7DC0304D}"/>
              </a:ext>
            </a:extLst>
          </p:cNvPr>
          <p:cNvGrpSpPr/>
          <p:nvPr/>
        </p:nvGrpSpPr>
        <p:grpSpPr>
          <a:xfrm>
            <a:off x="8719647" y="3262867"/>
            <a:ext cx="2474887" cy="3345841"/>
            <a:chOff x="6004621" y="3482920"/>
            <a:chExt cx="2526158" cy="3104687"/>
          </a:xfrm>
        </p:grpSpPr>
        <p:sp>
          <p:nvSpPr>
            <p:cNvPr id="39" name="Freeform: Shape 38">
              <a:extLst>
                <a:ext uri="{FF2B5EF4-FFF2-40B4-BE49-F238E27FC236}">
                  <a16:creationId xmlns:a16="http://schemas.microsoft.com/office/drawing/2014/main" id="{CE43E217-1693-434B-A835-325EAA9C58DE}"/>
                </a:ext>
              </a:extLst>
            </p:cNvPr>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4"/>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224" tIns="95557" rIns="167224" bIns="95557" numCol="1" spcCol="1270" anchor="ctr" anchorCtr="0">
              <a:noAutofit/>
            </a:bodyPr>
            <a:lstStyle/>
            <a:p>
              <a:pPr algn="ctr" defTabSz="1045052">
                <a:lnSpc>
                  <a:spcPct val="90000"/>
                </a:lnSpc>
                <a:spcBef>
                  <a:spcPct val="0"/>
                </a:spcBef>
                <a:spcAft>
                  <a:spcPct val="35000"/>
                </a:spcAft>
              </a:pPr>
              <a:r>
                <a:rPr lang="en-US" sz="1960"/>
                <a:t>New purchasing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17" tIns="125417" rIns="167224" bIns="188126" numCol="1" spcCol="1270" anchor="t" anchorCtr="0">
              <a:noAutofit/>
            </a:bodyPr>
            <a:lstStyle/>
            <a:p>
              <a:pPr marL="223940" lvl="1" indent="-223940" defTabSz="1045052">
                <a:lnSpc>
                  <a:spcPct val="150000"/>
                </a:lnSpc>
                <a:spcBef>
                  <a:spcPct val="0"/>
                </a:spcBef>
                <a:spcAft>
                  <a:spcPct val="15000"/>
                </a:spcAft>
                <a:buChar char="•"/>
              </a:pPr>
              <a:r>
                <a:rPr lang="en-US" sz="1764"/>
                <a:t>Transparent</a:t>
              </a:r>
            </a:p>
            <a:p>
              <a:pPr marL="223940" lvl="1" indent="-223940" defTabSz="1045052">
                <a:lnSpc>
                  <a:spcPct val="150000"/>
                </a:lnSpc>
                <a:spcBef>
                  <a:spcPct val="0"/>
                </a:spcBef>
                <a:spcAft>
                  <a:spcPct val="15000"/>
                </a:spcAft>
                <a:buChar char="•"/>
              </a:pPr>
              <a:r>
                <a:rPr lang="en-US" sz="1764"/>
                <a:t>Frictionless</a:t>
              </a:r>
            </a:p>
            <a:p>
              <a:pPr marL="223940" lvl="1" indent="-223940" defTabSz="1045052">
                <a:lnSpc>
                  <a:spcPct val="150000"/>
                </a:lnSpc>
                <a:spcBef>
                  <a:spcPct val="0"/>
                </a:spcBef>
                <a:spcAft>
                  <a:spcPct val="15000"/>
                </a:spcAft>
                <a:buChar char="•"/>
              </a:pPr>
              <a:r>
                <a:rPr lang="en-US" sz="1764"/>
                <a:t>Competitive</a:t>
              </a:r>
            </a:p>
          </p:txBody>
        </p:sp>
      </p:grpSp>
    </p:spTree>
    <p:extLst>
      <p:ext uri="{BB962C8B-B14F-4D97-AF65-F5344CB8AC3E}">
        <p14:creationId xmlns:p14="http://schemas.microsoft.com/office/powerpoint/2010/main" val="79460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5FB9-AEF5-4D99-94F4-4630398F609D}"/>
              </a:ext>
            </a:extLst>
          </p:cNvPr>
          <p:cNvSpPr>
            <a:spLocks noGrp="1"/>
          </p:cNvSpPr>
          <p:nvPr>
            <p:ph type="title"/>
          </p:nvPr>
        </p:nvSpPr>
        <p:spPr>
          <a:xfrm>
            <a:off x="837655" y="365127"/>
            <a:ext cx="10508754" cy="768232"/>
          </a:xfrm>
        </p:spPr>
        <p:txBody>
          <a:bodyPr/>
          <a:lstStyle/>
          <a:p>
            <a:r>
              <a:rPr lang="en-US" dirty="0"/>
              <a:t>Main benefits of the service</a:t>
            </a:r>
            <a:endParaRPr lang="it-IT" dirty="0"/>
          </a:p>
        </p:txBody>
      </p:sp>
      <p:graphicFrame>
        <p:nvGraphicFramePr>
          <p:cNvPr id="4" name="Table 3">
            <a:extLst>
              <a:ext uri="{FF2B5EF4-FFF2-40B4-BE49-F238E27FC236}">
                <a16:creationId xmlns:a16="http://schemas.microsoft.com/office/drawing/2014/main" id="{774A86D3-D715-41AD-AD55-A1995C6DCC20}"/>
              </a:ext>
            </a:extLst>
          </p:cNvPr>
          <p:cNvGraphicFramePr>
            <a:graphicFrameLocks noGrp="1"/>
          </p:cNvGraphicFramePr>
          <p:nvPr>
            <p:extLst/>
          </p:nvPr>
        </p:nvGraphicFramePr>
        <p:xfrm>
          <a:off x="381834" y="1160271"/>
          <a:ext cx="11355939" cy="5197392"/>
        </p:xfrm>
        <a:graphic>
          <a:graphicData uri="http://schemas.openxmlformats.org/drawingml/2006/table">
            <a:tbl>
              <a:tblPr firstRow="1" firstCol="1" bandRow="1">
                <a:tableStyleId>{5C22544A-7EE6-4342-B048-85BDC9FD1C3A}</a:tableStyleId>
              </a:tblPr>
              <a:tblGrid>
                <a:gridCol w="1927290">
                  <a:extLst>
                    <a:ext uri="{9D8B030D-6E8A-4147-A177-3AD203B41FA5}">
                      <a16:colId xmlns:a16="http://schemas.microsoft.com/office/drawing/2014/main" val="2207330100"/>
                    </a:ext>
                  </a:extLst>
                </a:gridCol>
                <a:gridCol w="2092027">
                  <a:extLst>
                    <a:ext uri="{9D8B030D-6E8A-4147-A177-3AD203B41FA5}">
                      <a16:colId xmlns:a16="http://schemas.microsoft.com/office/drawing/2014/main" val="3022118591"/>
                    </a:ext>
                  </a:extLst>
                </a:gridCol>
                <a:gridCol w="2634770">
                  <a:extLst>
                    <a:ext uri="{9D8B030D-6E8A-4147-A177-3AD203B41FA5}">
                      <a16:colId xmlns:a16="http://schemas.microsoft.com/office/drawing/2014/main" val="542209411"/>
                    </a:ext>
                  </a:extLst>
                </a:gridCol>
                <a:gridCol w="2440529">
                  <a:extLst>
                    <a:ext uri="{9D8B030D-6E8A-4147-A177-3AD203B41FA5}">
                      <a16:colId xmlns:a16="http://schemas.microsoft.com/office/drawing/2014/main" val="1562758914"/>
                    </a:ext>
                  </a:extLst>
                </a:gridCol>
                <a:gridCol w="2261323">
                  <a:extLst>
                    <a:ext uri="{9D8B030D-6E8A-4147-A177-3AD203B41FA5}">
                      <a16:colId xmlns:a16="http://schemas.microsoft.com/office/drawing/2014/main" val="2302881698"/>
                    </a:ext>
                  </a:extLst>
                </a:gridCol>
              </a:tblGrid>
              <a:tr h="371563">
                <a:tc gridSpan="2">
                  <a:txBody>
                    <a:bodyPr/>
                    <a:lstStyle/>
                    <a:p>
                      <a:pPr marL="635" marR="0" indent="0">
                        <a:lnSpc>
                          <a:spcPct val="107000"/>
                        </a:lnSpc>
                        <a:spcBef>
                          <a:spcPts val="0"/>
                        </a:spcBef>
                        <a:spcAft>
                          <a:spcPts val="0"/>
                        </a:spcAft>
                      </a:pP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Features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h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tc>
                <a:tc>
                  <a:txBody>
                    <a:bodyPr/>
                    <a:lstStyle/>
                    <a:p>
                      <a:pPr marL="635" marR="0" indent="0">
                        <a:lnSpc>
                          <a:spcPct val="107000"/>
                        </a:lnSpc>
                        <a:spcBef>
                          <a:spcPts val="0"/>
                        </a:spcBef>
                        <a:spcAft>
                          <a:spcPts val="0"/>
                        </a:spcAft>
                      </a:pP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Azure SQL DB Single/</a:t>
                      </a:r>
                      <a:r>
                        <a:rPr lang="it-IT" sz="1500" dirty="0" err="1">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Elastic</a:t>
                      </a: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gn="just">
                        <a:lnSpc>
                          <a:spcPct val="107000"/>
                        </a:lnSpc>
                        <a:spcBef>
                          <a:spcPts val="0"/>
                        </a:spcBef>
                        <a:spcAft>
                          <a:spcPts val="0"/>
                        </a:spcAft>
                      </a:pPr>
                      <a:r>
                        <a:rPr lang="en-US"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Azure SQL DB MI</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en-US"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SQL Server on Azure VM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extLst>
                  <a:ext uri="{0D108BD9-81ED-4DB2-BD59-A6C34878D82A}">
                    <a16:rowId xmlns:a16="http://schemas.microsoft.com/office/drawing/2014/main" val="3473995598"/>
                  </a:ext>
                </a:extLst>
              </a:tr>
              <a:tr h="282254">
                <a:tc rowSpan="6">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Business </a:t>
                      </a:r>
                      <a:r>
                        <a:rPr lang="it-IT" sz="1500" dirty="0" err="1">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continuity</a:t>
                      </a: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/disaster recovery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p>
                      <a:pPr marL="635" marR="0" indent="0">
                        <a:lnSpc>
                          <a:spcPct val="107000"/>
                        </a:lnSpc>
                        <a:spcBef>
                          <a:spcPts val="0"/>
                        </a:spcBef>
                        <a:spcAft>
                          <a:spcPts val="0"/>
                        </a:spcAft>
                      </a:pP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High availability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err="1">
                          <a:effectLst/>
                          <a:latin typeface="Segoe UI Light" panose="020B0502040204020203" pitchFamily="34" charset="0"/>
                          <a:cs typeface="Segoe UI Light" panose="020B0502040204020203" pitchFamily="34" charset="0"/>
                        </a:rPr>
                        <a:t>Built</a:t>
                      </a:r>
                      <a:r>
                        <a:rPr lang="it-IT" sz="1500" dirty="0">
                          <a:effectLst/>
                          <a:latin typeface="Segoe UI Light" panose="020B0502040204020203" pitchFamily="34" charset="0"/>
                          <a:cs typeface="Segoe UI Light" panose="020B0502040204020203" pitchFamily="34" charset="0"/>
                        </a:rPr>
                        <a:t>-in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err="1">
                          <a:effectLst/>
                          <a:latin typeface="Segoe UI Light" panose="020B0502040204020203" pitchFamily="34" charset="0"/>
                          <a:cs typeface="Segoe UI Light" panose="020B0502040204020203" pitchFamily="34" charset="0"/>
                        </a:rPr>
                        <a:t>Built</a:t>
                      </a:r>
                      <a:r>
                        <a:rPr lang="it-IT" sz="1500" dirty="0">
                          <a:effectLst/>
                          <a:latin typeface="Segoe UI Light" panose="020B0502040204020203" pitchFamily="34" charset="0"/>
                          <a:cs typeface="Segoe UI Light" panose="020B0502040204020203" pitchFamily="34" charset="0"/>
                        </a:rPr>
                        <a:t>-in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User </a:t>
                      </a:r>
                      <a:r>
                        <a:rPr lang="it-IT" sz="1500" dirty="0" err="1">
                          <a:effectLst/>
                          <a:latin typeface="Segoe UI Light" panose="020B0502040204020203" pitchFamily="34" charset="0"/>
                          <a:cs typeface="Segoe UI Light" panose="020B0502040204020203" pitchFamily="34" charset="0"/>
                        </a:rPr>
                        <a:t>managed</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3091263454"/>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Availability SLA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99.99%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99.99%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99.9% - 99.5% - 99.99%</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2023642808"/>
                  </a:ext>
                </a:extLst>
              </a:tr>
              <a:tr h="549339">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Automatic</a:t>
                      </a:r>
                      <a:r>
                        <a:rPr lang="it-IT" sz="1500" b="1" dirty="0">
                          <a:effectLst/>
                          <a:latin typeface="Segoe UI Semibold" panose="020B0702040204020203" pitchFamily="34" charset="0"/>
                          <a:cs typeface="Segoe UI Semibold" panose="020B0702040204020203" pitchFamily="34" charset="0"/>
                        </a:rPr>
                        <a:t> backups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Options </a:t>
                      </a:r>
                      <a:r>
                        <a:rPr lang="it-IT" sz="1500" dirty="0" err="1">
                          <a:effectLst/>
                          <a:latin typeface="Segoe UI Light" panose="020B0502040204020203" pitchFamily="34" charset="0"/>
                          <a:cs typeface="Segoe UI Light" panose="020B0502040204020203" pitchFamily="34" charset="0"/>
                        </a:rPr>
                        <a:t>available</a:t>
                      </a:r>
                      <a:r>
                        <a:rPr lang="it-IT" sz="1500" dirty="0">
                          <a:effectLst/>
                          <a:latin typeface="Segoe UI Light" panose="020B0502040204020203" pitchFamily="34" charset="0"/>
                          <a:cs typeface="Segoe UI Light" panose="020B0502040204020203" pitchFamily="34" charset="0"/>
                        </a:rPr>
                        <a:t> to </a:t>
                      </a:r>
                      <a:r>
                        <a:rPr lang="it-IT" sz="1500" dirty="0" err="1">
                          <a:effectLst/>
                          <a:latin typeface="Segoe UI Light" panose="020B0502040204020203" pitchFamily="34" charset="0"/>
                          <a:cs typeface="Segoe UI Light" panose="020B0502040204020203" pitchFamily="34" charset="0"/>
                        </a:rPr>
                        <a:t>configure</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2246668087"/>
                  </a:ext>
                </a:extLst>
              </a:tr>
              <a:tr h="282254">
                <a:tc vMerge="1">
                  <a:txBody>
                    <a:bodyPr/>
                    <a:lstStyle/>
                    <a:p>
                      <a:pPr marL="635" marR="0" indent="0" algn="just">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gn="just">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Point in time </a:t>
                      </a:r>
                      <a:r>
                        <a:rPr lang="it-IT" sz="1500" b="1" dirty="0" err="1">
                          <a:effectLst/>
                          <a:latin typeface="Segoe UI Semibold" panose="020B0702040204020203" pitchFamily="34" charset="0"/>
                          <a:cs typeface="Segoe UI Semibold" panose="020B0702040204020203" pitchFamily="34" charset="0"/>
                        </a:rPr>
                        <a:t>restore</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4236917937"/>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Backup </a:t>
                      </a:r>
                      <a:r>
                        <a:rPr lang="it-IT" sz="1500" b="1" dirty="0" err="1">
                          <a:effectLst/>
                          <a:latin typeface="Segoe UI Semibold" panose="020B0702040204020203" pitchFamily="34" charset="0"/>
                          <a:cs typeface="Segoe UI Semibold" panose="020B0702040204020203" pitchFamily="34" charset="0"/>
                        </a:rPr>
                        <a:t>retention</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35 Days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7 days+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Depends </a:t>
                      </a:r>
                      <a:endParaRPr lang="it-IT" sz="150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807735595"/>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Geo-</a:t>
                      </a:r>
                      <a:r>
                        <a:rPr lang="it-IT" sz="1500" b="1" dirty="0" err="1">
                          <a:effectLst/>
                          <a:latin typeface="Segoe UI Semibold" panose="020B0702040204020203" pitchFamily="34" charset="0"/>
                          <a:cs typeface="Segoe UI Semibold" panose="020B0702040204020203" pitchFamily="34" charset="0"/>
                        </a:rPr>
                        <a:t>replication</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user </a:t>
                      </a:r>
                      <a:r>
                        <a:rPr lang="it-IT" sz="1500" dirty="0" err="1">
                          <a:effectLst/>
                          <a:latin typeface="Segoe UI Light" panose="020B0502040204020203" pitchFamily="34" charset="0"/>
                          <a:cs typeface="Segoe UI Light" panose="020B0502040204020203" pitchFamily="34" charset="0"/>
                        </a:rPr>
                        <a:t>managed</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3061006887"/>
                  </a:ext>
                </a:extLst>
              </a:tr>
              <a:tr h="298512">
                <a:tc rowSpan="6">
                  <a:txBody>
                    <a:bodyPr/>
                    <a:lstStyle/>
                    <a:p>
                      <a:pPr marL="635" marR="0" indent="0">
                        <a:lnSpc>
                          <a:spcPct val="107000"/>
                        </a:lnSpc>
                        <a:spcBef>
                          <a:spcPts val="0"/>
                        </a:spcBef>
                        <a:spcAft>
                          <a:spcPts val="0"/>
                        </a:spcAft>
                      </a:pP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SQL Server </a:t>
                      </a:r>
                      <a:r>
                        <a:rPr lang="it-IT" sz="1500" dirty="0" err="1">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surface</a:t>
                      </a: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 area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Native backup/</a:t>
                      </a:r>
                      <a:r>
                        <a:rPr lang="it-IT" sz="1500" b="1" dirty="0" err="1">
                          <a:effectLst/>
                          <a:latin typeface="Segoe UI Semibold" panose="020B0702040204020203" pitchFamily="34" charset="0"/>
                          <a:cs typeface="Segoe UI Semibold" panose="020B0702040204020203" pitchFamily="34" charset="0"/>
                        </a:rPr>
                        <a:t>restore</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No </a:t>
                      </a:r>
                      <a:endParaRPr lang="it-IT" sz="150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1440712667"/>
                  </a:ext>
                </a:extLst>
              </a:tr>
              <a:tr h="308676">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Cross-DB </a:t>
                      </a:r>
                      <a:r>
                        <a:rPr lang="it-IT" sz="1500" b="1" dirty="0" err="1">
                          <a:effectLst/>
                          <a:latin typeface="Segoe UI Semibold" panose="020B0702040204020203" pitchFamily="34" charset="0"/>
                          <a:cs typeface="Segoe UI Semibold" panose="020B0702040204020203" pitchFamily="34" charset="0"/>
                        </a:rPr>
                        <a:t>Transactions</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Partially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2693553537"/>
                  </a:ext>
                </a:extLst>
              </a:tr>
              <a:tr h="282254">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SQL Agent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3186270291"/>
                  </a:ext>
                </a:extLst>
              </a:tr>
              <a:tr h="282254">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Database mail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Yes </a:t>
                      </a:r>
                      <a:endParaRPr lang="it-IT" sz="150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4042582111"/>
                  </a:ext>
                </a:extLst>
              </a:tr>
              <a:tr h="282254">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Encryption</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TDE/Always </a:t>
                      </a:r>
                      <a:r>
                        <a:rPr lang="it-IT" sz="1500" dirty="0" err="1">
                          <a:effectLst/>
                          <a:latin typeface="Segoe UI Light" panose="020B0502040204020203" pitchFamily="34" charset="0"/>
                          <a:cs typeface="Segoe UI Light" panose="020B0502040204020203" pitchFamily="34" charset="0"/>
                        </a:rPr>
                        <a:t>Encrypted</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TDE/Always </a:t>
                      </a:r>
                      <a:r>
                        <a:rPr lang="it-IT" sz="1500" dirty="0" err="1">
                          <a:effectLst/>
                          <a:latin typeface="Segoe UI Light" panose="020B0502040204020203" pitchFamily="34" charset="0"/>
                          <a:cs typeface="Segoe UI Light" panose="020B0502040204020203" pitchFamily="34" charset="0"/>
                        </a:rPr>
                        <a:t>Encrypted</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1147868436"/>
                  </a:ext>
                </a:extLst>
              </a:tr>
              <a:tr h="282254">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Filestream/</a:t>
                      </a:r>
                      <a:r>
                        <a:rPr lang="it-IT" sz="1500" b="1" dirty="0" err="1">
                          <a:effectLst/>
                          <a:latin typeface="Segoe UI Semibold" panose="020B0702040204020203" pitchFamily="34" charset="0"/>
                          <a:cs typeface="Segoe UI Semibold" panose="020B0702040204020203" pitchFamily="34" charset="0"/>
                        </a:rPr>
                        <a:t>filetable</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641286325"/>
                  </a:ext>
                </a:extLst>
              </a:tr>
              <a:tr h="282254">
                <a:tc rowSpan="4">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r>
                        <a:rPr lang="it-IT" sz="1500" dirty="0" err="1">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Built</a:t>
                      </a: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-in intelligence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Automatic</a:t>
                      </a:r>
                      <a:r>
                        <a:rPr lang="it-IT" sz="1500" b="1" dirty="0">
                          <a:effectLst/>
                          <a:latin typeface="Segoe UI Semibold" panose="020B0702040204020203" pitchFamily="34" charset="0"/>
                          <a:cs typeface="Segoe UI Semibold" panose="020B0702040204020203" pitchFamily="34" charset="0"/>
                        </a:rPr>
                        <a:t> tuning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err="1">
                          <a:effectLst/>
                          <a:latin typeface="Segoe UI Light" panose="020B0502040204020203" pitchFamily="34" charset="0"/>
                          <a:cs typeface="Segoe UI Light" panose="020B0502040204020203" pitchFamily="34" charset="0"/>
                        </a:rPr>
                        <a:t>Partial</a:t>
                      </a:r>
                      <a:r>
                        <a:rPr lang="it-IT" sz="1500" dirty="0">
                          <a:effectLst/>
                          <a:latin typeface="Segoe UI Light" panose="020B0502040204020203" pitchFamily="34" charset="0"/>
                          <a:cs typeface="Segoe UI Light" panose="020B0502040204020203" pitchFamily="34" charset="0"/>
                        </a:rPr>
                        <a:t> (plan </a:t>
                      </a:r>
                      <a:r>
                        <a:rPr lang="it-IT" sz="1500" dirty="0" err="1">
                          <a:effectLst/>
                          <a:latin typeface="Segoe UI Light" panose="020B0502040204020203" pitchFamily="34" charset="0"/>
                          <a:cs typeface="Segoe UI Light" panose="020B0502040204020203" pitchFamily="34" charset="0"/>
                        </a:rPr>
                        <a:t>corrections</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4138973081"/>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Threat</a:t>
                      </a:r>
                      <a:r>
                        <a:rPr lang="it-IT" sz="1500" b="1" dirty="0">
                          <a:effectLst/>
                          <a:latin typeface="Segoe UI Semibold" panose="020B0702040204020203" pitchFamily="34" charset="0"/>
                          <a:cs typeface="Segoe UI Semibold" panose="020B0702040204020203" pitchFamily="34" charset="0"/>
                        </a:rPr>
                        <a:t> </a:t>
                      </a:r>
                      <a:r>
                        <a:rPr lang="it-IT" sz="1500" b="1" dirty="0" err="1">
                          <a:effectLst/>
                          <a:latin typeface="Segoe UI Semibold" panose="020B0702040204020203" pitchFamily="34" charset="0"/>
                          <a:cs typeface="Segoe UI Semibold" panose="020B0702040204020203" pitchFamily="34" charset="0"/>
                        </a:rPr>
                        <a:t>detection</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3617128327"/>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Vulnerability</a:t>
                      </a:r>
                      <a:r>
                        <a:rPr lang="it-IT" sz="1500" b="1" dirty="0">
                          <a:effectLst/>
                          <a:latin typeface="Segoe UI Semibold" panose="020B0702040204020203" pitchFamily="34" charset="0"/>
                          <a:cs typeface="Segoe UI Semibold" panose="020B0702040204020203" pitchFamily="34" charset="0"/>
                        </a:rPr>
                        <a:t> </a:t>
                      </a:r>
                      <a:r>
                        <a:rPr lang="it-IT" sz="1500" b="1" dirty="0" err="1">
                          <a:effectLst/>
                          <a:latin typeface="Segoe UI Semibold" panose="020B0702040204020203" pitchFamily="34" charset="0"/>
                          <a:cs typeface="Segoe UI Semibold" panose="020B0702040204020203" pitchFamily="34" charset="0"/>
                        </a:rPr>
                        <a:t>Assess</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1500845933"/>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Intelligent</a:t>
                      </a:r>
                      <a:r>
                        <a:rPr lang="it-IT" sz="1500" b="1" dirty="0">
                          <a:effectLst/>
                          <a:latin typeface="Segoe UI Semibold" panose="020B0702040204020203" pitchFamily="34" charset="0"/>
                          <a:cs typeface="Segoe UI Semibold" panose="020B0702040204020203" pitchFamily="34" charset="0"/>
                        </a:rPr>
                        <a:t> Insights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1703037615"/>
                  </a:ext>
                </a:extLst>
              </a:tr>
            </a:tbl>
          </a:graphicData>
        </a:graphic>
      </p:graphicFrame>
      <p:sp>
        <p:nvSpPr>
          <p:cNvPr id="7" name="TextBox 6">
            <a:extLst>
              <a:ext uri="{FF2B5EF4-FFF2-40B4-BE49-F238E27FC236}">
                <a16:creationId xmlns:a16="http://schemas.microsoft.com/office/drawing/2014/main" id="{24A79C0D-66D2-491B-ADA0-244CD1A8031B}"/>
              </a:ext>
            </a:extLst>
          </p:cNvPr>
          <p:cNvSpPr txBox="1"/>
          <p:nvPr/>
        </p:nvSpPr>
        <p:spPr>
          <a:xfrm>
            <a:off x="9648949" y="870210"/>
            <a:ext cx="1760238" cy="263149"/>
          </a:xfrm>
          <a:prstGeom prst="rect">
            <a:avLst/>
          </a:prstGeom>
          <a:noFill/>
        </p:spPr>
        <p:txBody>
          <a:bodyPr wrap="square" rtlCol="0">
            <a:spAutoFit/>
          </a:bodyPr>
          <a:lstStyle/>
          <a:p>
            <a:r>
              <a:rPr lang="it-IT" sz="1110" i="1" dirty="0"/>
              <a:t>* In the evaluation phase</a:t>
            </a:r>
          </a:p>
        </p:txBody>
      </p:sp>
    </p:spTree>
    <p:extLst>
      <p:ext uri="{BB962C8B-B14F-4D97-AF65-F5344CB8AC3E}">
        <p14:creationId xmlns:p14="http://schemas.microsoft.com/office/powerpoint/2010/main" val="401834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7C53D5E-A66D-4747-9B6C-82FD4530783E}"/>
              </a:ext>
            </a:extLst>
          </p:cNvPr>
          <p:cNvSpPr txBox="1"/>
          <p:nvPr/>
        </p:nvSpPr>
        <p:spPr>
          <a:xfrm>
            <a:off x="1079913" y="4139856"/>
            <a:ext cx="1791683" cy="621651"/>
          </a:xfrm>
          <a:prstGeom prst="rect">
            <a:avLst/>
          </a:prstGeom>
          <a:noFill/>
        </p:spPr>
        <p:txBody>
          <a:bodyPr wrap="square" lIns="91380" tIns="143335" rIns="179168" bIns="143335" rtlCol="0">
            <a:spAutoFit/>
          </a:bodyPr>
          <a:lstStyle/>
          <a:p>
            <a:pPr defTabSz="913727">
              <a:lnSpc>
                <a:spcPct val="90000"/>
              </a:lnSpc>
              <a:spcAft>
                <a:spcPts val="588"/>
              </a:spcAft>
              <a:defRPr/>
            </a:pPr>
            <a:r>
              <a:rPr lang="en-US" sz="2398" kern="0">
                <a:gradFill>
                  <a:gsLst>
                    <a:gs pos="0">
                      <a:srgbClr val="002050"/>
                    </a:gs>
                    <a:gs pos="100000">
                      <a:srgbClr val="002050"/>
                    </a:gs>
                  </a:gsLst>
                  <a:lin ang="5400000" scaled="1"/>
                </a:gradFill>
                <a:latin typeface="Segoe UI Light"/>
              </a:rPr>
              <a:t>Assess</a:t>
            </a:r>
          </a:p>
        </p:txBody>
      </p:sp>
      <p:sp>
        <p:nvSpPr>
          <p:cNvPr id="2" name="Title 1">
            <a:extLst>
              <a:ext uri="{FF2B5EF4-FFF2-40B4-BE49-F238E27FC236}">
                <a16:creationId xmlns:a16="http://schemas.microsoft.com/office/drawing/2014/main" id="{F9EEE60F-5B73-4E77-AA08-D648E0D243A6}"/>
              </a:ext>
            </a:extLst>
          </p:cNvPr>
          <p:cNvSpPr>
            <a:spLocks noGrp="1"/>
          </p:cNvSpPr>
          <p:nvPr>
            <p:ph type="title"/>
          </p:nvPr>
        </p:nvSpPr>
        <p:spPr>
          <a:xfrm>
            <a:off x="269064" y="356828"/>
            <a:ext cx="11648252" cy="615152"/>
          </a:xfrm>
        </p:spPr>
        <p:txBody>
          <a:bodyPr>
            <a:normAutofit fontScale="90000"/>
          </a:bodyPr>
          <a:lstStyle/>
          <a:p>
            <a:r>
              <a:rPr lang="en-US"/>
              <a:t>How to easily migrate and get benefits of cloud?</a:t>
            </a:r>
          </a:p>
        </p:txBody>
      </p:sp>
      <p:sp>
        <p:nvSpPr>
          <p:cNvPr id="6" name="Rectangle 5">
            <a:extLst>
              <a:ext uri="{FF2B5EF4-FFF2-40B4-BE49-F238E27FC236}">
                <a16:creationId xmlns:a16="http://schemas.microsoft.com/office/drawing/2014/main" id="{9F6A10A9-3384-4605-AEC7-77990F04AD48}"/>
              </a:ext>
            </a:extLst>
          </p:cNvPr>
          <p:cNvSpPr/>
          <p:nvPr/>
        </p:nvSpPr>
        <p:spPr>
          <a:xfrm>
            <a:off x="4550720" y="2381818"/>
            <a:ext cx="2484126" cy="882465"/>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044" tIns="18276" rtlCol="0" anchor="ctr"/>
          <a:lstStyle/>
          <a:p>
            <a:pPr defTabSz="913760">
              <a:defRPr/>
            </a:pPr>
            <a:r>
              <a:rPr lang="en-US" sz="1999">
                <a:gradFill>
                  <a:gsLst>
                    <a:gs pos="0">
                      <a:srgbClr val="000000"/>
                    </a:gs>
                    <a:gs pos="100000">
                      <a:srgbClr val="000000"/>
                    </a:gs>
                  </a:gsLst>
                  <a:lin ang="5400000" scaled="1"/>
                </a:gradFill>
                <a:latin typeface="Segoe UI Light"/>
              </a:rPr>
              <a:t>Rehost </a:t>
            </a:r>
          </a:p>
          <a:p>
            <a:pPr defTabSz="913760">
              <a:defRPr/>
            </a:pPr>
            <a:r>
              <a:rPr lang="en-US" sz="1999">
                <a:gradFill>
                  <a:gsLst>
                    <a:gs pos="0">
                      <a:srgbClr val="000000"/>
                    </a:gs>
                    <a:gs pos="100000">
                      <a:srgbClr val="000000"/>
                    </a:gs>
                  </a:gsLst>
                  <a:lin ang="5400000" scaled="1"/>
                </a:gradFill>
                <a:latin typeface="Segoe UI Light"/>
              </a:rPr>
              <a:t>(lift and shift)</a:t>
            </a:r>
          </a:p>
        </p:txBody>
      </p:sp>
      <p:sp>
        <p:nvSpPr>
          <p:cNvPr id="7" name="Rectangle 6">
            <a:extLst>
              <a:ext uri="{FF2B5EF4-FFF2-40B4-BE49-F238E27FC236}">
                <a16:creationId xmlns:a16="http://schemas.microsoft.com/office/drawing/2014/main" id="{06FD8E9D-0FD2-4525-A7E3-B081BC379ADB}"/>
              </a:ext>
            </a:extLst>
          </p:cNvPr>
          <p:cNvSpPr/>
          <p:nvPr/>
        </p:nvSpPr>
        <p:spPr>
          <a:xfrm>
            <a:off x="4550720" y="3466905"/>
            <a:ext cx="2484126" cy="882465"/>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044" tIns="18276" rtlCol="0" anchor="ctr"/>
          <a:lstStyle/>
          <a:p>
            <a:pPr defTabSz="913760">
              <a:defRPr/>
            </a:pPr>
            <a:r>
              <a:rPr lang="en-US" sz="1999">
                <a:gradFill>
                  <a:gsLst>
                    <a:gs pos="0">
                      <a:srgbClr val="000000"/>
                    </a:gs>
                    <a:gs pos="100000">
                      <a:srgbClr val="000000"/>
                    </a:gs>
                  </a:gsLst>
                  <a:lin ang="5400000" scaled="1"/>
                </a:gradFill>
                <a:latin typeface="Segoe UI Light"/>
              </a:rPr>
              <a:t>Refactor</a:t>
            </a:r>
          </a:p>
        </p:txBody>
      </p:sp>
      <p:sp>
        <p:nvSpPr>
          <p:cNvPr id="8" name="Rectangle 7">
            <a:extLst>
              <a:ext uri="{FF2B5EF4-FFF2-40B4-BE49-F238E27FC236}">
                <a16:creationId xmlns:a16="http://schemas.microsoft.com/office/drawing/2014/main" id="{479C863B-1A71-4ACA-AE2D-B39987D6F582}"/>
              </a:ext>
            </a:extLst>
          </p:cNvPr>
          <p:cNvSpPr/>
          <p:nvPr/>
        </p:nvSpPr>
        <p:spPr>
          <a:xfrm>
            <a:off x="4550720" y="4551992"/>
            <a:ext cx="2484126" cy="882465"/>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044" tIns="18276" rtlCol="0" anchor="ctr"/>
          <a:lstStyle/>
          <a:p>
            <a:pPr defTabSz="913760">
              <a:defRPr/>
            </a:pPr>
            <a:r>
              <a:rPr lang="en-US" sz="1999">
                <a:gradFill>
                  <a:gsLst>
                    <a:gs pos="0">
                      <a:srgbClr val="000000"/>
                    </a:gs>
                    <a:gs pos="100000">
                      <a:srgbClr val="000000"/>
                    </a:gs>
                  </a:gsLst>
                  <a:lin ang="5400000" scaled="1"/>
                </a:gradFill>
                <a:latin typeface="Segoe UI Light"/>
              </a:rPr>
              <a:t>Rearchitect</a:t>
            </a:r>
          </a:p>
        </p:txBody>
      </p:sp>
      <p:sp>
        <p:nvSpPr>
          <p:cNvPr id="14" name="Rectangle 13">
            <a:extLst>
              <a:ext uri="{FF2B5EF4-FFF2-40B4-BE49-F238E27FC236}">
                <a16:creationId xmlns:a16="http://schemas.microsoft.com/office/drawing/2014/main" id="{BE75D91C-F396-4349-9EDB-B4B78673B4C9}"/>
              </a:ext>
            </a:extLst>
          </p:cNvPr>
          <p:cNvSpPr/>
          <p:nvPr/>
        </p:nvSpPr>
        <p:spPr>
          <a:xfrm>
            <a:off x="4550720" y="5637080"/>
            <a:ext cx="2484126" cy="882465"/>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044" tIns="18276" rtlCol="0" anchor="ctr"/>
          <a:lstStyle/>
          <a:p>
            <a:pPr defTabSz="913760">
              <a:defRPr/>
            </a:pPr>
            <a:r>
              <a:rPr lang="en-US" sz="1999">
                <a:gradFill>
                  <a:gsLst>
                    <a:gs pos="0">
                      <a:srgbClr val="000000"/>
                    </a:gs>
                    <a:gs pos="100000">
                      <a:srgbClr val="000000"/>
                    </a:gs>
                  </a:gsLst>
                  <a:lin ang="5400000" scaled="1"/>
                </a:gradFill>
                <a:latin typeface="Segoe UI Light"/>
              </a:rPr>
              <a:t>Rebuild</a:t>
            </a:r>
          </a:p>
        </p:txBody>
      </p:sp>
      <p:sp>
        <p:nvSpPr>
          <p:cNvPr id="24" name="TextBox 23">
            <a:extLst>
              <a:ext uri="{FF2B5EF4-FFF2-40B4-BE49-F238E27FC236}">
                <a16:creationId xmlns:a16="http://schemas.microsoft.com/office/drawing/2014/main" id="{685D5CD0-91BB-4653-9D24-A1BDF2C35227}"/>
              </a:ext>
            </a:extLst>
          </p:cNvPr>
          <p:cNvSpPr txBox="1"/>
          <p:nvPr/>
        </p:nvSpPr>
        <p:spPr>
          <a:xfrm>
            <a:off x="5326864" y="1559792"/>
            <a:ext cx="1791683" cy="621651"/>
          </a:xfrm>
          <a:prstGeom prst="rect">
            <a:avLst/>
          </a:prstGeom>
          <a:noFill/>
        </p:spPr>
        <p:txBody>
          <a:bodyPr wrap="square" lIns="91380" tIns="143335" rIns="179168" bIns="143335" rtlCol="0">
            <a:spAutoFit/>
          </a:bodyPr>
          <a:lstStyle/>
          <a:p>
            <a:pPr defTabSz="913727">
              <a:lnSpc>
                <a:spcPct val="90000"/>
              </a:lnSpc>
              <a:spcAft>
                <a:spcPts val="588"/>
              </a:spcAft>
              <a:defRPr/>
            </a:pPr>
            <a:r>
              <a:rPr lang="en-US" sz="2398" kern="0">
                <a:gradFill>
                  <a:gsLst>
                    <a:gs pos="0">
                      <a:srgbClr val="002050"/>
                    </a:gs>
                    <a:gs pos="100000">
                      <a:srgbClr val="002050"/>
                    </a:gs>
                  </a:gsLst>
                  <a:lin ang="5400000" scaled="1"/>
                </a:gradFill>
                <a:latin typeface="Segoe UI Light"/>
              </a:rPr>
              <a:t>Migrate*</a:t>
            </a:r>
          </a:p>
        </p:txBody>
      </p:sp>
      <p:sp>
        <p:nvSpPr>
          <p:cNvPr id="26"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924529" y="1705917"/>
            <a:ext cx="355939" cy="238147"/>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2" tIns="44785" rIns="89572" bIns="44785" numCol="1" anchor="t" anchorCtr="0" compatLnSpc="1">
            <a:prstTxWarp prst="textNoShape">
              <a:avLst/>
            </a:prstTxWarp>
          </a:bodyPr>
          <a:lstStyle/>
          <a:p>
            <a:pPr defTabSz="913552">
              <a:defRPr/>
            </a:pPr>
            <a:endParaRPr lang="en-US" sz="1764" kern="0">
              <a:gradFill>
                <a:gsLst>
                  <a:gs pos="2917">
                    <a:srgbClr val="353535"/>
                  </a:gs>
                  <a:gs pos="30000">
                    <a:srgbClr val="002050"/>
                  </a:gs>
                </a:gsLst>
                <a:lin ang="5400000" scaled="0"/>
              </a:gradFill>
              <a:latin typeface="Segoe UI Semilight"/>
            </a:endParaRPr>
          </a:p>
        </p:txBody>
      </p:sp>
      <p:sp>
        <p:nvSpPr>
          <p:cNvPr id="30" name="TextBox 29">
            <a:extLst>
              <a:ext uri="{FF2B5EF4-FFF2-40B4-BE49-F238E27FC236}">
                <a16:creationId xmlns:a16="http://schemas.microsoft.com/office/drawing/2014/main" id="{730F0983-E466-4977-99F3-EFE1B11964ED}"/>
              </a:ext>
            </a:extLst>
          </p:cNvPr>
          <p:cNvSpPr txBox="1"/>
          <p:nvPr/>
        </p:nvSpPr>
        <p:spPr>
          <a:xfrm>
            <a:off x="10010584" y="4139856"/>
            <a:ext cx="1791683" cy="621651"/>
          </a:xfrm>
          <a:prstGeom prst="rect">
            <a:avLst/>
          </a:prstGeom>
          <a:noFill/>
        </p:spPr>
        <p:txBody>
          <a:bodyPr wrap="square" lIns="91380" tIns="143335" rIns="179168" bIns="143335" rtlCol="0">
            <a:spAutoFit/>
          </a:bodyPr>
          <a:lstStyle/>
          <a:p>
            <a:pPr defTabSz="913727">
              <a:lnSpc>
                <a:spcPct val="90000"/>
              </a:lnSpc>
              <a:spcAft>
                <a:spcPts val="588"/>
              </a:spcAft>
              <a:defRPr/>
            </a:pPr>
            <a:r>
              <a:rPr lang="en-US" sz="2398" kern="0">
                <a:gradFill>
                  <a:gsLst>
                    <a:gs pos="0">
                      <a:srgbClr val="002050"/>
                    </a:gs>
                    <a:gs pos="100000">
                      <a:srgbClr val="002050"/>
                    </a:gs>
                  </a:gsLst>
                  <a:lin ang="5400000" scaled="1"/>
                </a:gradFill>
                <a:latin typeface="Segoe UI Light"/>
              </a:rPr>
              <a:t>Optimize</a:t>
            </a:r>
          </a:p>
        </p:txBody>
      </p:sp>
      <p:sp>
        <p:nvSpPr>
          <p:cNvPr id="32"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593926" y="4264109"/>
            <a:ext cx="373145" cy="37314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defTabSz="913727">
              <a:defRPr/>
            </a:pPr>
            <a:endParaRPr lang="en-US" sz="881" kern="0">
              <a:gradFill>
                <a:gsLst>
                  <a:gs pos="2917">
                    <a:srgbClr val="353535"/>
                  </a:gs>
                  <a:gs pos="30000">
                    <a:srgbClr val="002050"/>
                  </a:gs>
                </a:gsLst>
                <a:lin ang="5400000" scaled="0"/>
              </a:gradFill>
              <a:latin typeface="Segoe UI Semilight"/>
            </a:endParaRPr>
          </a:p>
        </p:txBody>
      </p:sp>
      <p:cxnSp>
        <p:nvCxnSpPr>
          <p:cNvPr id="36" name="Straight Connector 35">
            <a:extLst>
              <a:ext uri="{FF2B5EF4-FFF2-40B4-BE49-F238E27FC236}">
                <a16:creationId xmlns:a16="http://schemas.microsoft.com/office/drawing/2014/main" id="{53725310-6CE5-44D8-81E5-102407B5DEE8}"/>
              </a:ext>
            </a:extLst>
          </p:cNvPr>
          <p:cNvCxnSpPr>
            <a:cxnSpLocks/>
          </p:cNvCxnSpPr>
          <p:nvPr/>
        </p:nvCxnSpPr>
        <p:spPr>
          <a:xfrm>
            <a:off x="2879880" y="2821186"/>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F6F36-CBFE-40AF-ACFE-8EB26444672B}"/>
              </a:ext>
            </a:extLst>
          </p:cNvPr>
          <p:cNvCxnSpPr>
            <a:cxnSpLocks/>
          </p:cNvCxnSpPr>
          <p:nvPr/>
        </p:nvCxnSpPr>
        <p:spPr>
          <a:xfrm>
            <a:off x="2879880" y="3908138"/>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6E039BA-1935-4228-80AC-14CD8C2B913D}"/>
              </a:ext>
            </a:extLst>
          </p:cNvPr>
          <p:cNvCxnSpPr>
            <a:cxnSpLocks/>
          </p:cNvCxnSpPr>
          <p:nvPr/>
        </p:nvCxnSpPr>
        <p:spPr>
          <a:xfrm>
            <a:off x="2879880" y="4993225"/>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E61953-092C-40D9-B384-156C50EF6B06}"/>
              </a:ext>
            </a:extLst>
          </p:cNvPr>
          <p:cNvCxnSpPr>
            <a:cxnSpLocks/>
          </p:cNvCxnSpPr>
          <p:nvPr/>
        </p:nvCxnSpPr>
        <p:spPr>
          <a:xfrm>
            <a:off x="2879880" y="6078312"/>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FF1034-3ABB-4A30-8C3C-EE217675A646}"/>
              </a:ext>
            </a:extLst>
          </p:cNvPr>
          <p:cNvCxnSpPr>
            <a:cxnSpLocks/>
          </p:cNvCxnSpPr>
          <p:nvPr/>
        </p:nvCxnSpPr>
        <p:spPr>
          <a:xfrm>
            <a:off x="7047067" y="2823051"/>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8F5C1D-FF37-45B4-B636-E7817E2C616A}"/>
              </a:ext>
            </a:extLst>
          </p:cNvPr>
          <p:cNvCxnSpPr>
            <a:cxnSpLocks/>
          </p:cNvCxnSpPr>
          <p:nvPr/>
        </p:nvCxnSpPr>
        <p:spPr>
          <a:xfrm>
            <a:off x="7047067" y="3908138"/>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B41272-0C63-4482-B4BB-D512C0977DE8}"/>
              </a:ext>
            </a:extLst>
          </p:cNvPr>
          <p:cNvCxnSpPr>
            <a:cxnSpLocks/>
          </p:cNvCxnSpPr>
          <p:nvPr/>
        </p:nvCxnSpPr>
        <p:spPr>
          <a:xfrm>
            <a:off x="7047067" y="4993225"/>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FA42CDC-1918-4074-80CA-49DBE333A9EA}"/>
              </a:ext>
            </a:extLst>
          </p:cNvPr>
          <p:cNvCxnSpPr>
            <a:cxnSpLocks/>
          </p:cNvCxnSpPr>
          <p:nvPr/>
        </p:nvCxnSpPr>
        <p:spPr>
          <a:xfrm>
            <a:off x="7047067" y="6078312"/>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FEAC6C3-E06C-4BE5-B2D2-9EBBFE1536E1}"/>
              </a:ext>
            </a:extLst>
          </p:cNvPr>
          <p:cNvGrpSpPr/>
          <p:nvPr/>
        </p:nvGrpSpPr>
        <p:grpSpPr>
          <a:xfrm>
            <a:off x="2414095" y="2821186"/>
            <a:ext cx="465785" cy="3257126"/>
            <a:chOff x="2415668" y="2820790"/>
            <a:chExt cx="466088" cy="3259248"/>
          </a:xfrm>
        </p:grpSpPr>
        <p:cxnSp>
          <p:nvCxnSpPr>
            <p:cNvPr id="34" name="Straight Connector 33">
              <a:extLst>
                <a:ext uri="{FF2B5EF4-FFF2-40B4-BE49-F238E27FC236}">
                  <a16:creationId xmlns:a16="http://schemas.microsoft.com/office/drawing/2014/main" id="{326236D7-B0F0-445E-A714-54CD421D54C9}"/>
                </a:ext>
              </a:extLst>
            </p:cNvPr>
            <p:cNvCxnSpPr>
              <a:cxnSpLocks/>
            </p:cNvCxnSpPr>
            <p:nvPr/>
          </p:nvCxnSpPr>
          <p:spPr>
            <a:xfrm>
              <a:off x="2881756" y="2820790"/>
              <a:ext cx="0" cy="3259248"/>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31"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380" tIns="45690" rIns="91380" bIns="45690" numCol="1" anchor="t" anchorCtr="0" compatLnSpc="1">
              <a:prstTxWarp prst="textNoShape">
                <a:avLst/>
              </a:prstTxWarp>
            </a:bodyPr>
            <a:lstStyle/>
            <a:p>
              <a:pPr defTabSz="913760">
                <a:defRPr/>
              </a:pPr>
              <a:endParaRPr lang="en-US" sz="899">
                <a:gradFill>
                  <a:gsLst>
                    <a:gs pos="0">
                      <a:srgbClr val="505050"/>
                    </a:gs>
                    <a:gs pos="100000">
                      <a:srgbClr val="505050"/>
                    </a:gs>
                  </a:gsLst>
                  <a:lin ang="5400000" scaled="1"/>
                </a:gradFill>
                <a:latin typeface="Segoe UI Semilight"/>
              </a:endParaRPr>
            </a:p>
          </p:txBody>
        </p:sp>
      </p:grpSp>
      <p:grpSp>
        <p:nvGrpSpPr>
          <p:cNvPr id="10" name="Group 9">
            <a:extLst>
              <a:ext uri="{FF2B5EF4-FFF2-40B4-BE49-F238E27FC236}">
                <a16:creationId xmlns:a16="http://schemas.microsoft.com/office/drawing/2014/main" id="{769E6BB5-73FB-4B04-9EF8-E7A2882C81F9}"/>
              </a:ext>
            </a:extLst>
          </p:cNvPr>
          <p:cNvGrpSpPr/>
          <p:nvPr/>
        </p:nvGrpSpPr>
        <p:grpSpPr>
          <a:xfrm>
            <a:off x="8709419" y="2823051"/>
            <a:ext cx="478935" cy="3255261"/>
            <a:chOff x="8715093" y="2822656"/>
            <a:chExt cx="479247" cy="3257382"/>
          </a:xfrm>
        </p:grpSpPr>
        <p:cxnSp>
          <p:nvCxnSpPr>
            <p:cNvPr id="44" name="Straight Connector 43">
              <a:extLst>
                <a:ext uri="{FF2B5EF4-FFF2-40B4-BE49-F238E27FC236}">
                  <a16:creationId xmlns:a16="http://schemas.microsoft.com/office/drawing/2014/main" id="{81BE9596-088B-4339-A7B4-1D9340006803}"/>
                </a:ext>
              </a:extLst>
            </p:cNvPr>
            <p:cNvCxnSpPr>
              <a:cxnSpLocks/>
            </p:cNvCxnSpPr>
            <p:nvPr/>
          </p:nvCxnSpPr>
          <p:spPr>
            <a:xfrm>
              <a:off x="8715093" y="2822656"/>
              <a:ext cx="0" cy="3257382"/>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4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380" tIns="45690" rIns="91380" bIns="45690" numCol="1" anchor="t" anchorCtr="0" compatLnSpc="1">
              <a:prstTxWarp prst="textNoShape">
                <a:avLst/>
              </a:prstTxWarp>
            </a:bodyPr>
            <a:lstStyle/>
            <a:p>
              <a:pPr defTabSz="913760">
                <a:defRPr/>
              </a:pPr>
              <a:endParaRPr lang="en-US" sz="899">
                <a:gradFill>
                  <a:gsLst>
                    <a:gs pos="0">
                      <a:srgbClr val="505050"/>
                    </a:gs>
                    <a:gs pos="100000">
                      <a:srgbClr val="505050"/>
                    </a:gs>
                  </a:gsLst>
                  <a:lin ang="5400000" scaled="1"/>
                </a:gradFill>
                <a:latin typeface="Segoe UI Semilight"/>
              </a:endParaRPr>
            </a:p>
          </p:txBody>
        </p:sp>
      </p:grpSp>
      <p:grpSp>
        <p:nvGrpSpPr>
          <p:cNvPr id="9" name="Group 8">
            <a:extLst>
              <a:ext uri="{FF2B5EF4-FFF2-40B4-BE49-F238E27FC236}">
                <a16:creationId xmlns:a16="http://schemas.microsoft.com/office/drawing/2014/main" id="{93D42518-451F-44A0-853D-2DA4CBBA84CE}"/>
              </a:ext>
            </a:extLst>
          </p:cNvPr>
          <p:cNvGrpSpPr/>
          <p:nvPr/>
        </p:nvGrpSpPr>
        <p:grpSpPr>
          <a:xfrm>
            <a:off x="4721077" y="2635721"/>
            <a:ext cx="406903" cy="3629921"/>
            <a:chOff x="4724153" y="2635204"/>
            <a:chExt cx="407168" cy="3632286"/>
          </a:xfrm>
        </p:grpSpPr>
        <p:sp>
          <p:nvSpPr>
            <p:cNvPr id="4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94660" y="589258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a:extLst/>
          </p:spPr>
          <p:txBody>
            <a:bodyPr vert="horz" wrap="square" lIns="91380" tIns="45690" rIns="91380" bIns="45690" numCol="1" anchor="t" anchorCtr="0" compatLnSpc="1">
              <a:prstTxWarp prst="textNoShape">
                <a:avLst/>
              </a:prstTxWarp>
            </a:bodyPr>
            <a:lstStyle/>
            <a:p>
              <a:pPr defTabSz="913760">
                <a:defRPr/>
              </a:pPr>
              <a:endParaRPr lang="en-US" sz="1799">
                <a:gradFill>
                  <a:gsLst>
                    <a:gs pos="0">
                      <a:srgbClr val="505050"/>
                    </a:gs>
                    <a:gs pos="100000">
                      <a:srgbClr val="505050"/>
                    </a:gs>
                  </a:gsLst>
                </a:gradFill>
                <a:latin typeface="Segoe UI Semilight"/>
              </a:endParaRPr>
            </a:p>
          </p:txBody>
        </p:sp>
        <p:sp>
          <p:nvSpPr>
            <p:cNvPr id="4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724153" y="480679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gradFill>
                  <a:gsLst>
                    <a:gs pos="0">
                      <a:srgbClr val="505050"/>
                    </a:gs>
                    <a:gs pos="100000">
                      <a:srgbClr val="505050"/>
                    </a:gs>
                  </a:gsLst>
                </a:gradFill>
                <a:latin typeface="Segoe UI Semilight"/>
              </a:endParaRPr>
            </a:p>
          </p:txBody>
        </p:sp>
        <p:sp>
          <p:nvSpPr>
            <p:cNvPr id="4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747101" y="263520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353535"/>
                </a:solidFill>
                <a:latin typeface="Segoe UI Semilight"/>
              </a:endParaRPr>
            </a:p>
          </p:txBody>
        </p:sp>
        <p:sp>
          <p:nvSpPr>
            <p:cNvPr id="45"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751927" y="372099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353535"/>
                </a:solidFill>
                <a:latin typeface="Segoe UI Semilight"/>
              </a:endParaRPr>
            </a:p>
          </p:txBody>
        </p:sp>
      </p:grpSp>
      <p:grpSp>
        <p:nvGrpSpPr>
          <p:cNvPr id="4" name="Group 3">
            <a:extLst>
              <a:ext uri="{FF2B5EF4-FFF2-40B4-BE49-F238E27FC236}">
                <a16:creationId xmlns:a16="http://schemas.microsoft.com/office/drawing/2014/main" id="{3D99324A-D39F-44D3-AB4E-880A409968B6}"/>
              </a:ext>
            </a:extLst>
          </p:cNvPr>
          <p:cNvGrpSpPr/>
          <p:nvPr/>
        </p:nvGrpSpPr>
        <p:grpSpPr>
          <a:xfrm>
            <a:off x="749344" y="4317197"/>
            <a:ext cx="277554" cy="266968"/>
            <a:chOff x="749832" y="4317776"/>
            <a:chExt cx="277735" cy="267142"/>
          </a:xfrm>
        </p:grpSpPr>
        <p:sp>
          <p:nvSpPr>
            <p:cNvPr id="23" name="magnify" title="Icon of a magnifying glass">
              <a:extLst>
                <a:ext uri="{FF2B5EF4-FFF2-40B4-BE49-F238E27FC236}">
                  <a16:creationId xmlns:a16="http://schemas.microsoft.com/office/drawing/2014/main" id="{4AE14193-AAEC-4BB1-94D7-CA42634CC3F0}"/>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2" tIns="44785" rIns="89572" bIns="44785" numCol="1" anchor="t" anchorCtr="0" compatLnSpc="1">
              <a:prstTxWarp prst="textNoShape">
                <a:avLst/>
              </a:prstTxWarp>
            </a:bodyPr>
            <a:lstStyle/>
            <a:p>
              <a:pPr defTabSz="913552">
                <a:defRPr/>
              </a:pPr>
              <a:endParaRPr lang="en-US" sz="1764" kern="0">
                <a:gradFill>
                  <a:gsLst>
                    <a:gs pos="2917">
                      <a:srgbClr val="353535"/>
                    </a:gs>
                    <a:gs pos="30000">
                      <a:srgbClr val="002050"/>
                    </a:gs>
                  </a:gsLst>
                  <a:lin ang="5400000" scaled="0"/>
                </a:gradFill>
                <a:latin typeface="Segoe UI Semilight"/>
              </a:endParaRPr>
            </a:p>
          </p:txBody>
        </p:sp>
        <p:sp>
          <p:nvSpPr>
            <p:cNvPr id="3" name="Rectangle 2">
              <a:extLst>
                <a:ext uri="{FF2B5EF4-FFF2-40B4-BE49-F238E27FC236}">
                  <a16:creationId xmlns:a16="http://schemas.microsoft.com/office/drawing/2014/main" id="{755296D5-4E8D-4FFD-A233-111D01A34F0C}"/>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C0775E96-1B4C-4331-B3FE-7CBD7A1ADB89}"/>
              </a:ext>
            </a:extLst>
          </p:cNvPr>
          <p:cNvSpPr/>
          <p:nvPr/>
        </p:nvSpPr>
        <p:spPr bwMode="auto">
          <a:xfrm>
            <a:off x="4368263" y="2273828"/>
            <a:ext cx="2815895" cy="2144199"/>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213EBF1-0926-4CDB-ACF0-DB7A4ABC7801}"/>
              </a:ext>
            </a:extLst>
          </p:cNvPr>
          <p:cNvSpPr/>
          <p:nvPr/>
        </p:nvSpPr>
        <p:spPr bwMode="auto">
          <a:xfrm>
            <a:off x="4368263" y="4495522"/>
            <a:ext cx="2815898" cy="210151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09811776-62CC-43C3-A21D-B804CA03E88C}"/>
              </a:ext>
            </a:extLst>
          </p:cNvPr>
          <p:cNvSpPr txBox="1"/>
          <p:nvPr/>
        </p:nvSpPr>
        <p:spPr>
          <a:xfrm>
            <a:off x="350322" y="2719870"/>
            <a:ext cx="2129004" cy="839298"/>
          </a:xfrm>
          <a:prstGeom prst="rect">
            <a:avLst/>
          </a:prstGeom>
          <a:noFill/>
        </p:spPr>
        <p:txBody>
          <a:bodyPr wrap="none" lIns="91380" tIns="45690" rIns="91380" bIns="45690" rtlCol="0">
            <a:spAutoFit/>
          </a:bodyPr>
          <a:lstStyle/>
          <a:p>
            <a:pPr>
              <a:lnSpc>
                <a:spcPct val="90000"/>
              </a:lnSpc>
              <a:spcAft>
                <a:spcPts val="600"/>
              </a:spcAft>
            </a:pPr>
            <a:r>
              <a:rPr lang="en-US" sz="1799" b="1">
                <a:solidFill>
                  <a:srgbClr val="00B050"/>
                </a:solidFill>
              </a:rPr>
              <a:t>Enables rehosting or</a:t>
            </a:r>
            <a:br>
              <a:rPr lang="en-US" sz="1799" b="1">
                <a:solidFill>
                  <a:srgbClr val="00B050"/>
                </a:solidFill>
              </a:rPr>
            </a:br>
            <a:r>
              <a:rPr lang="en-US" sz="1799" b="1">
                <a:solidFill>
                  <a:srgbClr val="00B050"/>
                </a:solidFill>
              </a:rPr>
              <a:t>light refactoring for </a:t>
            </a:r>
            <a:br>
              <a:rPr lang="en-US" sz="1799" b="1">
                <a:solidFill>
                  <a:srgbClr val="00B050"/>
                </a:solidFill>
              </a:rPr>
            </a:br>
            <a:r>
              <a:rPr lang="en-US" sz="1799" b="1">
                <a:solidFill>
                  <a:srgbClr val="00B050"/>
                </a:solidFill>
              </a:rPr>
              <a:t>most apps</a:t>
            </a:r>
          </a:p>
        </p:txBody>
      </p:sp>
      <p:pic>
        <p:nvPicPr>
          <p:cNvPr id="13" name="Picture 12">
            <a:extLst>
              <a:ext uri="{FF2B5EF4-FFF2-40B4-BE49-F238E27FC236}">
                <a16:creationId xmlns:a16="http://schemas.microsoft.com/office/drawing/2014/main" id="{A4A8B16A-31F4-4DBD-BA69-164BC7B95F6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0322" y="1944065"/>
            <a:ext cx="3362951" cy="620631"/>
          </a:xfrm>
          <a:prstGeom prst="rect">
            <a:avLst/>
          </a:prstGeom>
        </p:spPr>
      </p:pic>
      <p:sp>
        <p:nvSpPr>
          <p:cNvPr id="48" name="TextBox 47">
            <a:extLst>
              <a:ext uri="{FF2B5EF4-FFF2-40B4-BE49-F238E27FC236}">
                <a16:creationId xmlns:a16="http://schemas.microsoft.com/office/drawing/2014/main" id="{4AA02E46-D39E-47D5-A63B-A87457D71D1C}"/>
              </a:ext>
            </a:extLst>
          </p:cNvPr>
          <p:cNvSpPr txBox="1"/>
          <p:nvPr/>
        </p:nvSpPr>
        <p:spPr>
          <a:xfrm>
            <a:off x="350322" y="5303359"/>
            <a:ext cx="2073128" cy="993087"/>
          </a:xfrm>
          <a:prstGeom prst="rect">
            <a:avLst/>
          </a:prstGeom>
          <a:noFill/>
        </p:spPr>
        <p:txBody>
          <a:bodyPr wrap="none" lIns="91380" tIns="45690" rIns="91380" bIns="45690" rtlCol="0">
            <a:spAutoFit/>
          </a:bodyPr>
          <a:lstStyle/>
          <a:p>
            <a:pPr>
              <a:lnSpc>
                <a:spcPct val="90000"/>
              </a:lnSpc>
              <a:spcAft>
                <a:spcPts val="600"/>
              </a:spcAft>
            </a:pPr>
            <a:r>
              <a:rPr lang="en-US" sz="1799" b="1">
                <a:solidFill>
                  <a:srgbClr val="FF0000"/>
                </a:solidFill>
              </a:rPr>
              <a:t>Eliminates the need</a:t>
            </a:r>
          </a:p>
          <a:p>
            <a:pPr>
              <a:lnSpc>
                <a:spcPct val="90000"/>
              </a:lnSpc>
              <a:spcAft>
                <a:spcPts val="600"/>
              </a:spcAft>
            </a:pPr>
            <a:r>
              <a:rPr lang="en-US" sz="1799" b="1">
                <a:solidFill>
                  <a:srgbClr val="FF0000"/>
                </a:solidFill>
              </a:rPr>
              <a:t>to rearchitect or </a:t>
            </a:r>
          </a:p>
          <a:p>
            <a:pPr>
              <a:lnSpc>
                <a:spcPct val="90000"/>
              </a:lnSpc>
              <a:spcAft>
                <a:spcPts val="600"/>
              </a:spcAft>
            </a:pPr>
            <a:r>
              <a:rPr lang="en-US" sz="1799" b="1">
                <a:solidFill>
                  <a:srgbClr val="FF0000"/>
                </a:solidFill>
              </a:rPr>
              <a:t>rebuild your apps</a:t>
            </a:r>
          </a:p>
        </p:txBody>
      </p:sp>
      <p:sp>
        <p:nvSpPr>
          <p:cNvPr id="50" name="Rectangle 49">
            <a:extLst>
              <a:ext uri="{FF2B5EF4-FFF2-40B4-BE49-F238E27FC236}">
                <a16:creationId xmlns:a16="http://schemas.microsoft.com/office/drawing/2014/main" id="{EA1B614B-727C-4C47-9EA7-91186BE6A070}"/>
              </a:ext>
            </a:extLst>
          </p:cNvPr>
          <p:cNvSpPr/>
          <p:nvPr/>
        </p:nvSpPr>
        <p:spPr bwMode="auto">
          <a:xfrm>
            <a:off x="9366530" y="3723333"/>
            <a:ext cx="2245976" cy="1368968"/>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780F67EC-865D-4C84-BBDC-9FEF52A156A0}"/>
              </a:ext>
            </a:extLst>
          </p:cNvPr>
          <p:cNvSpPr txBox="1"/>
          <p:nvPr/>
        </p:nvSpPr>
        <p:spPr>
          <a:xfrm>
            <a:off x="9294643" y="2724416"/>
            <a:ext cx="2504055" cy="839298"/>
          </a:xfrm>
          <a:prstGeom prst="rect">
            <a:avLst/>
          </a:prstGeom>
          <a:noFill/>
        </p:spPr>
        <p:txBody>
          <a:bodyPr wrap="none" lIns="91380" tIns="45690" rIns="91380" bIns="45690" rtlCol="0">
            <a:spAutoFit/>
          </a:bodyPr>
          <a:lstStyle/>
          <a:p>
            <a:pPr>
              <a:lnSpc>
                <a:spcPct val="90000"/>
              </a:lnSpc>
              <a:spcAft>
                <a:spcPts val="600"/>
              </a:spcAft>
            </a:pPr>
            <a:r>
              <a:rPr lang="en-US" sz="1799" b="1">
                <a:solidFill>
                  <a:srgbClr val="00B050"/>
                </a:solidFill>
              </a:rPr>
              <a:t>Enables optimization</a:t>
            </a:r>
            <a:br>
              <a:rPr lang="en-US" sz="1799" b="1">
                <a:solidFill>
                  <a:srgbClr val="00B050"/>
                </a:solidFill>
              </a:rPr>
            </a:br>
            <a:r>
              <a:rPr lang="en-US" sz="1799" b="1">
                <a:solidFill>
                  <a:srgbClr val="00B050"/>
                </a:solidFill>
              </a:rPr>
              <a:t>during or post migration</a:t>
            </a:r>
            <a:br>
              <a:rPr lang="en-US" sz="1799" b="1">
                <a:solidFill>
                  <a:srgbClr val="00B050"/>
                </a:solidFill>
              </a:rPr>
            </a:br>
            <a:r>
              <a:rPr lang="en-US" sz="1799" b="1">
                <a:solidFill>
                  <a:srgbClr val="00B050"/>
                </a:solidFill>
              </a:rPr>
              <a:t>(fully managed service)</a:t>
            </a:r>
          </a:p>
        </p:txBody>
      </p:sp>
      <p:sp>
        <p:nvSpPr>
          <p:cNvPr id="47" name="TextBox 46">
            <a:extLst>
              <a:ext uri="{FF2B5EF4-FFF2-40B4-BE49-F238E27FC236}">
                <a16:creationId xmlns:a16="http://schemas.microsoft.com/office/drawing/2014/main" id="{F8D75480-F2E0-4D83-847A-934CA0D90ACE}"/>
              </a:ext>
            </a:extLst>
          </p:cNvPr>
          <p:cNvSpPr txBox="1"/>
          <p:nvPr/>
        </p:nvSpPr>
        <p:spPr>
          <a:xfrm>
            <a:off x="9294644" y="5301925"/>
            <a:ext cx="2411269" cy="590290"/>
          </a:xfrm>
          <a:prstGeom prst="rect">
            <a:avLst/>
          </a:prstGeom>
          <a:noFill/>
        </p:spPr>
        <p:txBody>
          <a:bodyPr wrap="none" lIns="91380" tIns="45690" rIns="91380" bIns="45690" rtlCol="0">
            <a:spAutoFit/>
          </a:bodyPr>
          <a:lstStyle/>
          <a:p>
            <a:pPr>
              <a:lnSpc>
                <a:spcPct val="90000"/>
              </a:lnSpc>
              <a:spcAft>
                <a:spcPts val="600"/>
              </a:spcAft>
            </a:pPr>
            <a:r>
              <a:rPr lang="en-US" sz="1799" b="1">
                <a:solidFill>
                  <a:srgbClr val="FF0000"/>
                </a:solidFill>
              </a:rPr>
              <a:t>IaaS (virtual machines) </a:t>
            </a:r>
            <a:br>
              <a:rPr lang="en-US" sz="1799" b="1">
                <a:solidFill>
                  <a:srgbClr val="FF0000"/>
                </a:solidFill>
              </a:rPr>
            </a:br>
            <a:r>
              <a:rPr lang="en-US" sz="1799" b="1">
                <a:solidFill>
                  <a:srgbClr val="FF0000"/>
                </a:solidFill>
              </a:rPr>
              <a:t>fall short here</a:t>
            </a:r>
          </a:p>
        </p:txBody>
      </p:sp>
    </p:spTree>
    <p:extLst>
      <p:ext uri="{BB962C8B-B14F-4D97-AF65-F5344CB8AC3E}">
        <p14:creationId xmlns:p14="http://schemas.microsoft.com/office/powerpoint/2010/main" val="1773422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down)">
                                      <p:cBhvr>
                                        <p:cTn id="18" dur="500"/>
                                        <p:tgtEl>
                                          <p:spTgt spid="4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down)">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down)">
                                      <p:cBhvr>
                                        <p:cTn id="26" dur="500"/>
                                        <p:tgtEl>
                                          <p:spTgt spid="5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ipe(down)">
                                      <p:cBhvr>
                                        <p:cTn id="29" dur="500"/>
                                        <p:tgtEl>
                                          <p:spTgt spid="5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down)">
                                      <p:cBhvr>
                                        <p:cTn id="3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animBg="1"/>
      <p:bldP spid="11" grpId="0"/>
      <p:bldP spid="48" grpId="0"/>
      <p:bldP spid="50" grpId="0" animBg="1"/>
      <p:bldP spid="51" grpId="0"/>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p:txBody>
          <a:bodyPr/>
          <a:lstStyle/>
          <a:p>
            <a:r>
              <a:rPr lang="en-US"/>
              <a:t>Save time with familiar SQL Server tools and resources</a:t>
            </a:r>
          </a:p>
        </p:txBody>
      </p:sp>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p:txBody>
          <a:bodyPr>
            <a:normAutofit lnSpcReduction="10000"/>
          </a:bodyPr>
          <a:lstStyle/>
          <a:p>
            <a:pPr marL="0" indent="0" defTabSz="913760">
              <a:spcBef>
                <a:spcPts val="999"/>
              </a:spcBef>
              <a:buNone/>
            </a:pPr>
            <a:r>
              <a:rPr lang="en-US" sz="1599">
                <a:latin typeface="Segoe UI Semilight" panose="020B0402040204020203" pitchFamily="34" charset="0"/>
                <a:cs typeface="Segoe UI Semilight" panose="020B0402040204020203" pitchFamily="34" charset="0"/>
              </a:rPr>
              <a:t>Eliminate app changes with full SQL Server programming surface</a:t>
            </a:r>
          </a:p>
          <a:p>
            <a:pPr marL="0" indent="0" defTabSz="913760">
              <a:spcBef>
                <a:spcPts val="999"/>
              </a:spcBef>
              <a:buNone/>
            </a:pPr>
            <a:r>
              <a:rPr lang="en-US" sz="1599"/>
              <a:t>Use familiar SQL Server features in Managed Instances</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Native backup and restore</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Cross-database queries and transactions</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Security features including Transparent Data Encryption, SQL Audit, Always Encrypted and Dynamic Data Masking</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SQL Agent, DBMail, for workload orchestration improved awareness</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Scenario enablers: Change Data Capture, Service Broker, Transactional Replication, and CLR</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DMVs, XEvents, and Query Store for troubleshooting</a:t>
            </a:r>
          </a:p>
        </p:txBody>
      </p:sp>
      <p:grpSp>
        <p:nvGrpSpPr>
          <p:cNvPr id="22" name="Group 21">
            <a:extLst>
              <a:ext uri="{FF2B5EF4-FFF2-40B4-BE49-F238E27FC236}">
                <a16:creationId xmlns:a16="http://schemas.microsoft.com/office/drawing/2014/main" id="{D0DC5274-0BF1-40DE-AF00-D21CC2C996A5}"/>
              </a:ext>
            </a:extLst>
          </p:cNvPr>
          <p:cNvGrpSpPr/>
          <p:nvPr/>
        </p:nvGrpSpPr>
        <p:grpSpPr>
          <a:xfrm>
            <a:off x="6180358" y="5034438"/>
            <a:ext cx="1300708" cy="1028389"/>
            <a:chOff x="967154" y="1481462"/>
            <a:chExt cx="5331069" cy="4214950"/>
          </a:xfrm>
        </p:grpSpPr>
        <p:cxnSp>
          <p:nvCxnSpPr>
            <p:cNvPr id="24" name="Straight Connector 23">
              <a:extLst>
                <a:ext uri="{FF2B5EF4-FFF2-40B4-BE49-F238E27FC236}">
                  <a16:creationId xmlns:a16="http://schemas.microsoft.com/office/drawing/2014/main" id="{BF254AFA-5CE0-4B07-A16B-A7FE0FDA4FE4}"/>
                </a:ext>
              </a:extLst>
            </p:cNvPr>
            <p:cNvCxnSpPr>
              <a:cxnSpLocks/>
            </p:cNvCxnSpPr>
            <p:nvPr/>
          </p:nvCxnSpPr>
          <p:spPr>
            <a:xfrm>
              <a:off x="967154" y="5696412"/>
              <a:ext cx="5331069" cy="0"/>
            </a:xfrm>
            <a:prstGeom prst="line">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4D6F3D7-ADE9-4BB7-8FD2-9E1BE592E442}"/>
                </a:ext>
              </a:extLst>
            </p:cNvPr>
            <p:cNvSpPr/>
            <p:nvPr/>
          </p:nvSpPr>
          <p:spPr bwMode="auto">
            <a:xfrm>
              <a:off x="1286608" y="2696308"/>
              <a:ext cx="2793023" cy="3000104"/>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F9108128-30BE-4B60-B032-08CB53F189F0}"/>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8B75E04A-0659-4402-8773-BB93B8718908}"/>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Freeform 5">
            <a:extLst>
              <a:ext uri="{FF2B5EF4-FFF2-40B4-BE49-F238E27FC236}">
                <a16:creationId xmlns:a16="http://schemas.microsoft.com/office/drawing/2014/main" id="{DF34F125-37CE-4063-A23F-AD83B3F14635}"/>
              </a:ext>
            </a:extLst>
          </p:cNvPr>
          <p:cNvSpPr>
            <a:spLocks noEditPoints="1"/>
          </p:cNvSpPr>
          <p:nvPr/>
        </p:nvSpPr>
        <p:spPr bwMode="auto">
          <a:xfrm>
            <a:off x="8221223" y="3440934"/>
            <a:ext cx="774727" cy="86561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sp>
        <p:nvSpPr>
          <p:cNvPr id="30" name="DeveloperTools_EC7A">
            <a:extLst>
              <a:ext uri="{FF2B5EF4-FFF2-40B4-BE49-F238E27FC236}">
                <a16:creationId xmlns:a16="http://schemas.microsoft.com/office/drawing/2014/main" id="{4B625436-4283-418E-8633-F1B1D0C0FDED}"/>
              </a:ext>
            </a:extLst>
          </p:cNvPr>
          <p:cNvSpPr>
            <a:spLocks noChangeAspect="1" noEditPoints="1"/>
          </p:cNvSpPr>
          <p:nvPr/>
        </p:nvSpPr>
        <p:spPr bwMode="auto">
          <a:xfrm>
            <a:off x="6436257" y="5440363"/>
            <a:ext cx="325544" cy="51294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grpSp>
        <p:nvGrpSpPr>
          <p:cNvPr id="6" name="Group 5">
            <a:extLst>
              <a:ext uri="{FF2B5EF4-FFF2-40B4-BE49-F238E27FC236}">
                <a16:creationId xmlns:a16="http://schemas.microsoft.com/office/drawing/2014/main" id="{CCBCB225-67E0-444C-BE50-2FA797619E8A}"/>
              </a:ext>
            </a:extLst>
          </p:cNvPr>
          <p:cNvGrpSpPr/>
          <p:nvPr/>
        </p:nvGrpSpPr>
        <p:grpSpPr>
          <a:xfrm>
            <a:off x="9736109" y="1958469"/>
            <a:ext cx="1191480" cy="754574"/>
            <a:chOff x="8977266" y="1467764"/>
            <a:chExt cx="609420" cy="385951"/>
          </a:xfrm>
        </p:grpSpPr>
        <p:sp>
          <p:nvSpPr>
            <p:cNvPr id="32" name="DeveloperTools_EC7A">
              <a:extLst>
                <a:ext uri="{FF2B5EF4-FFF2-40B4-BE49-F238E27FC236}">
                  <a16:creationId xmlns:a16="http://schemas.microsoft.com/office/drawing/2014/main" id="{88096002-FF39-4CBF-9BA2-B1C50C64257D}"/>
                </a:ext>
              </a:extLst>
            </p:cNvPr>
            <p:cNvSpPr>
              <a:spLocks noChangeAspect="1" noEditPoints="1"/>
            </p:cNvSpPr>
            <p:nvPr/>
          </p:nvSpPr>
          <p:spPr bwMode="auto">
            <a:xfrm>
              <a:off x="9235985" y="1544599"/>
              <a:ext cx="165643" cy="26099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sp>
          <p:nvSpPr>
            <p:cNvPr id="33" name="Freeform 146">
              <a:extLst>
                <a:ext uri="{FF2B5EF4-FFF2-40B4-BE49-F238E27FC236}">
                  <a16:creationId xmlns:a16="http://schemas.microsoft.com/office/drawing/2014/main" id="{BC9FE570-065D-4CB9-98B9-0EB9C3B1F7F8}"/>
                </a:ext>
              </a:extLst>
            </p:cNvPr>
            <p:cNvSpPr>
              <a:spLocks noChangeAspect="1"/>
            </p:cNvSpPr>
            <p:nvPr/>
          </p:nvSpPr>
          <p:spPr bwMode="auto">
            <a:xfrm>
              <a:off x="8977266" y="1467764"/>
              <a:ext cx="609420" cy="38595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sp>
        <p:nvSpPr>
          <p:cNvPr id="34" name="TextBox 33">
            <a:extLst>
              <a:ext uri="{FF2B5EF4-FFF2-40B4-BE49-F238E27FC236}">
                <a16:creationId xmlns:a16="http://schemas.microsoft.com/office/drawing/2014/main" id="{F6BC0EDD-D3A3-4668-A4B6-2BA1FA5AEB42}"/>
              </a:ext>
            </a:extLst>
          </p:cNvPr>
          <p:cNvSpPr txBox="1"/>
          <p:nvPr/>
        </p:nvSpPr>
        <p:spPr>
          <a:xfrm>
            <a:off x="5497332" y="353748"/>
            <a:ext cx="6686730" cy="399850"/>
          </a:xfrm>
          <a:prstGeom prst="rect">
            <a:avLst/>
          </a:prstGeom>
          <a:noFill/>
        </p:spPr>
        <p:txBody>
          <a:bodyPr wrap="square" rtlCol="0">
            <a:spAutoFit/>
          </a:bodyPr>
          <a:lstStyle/>
          <a:p>
            <a:pPr defTabSz="913760">
              <a:defRPr/>
            </a:pPr>
            <a:r>
              <a:rPr lang="en-US" sz="1999" b="1" kern="0" spc="100">
                <a:solidFill>
                  <a:srgbClr val="000000"/>
                </a:solidFill>
                <a:latin typeface="Segoe UI Semibold" charset="0"/>
                <a:cs typeface="Segoe UI Semibold" charset="0"/>
              </a:rPr>
              <a:t>Full compatibility with SQL Server 2005+</a:t>
            </a:r>
          </a:p>
        </p:txBody>
      </p:sp>
      <p:cxnSp>
        <p:nvCxnSpPr>
          <p:cNvPr id="35" name="Connector: Elbow 34">
            <a:extLst>
              <a:ext uri="{FF2B5EF4-FFF2-40B4-BE49-F238E27FC236}">
                <a16:creationId xmlns:a16="http://schemas.microsoft.com/office/drawing/2014/main" id="{3BBAB0AC-05A4-432D-A67A-3D882DECF9D3}"/>
              </a:ext>
            </a:extLst>
          </p:cNvPr>
          <p:cNvCxnSpPr>
            <a:cxnSpLocks/>
          </p:cNvCxnSpPr>
          <p:nvPr/>
        </p:nvCxnSpPr>
        <p:spPr>
          <a:xfrm rot="5400000">
            <a:off x="7555721" y="4530102"/>
            <a:ext cx="1075923" cy="1029808"/>
          </a:xfrm>
          <a:prstGeom prst="bentConnector3">
            <a:avLst>
              <a:gd name="adj1" fmla="val 99881"/>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A813A97-2615-4C0D-AECF-104F68BADB96}"/>
              </a:ext>
            </a:extLst>
          </p:cNvPr>
          <p:cNvCxnSpPr>
            <a:cxnSpLocks/>
          </p:cNvCxnSpPr>
          <p:nvPr/>
        </p:nvCxnSpPr>
        <p:spPr>
          <a:xfrm flipV="1">
            <a:off x="8641256" y="2363829"/>
            <a:ext cx="939188" cy="876608"/>
          </a:xfrm>
          <a:prstGeom prst="bentConnector3">
            <a:avLst>
              <a:gd name="adj1" fmla="val -579"/>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E1E9DFE-00ED-436B-8911-E128A5FEE51C}"/>
              </a:ext>
            </a:extLst>
          </p:cNvPr>
          <p:cNvGrpSpPr/>
          <p:nvPr/>
        </p:nvGrpSpPr>
        <p:grpSpPr>
          <a:xfrm>
            <a:off x="224644" y="6086892"/>
            <a:ext cx="445977" cy="553116"/>
            <a:chOff x="-89366" y="1982903"/>
            <a:chExt cx="986802" cy="1223863"/>
          </a:xfrm>
        </p:grpSpPr>
        <p:sp>
          <p:nvSpPr>
            <p:cNvPr id="18" name="Freeform 5">
              <a:extLst>
                <a:ext uri="{FF2B5EF4-FFF2-40B4-BE49-F238E27FC236}">
                  <a16:creationId xmlns:a16="http://schemas.microsoft.com/office/drawing/2014/main" id="{FB86E5D2-2644-4A6C-9DD2-672674FC8A0E}"/>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19" name="Freeform 6">
              <a:extLst>
                <a:ext uri="{FF2B5EF4-FFF2-40B4-BE49-F238E27FC236}">
                  <a16:creationId xmlns:a16="http://schemas.microsoft.com/office/drawing/2014/main" id="{42C7C1C2-5523-483E-9B9E-2BAD915DDB2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0" name="Freeform 7">
              <a:extLst>
                <a:ext uri="{FF2B5EF4-FFF2-40B4-BE49-F238E27FC236}">
                  <a16:creationId xmlns:a16="http://schemas.microsoft.com/office/drawing/2014/main" id="{204E5091-F492-4FD9-A3FB-13F8590E3389}"/>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1" name="Freeform 8">
              <a:extLst>
                <a:ext uri="{FF2B5EF4-FFF2-40B4-BE49-F238E27FC236}">
                  <a16:creationId xmlns:a16="http://schemas.microsoft.com/office/drawing/2014/main" id="{2F73E1C1-8170-4D74-B35B-CCE6D06BFA35}"/>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3" name="Oval 10">
              <a:extLst>
                <a:ext uri="{FF2B5EF4-FFF2-40B4-BE49-F238E27FC236}">
                  <a16:creationId xmlns:a16="http://schemas.microsoft.com/office/drawing/2014/main" id="{2FB36F25-05BF-47C6-AFDC-1D70A55E1BA8}"/>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6" name="Rectangle 25">
              <a:extLst>
                <a:ext uri="{FF2B5EF4-FFF2-40B4-BE49-F238E27FC236}">
                  <a16:creationId xmlns:a16="http://schemas.microsoft.com/office/drawing/2014/main" id="{FC95D83E-4100-4EBB-9D24-346A2181331F}"/>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grpSp>
    </p:spTree>
    <p:extLst>
      <p:ext uri="{BB962C8B-B14F-4D97-AF65-F5344CB8AC3E}">
        <p14:creationId xmlns:p14="http://schemas.microsoft.com/office/powerpoint/2010/main" val="15229646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7815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4061"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4062" cy="6858000"/>
          </a:xfrm>
          <a:prstGeom prst="rect">
            <a:avLst/>
          </a:prstGeom>
        </p:spPr>
      </p:pic>
      <p:sp>
        <p:nvSpPr>
          <p:cNvPr id="2" name="Title 1">
            <a:extLst>
              <a:ext uri="{FF2B5EF4-FFF2-40B4-BE49-F238E27FC236}">
                <a16:creationId xmlns:a16="http://schemas.microsoft.com/office/drawing/2014/main" id="{5E0505D1-ACB0-4C4B-BD19-4DC8CDD80462}"/>
              </a:ext>
            </a:extLst>
          </p:cNvPr>
          <p:cNvSpPr>
            <a:spLocks noGrp="1"/>
          </p:cNvSpPr>
          <p:nvPr>
            <p:ph type="title"/>
          </p:nvPr>
        </p:nvSpPr>
        <p:spPr>
          <a:xfrm>
            <a:off x="639662" y="2053641"/>
            <a:ext cx="3666772" cy="2760098"/>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Database Compatibility Based Certification</a:t>
            </a:r>
          </a:p>
        </p:txBody>
      </p:sp>
      <p:sp>
        <p:nvSpPr>
          <p:cNvPr id="4" name="Text Placeholder 3">
            <a:extLst>
              <a:ext uri="{FF2B5EF4-FFF2-40B4-BE49-F238E27FC236}">
                <a16:creationId xmlns:a16="http://schemas.microsoft.com/office/drawing/2014/main" id="{0798AFDB-53F9-43B8-8E46-23EE1637F519}"/>
              </a:ext>
            </a:extLst>
          </p:cNvPr>
          <p:cNvSpPr>
            <a:spLocks noGrp="1"/>
          </p:cNvSpPr>
          <p:nvPr>
            <p:ph type="body" sz="quarter" idx="10"/>
          </p:nvPr>
        </p:nvSpPr>
        <p:spPr>
          <a:xfrm>
            <a:off x="6086608" y="801866"/>
            <a:ext cx="5302630" cy="5230634"/>
          </a:xfrm>
        </p:spPr>
        <p:txBody>
          <a:bodyPr vert="horz" lIns="91440" tIns="45720" rIns="91440" bIns="45720" rtlCol="0" anchor="ctr">
            <a:normAutofit/>
          </a:bodyPr>
          <a:lstStyle/>
          <a:p>
            <a:pPr marL="0" indent="-228600" defTabSz="914400"/>
            <a:r>
              <a:rPr lang="en-US" sz="2200" b="1" dirty="0">
                <a:solidFill>
                  <a:srgbClr val="000000"/>
                </a:solidFill>
              </a:rPr>
              <a:t>Microsoft Database Compatibility Level Protection</a:t>
            </a:r>
          </a:p>
          <a:p>
            <a:pPr marL="335680" indent="-228600" defTabSz="914400"/>
            <a:r>
              <a:rPr lang="en-US" sz="2200" dirty="0">
                <a:solidFill>
                  <a:srgbClr val="000000"/>
                </a:solidFill>
              </a:rPr>
              <a:t>Full Functional protection once assessment tool runs clean.</a:t>
            </a:r>
          </a:p>
          <a:p>
            <a:pPr marL="335680" indent="-228600" defTabSz="914400"/>
            <a:r>
              <a:rPr lang="en-US" sz="2200" dirty="0">
                <a:solidFill>
                  <a:srgbClr val="000000"/>
                </a:solidFill>
              </a:rPr>
              <a:t>Query Plan shape protection.</a:t>
            </a:r>
          </a:p>
          <a:p>
            <a:pPr marL="0" indent="-228600" defTabSz="914400"/>
            <a:endParaRPr lang="en-US" sz="2200" b="1" dirty="0">
              <a:solidFill>
                <a:srgbClr val="000000"/>
              </a:solidFill>
            </a:endParaRPr>
          </a:p>
          <a:p>
            <a:pPr marL="0" indent="-228600" defTabSz="914400"/>
            <a:r>
              <a:rPr lang="en-US" sz="2200" b="1" dirty="0">
                <a:solidFill>
                  <a:srgbClr val="000000"/>
                </a:solidFill>
              </a:rPr>
              <a:t>Overall process</a:t>
            </a:r>
          </a:p>
          <a:p>
            <a:pPr marL="335680" indent="-228600" defTabSz="914400"/>
            <a:r>
              <a:rPr lang="en-US" sz="2200" dirty="0">
                <a:solidFill>
                  <a:srgbClr val="000000"/>
                </a:solidFill>
              </a:rPr>
              <a:t>Use </a:t>
            </a:r>
            <a:r>
              <a:rPr lang="en-US" sz="2200" i="1" dirty="0">
                <a:solidFill>
                  <a:srgbClr val="000000"/>
                </a:solidFill>
              </a:rPr>
              <a:t>Database Migration Assistant (DMA) </a:t>
            </a:r>
            <a:r>
              <a:rPr lang="en-US" sz="2200" dirty="0">
                <a:solidFill>
                  <a:srgbClr val="000000"/>
                </a:solidFill>
              </a:rPr>
              <a:t>and Database Experimentation Assistant (DEA) for assessment.</a:t>
            </a:r>
          </a:p>
          <a:p>
            <a:pPr marL="335680" indent="-228600" defTabSz="914400"/>
            <a:r>
              <a:rPr lang="en-US" sz="2200" dirty="0">
                <a:solidFill>
                  <a:srgbClr val="000000"/>
                </a:solidFill>
              </a:rPr>
              <a:t>Migrate database and keep/set source Database Compatibility Level on target.</a:t>
            </a:r>
          </a:p>
          <a:p>
            <a:pPr marL="335680" indent="-228600" defTabSz="914400"/>
            <a:r>
              <a:rPr lang="en-US" sz="2200" dirty="0">
                <a:solidFill>
                  <a:srgbClr val="000000"/>
                </a:solidFill>
              </a:rPr>
              <a:t>Perform minimal testing or as determined by your organization.</a:t>
            </a:r>
          </a:p>
          <a:p>
            <a:pPr marL="0" indent="-228600" defTabSz="914400"/>
            <a:endParaRPr lang="en-US" sz="2200" dirty="0">
              <a:solidFill>
                <a:srgbClr val="000000"/>
              </a:solidFill>
            </a:endParaRPr>
          </a:p>
        </p:txBody>
      </p:sp>
    </p:spTree>
    <p:extLst>
      <p:ext uri="{BB962C8B-B14F-4D97-AF65-F5344CB8AC3E}">
        <p14:creationId xmlns:p14="http://schemas.microsoft.com/office/powerpoint/2010/main" val="34870939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4476-CA87-4F27-BB59-0E4D2A239978}"/>
              </a:ext>
            </a:extLst>
          </p:cNvPr>
          <p:cNvSpPr>
            <a:spLocks noGrp="1"/>
          </p:cNvSpPr>
          <p:nvPr>
            <p:ph type="title"/>
          </p:nvPr>
        </p:nvSpPr>
        <p:spPr/>
        <p:txBody>
          <a:bodyPr/>
          <a:lstStyle/>
          <a:p>
            <a:r>
              <a:rPr lang="en-US" dirty="0"/>
              <a:t>Easy migration: nearly 100% like SQL Server</a:t>
            </a:r>
          </a:p>
        </p:txBody>
      </p:sp>
      <p:sp>
        <p:nvSpPr>
          <p:cNvPr id="6" name="Rectangle 5">
            <a:extLst>
              <a:ext uri="{FF2B5EF4-FFF2-40B4-BE49-F238E27FC236}">
                <a16:creationId xmlns:a16="http://schemas.microsoft.com/office/drawing/2014/main" id="{751A6827-AD38-428F-B793-502FB1930CD8}"/>
              </a:ext>
            </a:extLst>
          </p:cNvPr>
          <p:cNvSpPr/>
          <p:nvPr/>
        </p:nvSpPr>
        <p:spPr bwMode="auto">
          <a:xfrm>
            <a:off x="493024" y="1711971"/>
            <a:ext cx="3732671" cy="18581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gradFill>
                  <a:gsLst>
                    <a:gs pos="0">
                      <a:srgbClr val="FFFFFF"/>
                    </a:gs>
                    <a:gs pos="100000">
                      <a:srgbClr val="FFFFFF"/>
                    </a:gs>
                  </a:gsLst>
                  <a:lin ang="5400000" scaled="0"/>
                </a:gradFill>
                <a:latin typeface="Segoe UI Semilight"/>
                <a:ea typeface="Segoe UI" pitchFamily="34" charset="0"/>
                <a:cs typeface="Segoe UI" pitchFamily="34" charset="0"/>
              </a:rPr>
              <a:t>Data migration</a:t>
            </a:r>
            <a:r>
              <a:rPr lang="en-US" sz="2351"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1960" dirty="0">
                <a:gradFill>
                  <a:gsLst>
                    <a:gs pos="0">
                      <a:srgbClr val="FFFFFF"/>
                    </a:gs>
                    <a:gs pos="100000">
                      <a:srgbClr val="FFFFFF"/>
                    </a:gs>
                  </a:gsLst>
                  <a:lin ang="5400000" scaled="0"/>
                </a:gradFill>
                <a:latin typeface="Segoe UI Semilight"/>
                <a:ea typeface="Segoe UI" pitchFamily="34" charset="0"/>
                <a:cs typeface="Segoe UI" pitchFamily="34" charset="0"/>
              </a:rPr>
              <a:t>DMS (migrations at scale)</a:t>
            </a:r>
          </a:p>
          <a:p>
            <a:pPr marL="335910" indent="-335910" defTabSz="913462" fontAlgn="base">
              <a:lnSpc>
                <a:spcPct val="90000"/>
              </a:lnSpc>
              <a:spcBef>
                <a:spcPct val="0"/>
              </a:spcBef>
              <a:spcAft>
                <a:spcPct val="0"/>
              </a:spcAft>
              <a:buFont typeface="Arial" panose="020B0604020202020204" pitchFamily="34" charset="0"/>
              <a:buChar char="•"/>
              <a:defRPr/>
            </a:pPr>
            <a:r>
              <a:rPr lang="en-US" sz="1960" dirty="0">
                <a:gradFill>
                  <a:gsLst>
                    <a:gs pos="0">
                      <a:srgbClr val="FFFFFF"/>
                    </a:gs>
                    <a:gs pos="100000">
                      <a:srgbClr val="FFFFFF"/>
                    </a:gs>
                  </a:gsLst>
                  <a:lin ang="5400000" scaled="0"/>
                </a:gradFill>
                <a:latin typeface="Segoe UI Semilight"/>
                <a:ea typeface="Segoe UI" pitchFamily="34" charset="0"/>
                <a:cs typeface="Segoe UI" pitchFamily="34" charset="0"/>
              </a:rPr>
              <a:t>Native backup/restore</a:t>
            </a:r>
          </a:p>
          <a:p>
            <a:pPr marL="335910" indent="-335910" defTabSz="913462" fontAlgn="base">
              <a:lnSpc>
                <a:spcPct val="90000"/>
              </a:lnSpc>
              <a:spcBef>
                <a:spcPct val="0"/>
              </a:spcBef>
              <a:spcAft>
                <a:spcPct val="0"/>
              </a:spcAft>
              <a:buFont typeface="Arial" panose="020B0604020202020204" pitchFamily="34" charset="0"/>
              <a:buChar char="•"/>
              <a:defRPr/>
            </a:pPr>
            <a:r>
              <a:rPr lang="en-US" sz="1960" dirty="0">
                <a:gradFill>
                  <a:gsLst>
                    <a:gs pos="0">
                      <a:srgbClr val="FFFFFF"/>
                    </a:gs>
                    <a:gs pos="100000">
                      <a:srgbClr val="FFFFFF"/>
                    </a:gs>
                  </a:gsLst>
                  <a:lin ang="5400000" scaled="0"/>
                </a:gradFill>
                <a:latin typeface="Segoe UI Semilight"/>
                <a:ea typeface="Segoe UI" pitchFamily="34" charset="0"/>
                <a:cs typeface="Segoe UI" pitchFamily="34" charset="0"/>
              </a:rPr>
              <a:t>Configurable DB file Layout</a:t>
            </a:r>
          </a:p>
          <a:p>
            <a:pPr marL="335910" indent="-335910" defTabSz="913462" fontAlgn="base">
              <a:lnSpc>
                <a:spcPct val="90000"/>
              </a:lnSpc>
              <a:spcBef>
                <a:spcPct val="0"/>
              </a:spcBef>
              <a:spcAft>
                <a:spcPct val="0"/>
              </a:spcAft>
              <a:buFont typeface="Arial" panose="020B0604020202020204" pitchFamily="34" charset="0"/>
              <a:buChar char="•"/>
              <a:defRPr/>
            </a:pPr>
            <a:r>
              <a:rPr lang="en-US" sz="1960" dirty="0">
                <a:gradFill>
                  <a:gsLst>
                    <a:gs pos="0">
                      <a:srgbClr val="FFFFFF"/>
                    </a:gs>
                    <a:gs pos="100000">
                      <a:srgbClr val="FFFFFF"/>
                    </a:gs>
                  </a:gsLst>
                  <a:lin ang="5400000" scaled="0"/>
                </a:gradFill>
                <a:latin typeface="Segoe UI Semilight"/>
                <a:ea typeface="Segoe UI" pitchFamily="34" charset="0"/>
                <a:cs typeface="Segoe UI" pitchFamily="34" charset="0"/>
              </a:rPr>
              <a:t>Log Replay *</a:t>
            </a:r>
          </a:p>
        </p:txBody>
      </p:sp>
      <p:sp>
        <p:nvSpPr>
          <p:cNvPr id="7" name="Rectangle 6">
            <a:extLst>
              <a:ext uri="{FF2B5EF4-FFF2-40B4-BE49-F238E27FC236}">
                <a16:creationId xmlns:a16="http://schemas.microsoft.com/office/drawing/2014/main" id="{D85C2B2D-ECA1-4E6D-8523-83EFD1D7EC6B}"/>
              </a:ext>
            </a:extLst>
          </p:cNvPr>
          <p:cNvSpPr/>
          <p:nvPr/>
        </p:nvSpPr>
        <p:spPr bwMode="auto">
          <a:xfrm>
            <a:off x="493024" y="3658525"/>
            <a:ext cx="3732671" cy="2239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gradFill>
                  <a:gsLst>
                    <a:gs pos="0">
                      <a:srgbClr val="FFFFFF"/>
                    </a:gs>
                    <a:gs pos="100000">
                      <a:srgbClr val="FFFFFF"/>
                    </a:gs>
                  </a:gsLst>
                  <a:lin ang="5400000" scaled="0"/>
                </a:gradFill>
                <a:latin typeface="Segoe UI Semilight"/>
                <a:ea typeface="Segoe UI" pitchFamily="34" charset="0"/>
                <a:cs typeface="Segoe UI" pitchFamily="34" charset="0"/>
              </a:rPr>
              <a:t>Programmability</a:t>
            </a:r>
            <a:r>
              <a:rPr lang="en-US" sz="2351"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Cross-database queries and transactions</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.NET</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Linked servers</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Global temp tables</a:t>
            </a:r>
          </a:p>
          <a:p>
            <a:pPr marL="335910" indent="-335910" defTabSz="913462" fontAlgn="base">
              <a:lnSpc>
                <a:spcPct val="90000"/>
              </a:lnSpc>
              <a:spcBef>
                <a:spcPct val="0"/>
              </a:spcBef>
              <a:spcAft>
                <a:spcPct val="0"/>
              </a:spcAft>
              <a:buFont typeface="Arial" panose="020B0604020202020204" pitchFamily="34" charset="0"/>
              <a:buChar char="•"/>
              <a:defRPr/>
            </a:pPr>
            <a:endParaRPr lang="en-US" sz="22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A879F365-E609-470B-B13D-4CD86594FA10}"/>
              </a:ext>
            </a:extLst>
          </p:cNvPr>
          <p:cNvSpPr/>
          <p:nvPr/>
        </p:nvSpPr>
        <p:spPr bwMode="auto">
          <a:xfrm>
            <a:off x="4300349" y="1711971"/>
            <a:ext cx="7539997" cy="185812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2"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solidFill>
                  <a:srgbClr val="FFFFFF"/>
                </a:solidFill>
                <a:latin typeface="Segoe UI Semilight"/>
                <a:ea typeface="Segoe UI" pitchFamily="34" charset="0"/>
                <a:cs typeface="Segoe UI" pitchFamily="34" charset="0"/>
              </a:rPr>
              <a:t>Security</a:t>
            </a:r>
            <a:r>
              <a:rPr lang="en-US" sz="2351" dirty="0">
                <a:solidFill>
                  <a:srgbClr val="FFFFFF"/>
                </a:soli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Integrated Auth (AAD)</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Encryption (TDE, AE)</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Row Level Security</a:t>
            </a:r>
          </a:p>
          <a:p>
            <a:pPr defTabSz="913462" fontAlgn="base">
              <a:lnSpc>
                <a:spcPct val="90000"/>
              </a:lnSpc>
              <a:spcBef>
                <a:spcPct val="0"/>
              </a:spcBef>
              <a:spcAft>
                <a:spcPts val="588"/>
              </a:spcAft>
              <a:defRPr/>
            </a:pPr>
            <a:r>
              <a:rPr lang="en-US" sz="2351" b="1" dirty="0">
                <a:solidFill>
                  <a:srgbClr val="FFFFFF"/>
                </a:solidFill>
                <a:latin typeface="Segoe UI Semilight"/>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endParaRPr lang="en-US" sz="2253" dirty="0">
              <a:solidFill>
                <a:srgbClr val="FFFFFF"/>
              </a:solidFill>
              <a:latin typeface="Segoe UI Semilight"/>
              <a:ea typeface="Segoe UI" pitchFamily="34" charset="0"/>
              <a:cs typeface="Segoe UI" pitchFamily="34" charset="0"/>
            </a:endParaRP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SQL Audit</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Vulnerability Assessment</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Dynamic Data Masking</a:t>
            </a:r>
          </a:p>
        </p:txBody>
      </p:sp>
      <p:sp>
        <p:nvSpPr>
          <p:cNvPr id="9" name="Rectangle 8">
            <a:extLst>
              <a:ext uri="{FF2B5EF4-FFF2-40B4-BE49-F238E27FC236}">
                <a16:creationId xmlns:a16="http://schemas.microsoft.com/office/drawing/2014/main" id="{DCFDE851-73E2-4D10-9EE5-A554A7BCF7E8}"/>
              </a:ext>
            </a:extLst>
          </p:cNvPr>
          <p:cNvSpPr/>
          <p:nvPr/>
        </p:nvSpPr>
        <p:spPr bwMode="auto">
          <a:xfrm>
            <a:off x="4300350" y="3658525"/>
            <a:ext cx="3732671" cy="223960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gradFill>
                  <a:gsLst>
                    <a:gs pos="0">
                      <a:srgbClr val="FFFFFF"/>
                    </a:gs>
                    <a:gs pos="100000">
                      <a:srgbClr val="FFFFFF"/>
                    </a:gs>
                  </a:gsLst>
                  <a:lin ang="5400000" scaled="0"/>
                </a:gradFill>
                <a:latin typeface="Segoe UI Semilight"/>
                <a:ea typeface="Segoe UI" pitchFamily="34" charset="0"/>
                <a:cs typeface="Segoe UI" pitchFamily="34" charset="0"/>
              </a:rPr>
              <a:t>Operational</a:t>
            </a:r>
            <a:r>
              <a:rPr lang="en-US" sz="2351"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DMVs &amp; XEvents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Query Store</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SQL Agent</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DB Mail (external SMTP)</a:t>
            </a:r>
          </a:p>
        </p:txBody>
      </p:sp>
      <p:sp>
        <p:nvSpPr>
          <p:cNvPr id="10" name="Rectangle 9">
            <a:extLst>
              <a:ext uri="{FF2B5EF4-FFF2-40B4-BE49-F238E27FC236}">
                <a16:creationId xmlns:a16="http://schemas.microsoft.com/office/drawing/2014/main" id="{CB2F7872-1A5D-4FB0-A7B8-FD19EEE4D23F}"/>
              </a:ext>
            </a:extLst>
          </p:cNvPr>
          <p:cNvSpPr/>
          <p:nvPr/>
        </p:nvSpPr>
        <p:spPr bwMode="auto">
          <a:xfrm>
            <a:off x="8107675" y="3658525"/>
            <a:ext cx="3732671" cy="22396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gradFill>
                  <a:gsLst>
                    <a:gs pos="0">
                      <a:srgbClr val="FFFFFF"/>
                    </a:gs>
                    <a:gs pos="100000">
                      <a:srgbClr val="FFFFFF"/>
                    </a:gs>
                  </a:gsLst>
                  <a:lin ang="5400000" scaled="0"/>
                </a:gradFill>
                <a:latin typeface="Segoe UI Semilight"/>
                <a:ea typeface="Segoe UI" pitchFamily="34" charset="0"/>
                <a:cs typeface="Segoe UI" pitchFamily="34" charset="0"/>
              </a:rPr>
              <a:t>Scenario enablers</a:t>
            </a:r>
            <a:r>
              <a:rPr lang="en-US" sz="2351"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Service Broker</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Change Data Capture</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Transactional Replication</a:t>
            </a:r>
          </a:p>
        </p:txBody>
      </p:sp>
    </p:spTree>
    <p:extLst>
      <p:ext uri="{BB962C8B-B14F-4D97-AF65-F5344CB8AC3E}">
        <p14:creationId xmlns:p14="http://schemas.microsoft.com/office/powerpoint/2010/main" val="13451551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9351296" cy="1793090"/>
          </a:xfrm>
        </p:spPr>
        <p:txBody>
          <a:bodyPr>
            <a:normAutofit/>
          </a:bodyPr>
          <a:lstStyle/>
          <a:p>
            <a:r>
              <a:rPr lang="en-US" dirty="0">
                <a:solidFill>
                  <a:schemeClr val="tx1"/>
                </a:solidFill>
                <a:latin typeface="Segoe UI Semibold"/>
              </a:rPr>
              <a:t>Service Tiers</a:t>
            </a:r>
            <a:endParaRPr lang="en-US" dirty="0">
              <a:solidFill>
                <a:schemeClr val="tx1"/>
              </a:solidFill>
            </a:endParaRPr>
          </a:p>
        </p:txBody>
      </p:sp>
    </p:spTree>
    <p:extLst>
      <p:ext uri="{BB962C8B-B14F-4D97-AF65-F5344CB8AC3E}">
        <p14:creationId xmlns:p14="http://schemas.microsoft.com/office/powerpoint/2010/main" val="3493651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8E99012-9991-4AA7-8EBD-63B2DB9D5BA7}"/>
              </a:ext>
            </a:extLst>
          </p:cNvPr>
          <p:cNvSpPr/>
          <p:nvPr/>
        </p:nvSpPr>
        <p:spPr>
          <a:xfrm>
            <a:off x="187375" y="836712"/>
            <a:ext cx="3672408" cy="5688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Rounded Corners 4">
            <a:extLst>
              <a:ext uri="{FF2B5EF4-FFF2-40B4-BE49-F238E27FC236}">
                <a16:creationId xmlns:a16="http://schemas.microsoft.com/office/drawing/2014/main" id="{230A3FD9-5F48-4D41-B0C0-BCA18901CD5A}"/>
              </a:ext>
            </a:extLst>
          </p:cNvPr>
          <p:cNvSpPr/>
          <p:nvPr/>
        </p:nvSpPr>
        <p:spPr>
          <a:xfrm>
            <a:off x="4291831" y="836712"/>
            <a:ext cx="3672408" cy="5688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AB7E7609-6D56-4C23-939E-C41183B54CAD}"/>
              </a:ext>
            </a:extLst>
          </p:cNvPr>
          <p:cNvSpPr/>
          <p:nvPr/>
        </p:nvSpPr>
        <p:spPr>
          <a:xfrm>
            <a:off x="8396287" y="836712"/>
            <a:ext cx="3672408" cy="5688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3CDA1916-2FF9-46DB-B31F-F284A431FEC4}"/>
              </a:ext>
            </a:extLst>
          </p:cNvPr>
          <p:cNvSpPr/>
          <p:nvPr/>
        </p:nvSpPr>
        <p:spPr>
          <a:xfrm>
            <a:off x="8900343" y="1268760"/>
            <a:ext cx="2880320"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a:t>Hyper Scale</a:t>
            </a:r>
          </a:p>
        </p:txBody>
      </p:sp>
      <p:sp>
        <p:nvSpPr>
          <p:cNvPr id="12" name="Rectangle: Rounded Corners 11">
            <a:extLst>
              <a:ext uri="{FF2B5EF4-FFF2-40B4-BE49-F238E27FC236}">
                <a16:creationId xmlns:a16="http://schemas.microsoft.com/office/drawing/2014/main" id="{E4CF75A1-B242-47BF-9520-B86DC6152C05}"/>
              </a:ext>
            </a:extLst>
          </p:cNvPr>
          <p:cNvSpPr/>
          <p:nvPr/>
        </p:nvSpPr>
        <p:spPr>
          <a:xfrm>
            <a:off x="547415" y="1268760"/>
            <a:ext cx="2880320"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a:t>General</a:t>
            </a:r>
            <a:br>
              <a:rPr lang="en-AU" sz="3600" dirty="0"/>
            </a:br>
            <a:r>
              <a:rPr lang="en-AU" sz="3600" dirty="0"/>
              <a:t>Purpose</a:t>
            </a:r>
          </a:p>
        </p:txBody>
      </p:sp>
      <p:sp>
        <p:nvSpPr>
          <p:cNvPr id="13" name="Rectangle: Rounded Corners 12">
            <a:extLst>
              <a:ext uri="{FF2B5EF4-FFF2-40B4-BE49-F238E27FC236}">
                <a16:creationId xmlns:a16="http://schemas.microsoft.com/office/drawing/2014/main" id="{51668397-E81A-4207-90BD-9368DB5F6812}"/>
              </a:ext>
            </a:extLst>
          </p:cNvPr>
          <p:cNvSpPr/>
          <p:nvPr/>
        </p:nvSpPr>
        <p:spPr>
          <a:xfrm>
            <a:off x="4723879" y="1268760"/>
            <a:ext cx="2880320"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a:t>Business</a:t>
            </a:r>
            <a:br>
              <a:rPr lang="en-AU" sz="3600" dirty="0"/>
            </a:br>
            <a:r>
              <a:rPr lang="en-AU" sz="3600" dirty="0"/>
              <a:t>Critical</a:t>
            </a:r>
          </a:p>
        </p:txBody>
      </p:sp>
      <p:sp>
        <p:nvSpPr>
          <p:cNvPr id="14" name="TextBox 13">
            <a:extLst>
              <a:ext uri="{FF2B5EF4-FFF2-40B4-BE49-F238E27FC236}">
                <a16:creationId xmlns:a16="http://schemas.microsoft.com/office/drawing/2014/main" id="{2E4056F5-975A-4558-9D05-CAF169A35405}"/>
              </a:ext>
            </a:extLst>
          </p:cNvPr>
          <p:cNvSpPr txBox="1"/>
          <p:nvPr/>
        </p:nvSpPr>
        <p:spPr>
          <a:xfrm>
            <a:off x="259383" y="34617"/>
            <a:ext cx="3384376" cy="707886"/>
          </a:xfrm>
          <a:prstGeom prst="rect">
            <a:avLst/>
          </a:prstGeom>
          <a:noFill/>
        </p:spPr>
        <p:txBody>
          <a:bodyPr wrap="square" rtlCol="0">
            <a:spAutoFit/>
          </a:bodyPr>
          <a:lstStyle/>
          <a:p>
            <a:r>
              <a:rPr lang="en-AU" sz="4000" b="1" dirty="0"/>
              <a:t>Service tiers</a:t>
            </a:r>
          </a:p>
        </p:txBody>
      </p:sp>
      <p:sp>
        <p:nvSpPr>
          <p:cNvPr id="15" name="Rectangle: Rounded Corners 14">
            <a:extLst>
              <a:ext uri="{FF2B5EF4-FFF2-40B4-BE49-F238E27FC236}">
                <a16:creationId xmlns:a16="http://schemas.microsoft.com/office/drawing/2014/main" id="{47364D66-C0D6-4071-896D-D014F2F79C45}"/>
              </a:ext>
            </a:extLst>
          </p:cNvPr>
          <p:cNvSpPr/>
          <p:nvPr/>
        </p:nvSpPr>
        <p:spPr>
          <a:xfrm>
            <a:off x="547415" y="2708920"/>
            <a:ext cx="2880320" cy="352839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a:solidFill>
                  <a:schemeClr val="tx1"/>
                </a:solidFill>
              </a:rPr>
              <a:t>General </a:t>
            </a:r>
            <a:br>
              <a:rPr lang="en-AU" sz="3600" dirty="0">
                <a:solidFill>
                  <a:schemeClr val="tx1"/>
                </a:solidFill>
              </a:rPr>
            </a:br>
            <a:r>
              <a:rPr lang="en-AU" sz="3600" dirty="0">
                <a:solidFill>
                  <a:schemeClr val="tx1"/>
                </a:solidFill>
              </a:rPr>
              <a:t>Workloads</a:t>
            </a:r>
          </a:p>
        </p:txBody>
      </p:sp>
      <p:sp>
        <p:nvSpPr>
          <p:cNvPr id="16" name="Rectangle: Rounded Corners 15">
            <a:extLst>
              <a:ext uri="{FF2B5EF4-FFF2-40B4-BE49-F238E27FC236}">
                <a16:creationId xmlns:a16="http://schemas.microsoft.com/office/drawing/2014/main" id="{17EC3BDB-C316-4545-9D31-1748BFE6F691}"/>
              </a:ext>
            </a:extLst>
          </p:cNvPr>
          <p:cNvSpPr/>
          <p:nvPr/>
        </p:nvSpPr>
        <p:spPr>
          <a:xfrm>
            <a:off x="8900343" y="2708920"/>
            <a:ext cx="2880320" cy="352839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VLDB(~100TB)</a:t>
            </a:r>
          </a:p>
          <a:p>
            <a:pPr algn="ctr"/>
            <a:endParaRPr lang="en-AU" sz="1400" dirty="0">
              <a:solidFill>
                <a:schemeClr val="tx1"/>
              </a:solidFill>
            </a:endParaRPr>
          </a:p>
          <a:p>
            <a:pPr algn="ctr"/>
            <a:r>
              <a:rPr lang="en-AU" sz="2800" dirty="0">
                <a:solidFill>
                  <a:schemeClr val="tx1"/>
                </a:solidFill>
              </a:rPr>
              <a:t>Hybrid Workload</a:t>
            </a:r>
          </a:p>
          <a:p>
            <a:pPr algn="ctr"/>
            <a:endParaRPr lang="en-AU" sz="1400" dirty="0">
              <a:solidFill>
                <a:schemeClr val="tx1"/>
              </a:solidFill>
            </a:endParaRPr>
          </a:p>
          <a:p>
            <a:pPr algn="ctr"/>
            <a:r>
              <a:rPr lang="en-AU" sz="2800" dirty="0">
                <a:solidFill>
                  <a:schemeClr val="tx1"/>
                </a:solidFill>
              </a:rPr>
              <a:t>Read-Only</a:t>
            </a:r>
            <a:br>
              <a:rPr lang="en-AU" sz="2800" dirty="0">
                <a:solidFill>
                  <a:schemeClr val="tx1"/>
                </a:solidFill>
              </a:rPr>
            </a:br>
            <a:r>
              <a:rPr lang="en-AU" sz="2800" dirty="0">
                <a:solidFill>
                  <a:schemeClr val="tx1"/>
                </a:solidFill>
              </a:rPr>
              <a:t>Replica’s</a:t>
            </a:r>
          </a:p>
        </p:txBody>
      </p:sp>
      <p:sp>
        <p:nvSpPr>
          <p:cNvPr id="17" name="Rectangle: Rounded Corners 16">
            <a:extLst>
              <a:ext uri="{FF2B5EF4-FFF2-40B4-BE49-F238E27FC236}">
                <a16:creationId xmlns:a16="http://schemas.microsoft.com/office/drawing/2014/main" id="{887BBB41-F999-4278-A2A6-55DFE64FA8B3}"/>
              </a:ext>
            </a:extLst>
          </p:cNvPr>
          <p:cNvSpPr/>
          <p:nvPr/>
        </p:nvSpPr>
        <p:spPr>
          <a:xfrm>
            <a:off x="4723879" y="2708920"/>
            <a:ext cx="2880320" cy="352839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Low latency</a:t>
            </a:r>
            <a:br>
              <a:rPr lang="en-AU" sz="2800" dirty="0">
                <a:solidFill>
                  <a:schemeClr val="tx1"/>
                </a:solidFill>
              </a:rPr>
            </a:br>
            <a:r>
              <a:rPr lang="en-AU" sz="2800" dirty="0">
                <a:solidFill>
                  <a:schemeClr val="tx1"/>
                </a:solidFill>
              </a:rPr>
              <a:t>workloads</a:t>
            </a:r>
          </a:p>
          <a:p>
            <a:pPr algn="ctr"/>
            <a:endParaRPr lang="en-AU" sz="1400" dirty="0">
              <a:solidFill>
                <a:schemeClr val="tx1"/>
              </a:solidFill>
            </a:endParaRPr>
          </a:p>
          <a:p>
            <a:pPr algn="ctr"/>
            <a:r>
              <a:rPr lang="en-AU" sz="2800" dirty="0">
                <a:solidFill>
                  <a:schemeClr val="tx1"/>
                </a:solidFill>
              </a:rPr>
              <a:t>Fast Recovery</a:t>
            </a:r>
          </a:p>
          <a:p>
            <a:pPr algn="ctr"/>
            <a:endParaRPr lang="en-AU" sz="1400" dirty="0">
              <a:solidFill>
                <a:schemeClr val="tx1"/>
              </a:solidFill>
            </a:endParaRPr>
          </a:p>
          <a:p>
            <a:pPr algn="ctr"/>
            <a:r>
              <a:rPr lang="en-AU" sz="2800" dirty="0">
                <a:solidFill>
                  <a:schemeClr val="tx1"/>
                </a:solidFill>
              </a:rPr>
              <a:t>Free Read-Only</a:t>
            </a:r>
            <a:br>
              <a:rPr lang="en-AU" sz="2800" dirty="0">
                <a:solidFill>
                  <a:schemeClr val="tx1"/>
                </a:solidFill>
              </a:rPr>
            </a:br>
            <a:r>
              <a:rPr lang="en-AU" sz="2800" dirty="0">
                <a:solidFill>
                  <a:schemeClr val="tx1"/>
                </a:solidFill>
              </a:rPr>
              <a:t>Replica</a:t>
            </a:r>
          </a:p>
        </p:txBody>
      </p:sp>
    </p:spTree>
    <p:extLst>
      <p:ext uri="{BB962C8B-B14F-4D97-AF65-F5344CB8AC3E}">
        <p14:creationId xmlns:p14="http://schemas.microsoft.com/office/powerpoint/2010/main" val="3623513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animBg="1"/>
      <p:bldP spid="13" grpId="0" animBg="1"/>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EC3C219-3B13-4876-872E-45DC8784EE67}"/>
              </a:ext>
            </a:extLst>
          </p:cNvPr>
          <p:cNvGraphicFramePr>
            <a:graphicFrameLocks noGrp="1"/>
          </p:cNvGraphicFramePr>
          <p:nvPr>
            <p:extLst>
              <p:ext uri="{D42A27DB-BD31-4B8C-83A1-F6EECF244321}">
                <p14:modId xmlns:p14="http://schemas.microsoft.com/office/powerpoint/2010/main" val="1289736032"/>
              </p:ext>
            </p:extLst>
          </p:nvPr>
        </p:nvGraphicFramePr>
        <p:xfrm>
          <a:off x="907455" y="404665"/>
          <a:ext cx="9965337" cy="5976663"/>
        </p:xfrm>
        <a:graphic>
          <a:graphicData uri="http://schemas.openxmlformats.org/drawingml/2006/table">
            <a:tbl>
              <a:tblPr firstRow="1" firstCol="1" bandRow="1">
                <a:tableStyleId>{5940675A-B579-460E-94D1-54222C63F5DA}</a:tableStyleId>
              </a:tblPr>
              <a:tblGrid>
                <a:gridCol w="2108533">
                  <a:extLst>
                    <a:ext uri="{9D8B030D-6E8A-4147-A177-3AD203B41FA5}">
                      <a16:colId xmlns:a16="http://schemas.microsoft.com/office/drawing/2014/main" val="1584087558"/>
                    </a:ext>
                  </a:extLst>
                </a:gridCol>
                <a:gridCol w="2571987">
                  <a:extLst>
                    <a:ext uri="{9D8B030D-6E8A-4147-A177-3AD203B41FA5}">
                      <a16:colId xmlns:a16="http://schemas.microsoft.com/office/drawing/2014/main" val="3421087856"/>
                    </a:ext>
                  </a:extLst>
                </a:gridCol>
                <a:gridCol w="2665882">
                  <a:extLst>
                    <a:ext uri="{9D8B030D-6E8A-4147-A177-3AD203B41FA5}">
                      <a16:colId xmlns:a16="http://schemas.microsoft.com/office/drawing/2014/main" val="2079053904"/>
                    </a:ext>
                  </a:extLst>
                </a:gridCol>
                <a:gridCol w="2618935">
                  <a:extLst>
                    <a:ext uri="{9D8B030D-6E8A-4147-A177-3AD203B41FA5}">
                      <a16:colId xmlns:a16="http://schemas.microsoft.com/office/drawing/2014/main" val="276372615"/>
                    </a:ext>
                  </a:extLst>
                </a:gridCol>
              </a:tblGrid>
              <a:tr h="462168">
                <a:tc>
                  <a:txBody>
                    <a:bodyPr/>
                    <a:lstStyle/>
                    <a:p>
                      <a:pPr marL="0" marR="0" lvl="0" indent="0" algn="l" defTabSz="913760" rtl="0" eaLnBrk="1" fontAlgn="auto" latinLnBrk="0" hangingPunct="1">
                        <a:lnSpc>
                          <a:spcPct val="107000"/>
                        </a:lnSpc>
                        <a:spcBef>
                          <a:spcPts val="0"/>
                        </a:spcBef>
                        <a:spcAft>
                          <a:spcPts val="0"/>
                        </a:spcAft>
                        <a:buClrTx/>
                        <a:buSzTx/>
                        <a:buFontTx/>
                        <a:buNone/>
                        <a:tabLst/>
                        <a:defRPr/>
                      </a:pPr>
                      <a:r>
                        <a:rPr lang="en-US" sz="2000" b="1" kern="1200" dirty="0">
                          <a:solidFill>
                            <a:schemeClr val="tx1"/>
                          </a:solidFill>
                          <a:latin typeface="Segoe UI Semibold" charset="0"/>
                          <a:cs typeface="Segoe UI Semibold" charset="0"/>
                        </a:rPr>
                        <a:t>Service Tiers</a:t>
                      </a:r>
                      <a:endParaRPr lang="en-US" sz="2000" b="1" kern="1200" dirty="0">
                        <a:solidFill>
                          <a:schemeClr val="tx1"/>
                        </a:solidFill>
                        <a:latin typeface="Segoe UI Semibold" charset="0"/>
                        <a:ea typeface="Calibri" panose="020F0502020204030204" pitchFamily="34" charset="0"/>
                        <a:cs typeface="Segoe UI Semibold" charset="0"/>
                      </a:endParaRPr>
                    </a:p>
                  </a:txBody>
                  <a:tcPr marL="86087" marR="86087" marT="86087" marB="86087">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200" b="1" kern="0" spc="0" baseline="0" dirty="0">
                          <a:solidFill>
                            <a:schemeClr val="bg1"/>
                          </a:solidFill>
                          <a:latin typeface="Segoe UI Semibold" charset="0"/>
                          <a:ea typeface="+mn-ea"/>
                          <a:cs typeface="Segoe UI Semibold" charset="0"/>
                        </a:rPr>
                        <a:t>GENERAL PURPOSE</a:t>
                      </a:r>
                    </a:p>
                  </a:txBody>
                  <a:tcPr marL="86087" marR="86087" marT="86087" marB="86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a:txBody>
                    <a:bodyPr/>
                    <a:lstStyle/>
                    <a:p>
                      <a:pPr marL="0" marR="0" lvl="0" algn="r">
                        <a:lnSpc>
                          <a:spcPct val="107000"/>
                        </a:lnSpc>
                        <a:spcBef>
                          <a:spcPts val="0"/>
                        </a:spcBef>
                        <a:spcAft>
                          <a:spcPts val="0"/>
                        </a:spcAft>
                      </a:pPr>
                      <a:r>
                        <a:rPr lang="en-US" sz="1200" b="1" kern="0" spc="0" baseline="0" dirty="0">
                          <a:solidFill>
                            <a:schemeClr val="bg1"/>
                          </a:solidFill>
                          <a:latin typeface="Segoe UI Semibold" charset="0"/>
                          <a:ea typeface="+mn-ea"/>
                          <a:cs typeface="Segoe UI Semibold" charset="0"/>
                        </a:rPr>
                        <a:t>BUSINESS CRITICAL</a:t>
                      </a:r>
                    </a:p>
                  </a:txBody>
                  <a:tcPr marL="86087" marR="86087" marT="86087" marB="86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a:txBody>
                    <a:bodyPr/>
                    <a:lstStyle/>
                    <a:p>
                      <a:pPr marL="0" marR="0" lvl="0" algn="r">
                        <a:lnSpc>
                          <a:spcPct val="107000"/>
                        </a:lnSpc>
                        <a:spcBef>
                          <a:spcPts val="0"/>
                        </a:spcBef>
                        <a:spcAft>
                          <a:spcPts val="0"/>
                        </a:spcAft>
                      </a:pPr>
                      <a:r>
                        <a:rPr lang="en-US" sz="1200" b="1" kern="0" spc="0" baseline="0" dirty="0">
                          <a:solidFill>
                            <a:schemeClr val="bg1"/>
                          </a:solidFill>
                          <a:latin typeface="Segoe UI Semibold" charset="0"/>
                          <a:ea typeface="+mn-ea"/>
                          <a:cs typeface="Segoe UI Semibold" charset="0"/>
                        </a:rPr>
                        <a:t>HYPERSCALE</a:t>
                      </a:r>
                    </a:p>
                    <a:p>
                      <a:pPr marL="0" marR="0" lvl="0" algn="r">
                        <a:lnSpc>
                          <a:spcPct val="107000"/>
                        </a:lnSpc>
                        <a:spcBef>
                          <a:spcPts val="0"/>
                        </a:spcBef>
                        <a:spcAft>
                          <a:spcPts val="0"/>
                        </a:spcAft>
                      </a:pPr>
                      <a:r>
                        <a:rPr lang="en-US" sz="1200" b="1" kern="0" spc="0" baseline="0" dirty="0">
                          <a:solidFill>
                            <a:schemeClr val="bg1"/>
                          </a:solidFill>
                          <a:latin typeface="Segoe UI Semibold" charset="0"/>
                          <a:ea typeface="+mn-ea"/>
                          <a:cs typeface="Segoe UI Semibold" charset="0"/>
                        </a:rPr>
                        <a:t>(coming soon)</a:t>
                      </a:r>
                    </a:p>
                  </a:txBody>
                  <a:tcPr marL="86087" marR="86087" marT="86087" marB="86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extLst>
                  <a:ext uri="{0D108BD9-81ED-4DB2-BD59-A6C34878D82A}">
                    <a16:rowId xmlns:a16="http://schemas.microsoft.com/office/drawing/2014/main" val="2667652206"/>
                  </a:ext>
                </a:extLst>
              </a:tr>
              <a:tr h="1114718">
                <a:tc>
                  <a:txBody>
                    <a:bodyPr/>
                    <a:lstStyle/>
                    <a:p>
                      <a:pPr marL="0" marR="0">
                        <a:lnSpc>
                          <a:spcPct val="107000"/>
                        </a:lnSpc>
                        <a:spcBef>
                          <a:spcPts val="0"/>
                        </a:spcBef>
                        <a:spcAft>
                          <a:spcPts val="0"/>
                        </a:spcAft>
                      </a:pPr>
                      <a:r>
                        <a:rPr lang="en-US" sz="1400" b="1" kern="1200" dirty="0">
                          <a:solidFill>
                            <a:schemeClr val="tx1"/>
                          </a:solidFill>
                          <a:latin typeface="Segoe UI Semibold" charset="0"/>
                          <a:cs typeface="Segoe UI Semibold" charset="0"/>
                        </a:rPr>
                        <a:t>Best for</a:t>
                      </a:r>
                      <a:endParaRPr lang="en-US" sz="1400" b="1" kern="1200" dirty="0">
                        <a:solidFill>
                          <a:schemeClr val="tx1"/>
                        </a:solidFill>
                        <a:latin typeface="Segoe UI Semibold" charset="0"/>
                        <a:ea typeface="Calibri" panose="020F0502020204030204" pitchFamily="34" charset="0"/>
                        <a:cs typeface="Segoe UI Semibold" charset="0"/>
                      </a:endParaRPr>
                    </a:p>
                  </a:txBody>
                  <a:tcPr marL="86087" marR="86087" marT="86087" marB="860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800" kern="1200" dirty="0">
                          <a:solidFill>
                            <a:schemeClr val="tx1"/>
                          </a:solidFill>
                          <a:latin typeface="Segoe UI Semilight" charset="0"/>
                          <a:ea typeface="+mn-ea"/>
                          <a:cs typeface="Segoe UI Semilight" charset="0"/>
                        </a:rPr>
                        <a:t>Data applications with common IO and availability requirements </a:t>
                      </a:r>
                    </a:p>
                  </a:txBody>
                  <a:tcPr marL="86087" marR="86087" marT="86087" marB="860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800" kern="1200">
                          <a:solidFill>
                            <a:schemeClr val="tx1"/>
                          </a:solidFill>
                          <a:latin typeface="Segoe UI Semilight" charset="0"/>
                          <a:ea typeface="+mn-ea"/>
                          <a:cs typeface="Segoe UI Semilight" charset="0"/>
                        </a:rPr>
                        <a:t>Business critical data applications with fast IO and high availability requirements</a:t>
                      </a:r>
                    </a:p>
                  </a:txBody>
                  <a:tcPr marL="86087" marR="86087" marT="86087" marB="860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800" kern="1200" dirty="0">
                          <a:solidFill>
                            <a:schemeClr val="tx1"/>
                          </a:solidFill>
                          <a:latin typeface="Segoe UI Semilight" charset="0"/>
                          <a:ea typeface="+mn-ea"/>
                          <a:cs typeface="Segoe UI Semilight" charset="0"/>
                        </a:rPr>
                        <a:t>Customers who seek high performance and high scalability for storage and compute.</a:t>
                      </a:r>
                    </a:p>
                  </a:txBody>
                  <a:tcPr marL="86087" marR="86087" marT="86087" marB="860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78933283"/>
                  </a:ext>
                </a:extLst>
              </a:tr>
              <a:tr h="884639">
                <a:tc>
                  <a:txBody>
                    <a:bodyPr/>
                    <a:lstStyle/>
                    <a:p>
                      <a:pPr fontAlgn="t"/>
                      <a:r>
                        <a:rPr lang="en-US" dirty="0">
                          <a:effectLst/>
                        </a:rPr>
                        <a:t>Number of </a:t>
                      </a:r>
                      <a:r>
                        <a:rPr lang="en-US" dirty="0" err="1">
                          <a:effectLst/>
                        </a:rPr>
                        <a:t>vCores</a:t>
                      </a:r>
                      <a:endParaRPr lang="en-US"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Gen4: 8, 16, 24</a:t>
                      </a:r>
                      <a:br>
                        <a:rPr lang="en-US" dirty="0">
                          <a:effectLst/>
                        </a:rPr>
                      </a:br>
                      <a:r>
                        <a:rPr lang="en-US" dirty="0">
                          <a:effectLst/>
                        </a:rPr>
                        <a:t>Gen5: 8, 16, 24, 32, 40, 64, 80</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Gen4: 8, 16, 24, 32 </a:t>
                      </a:r>
                      <a:br>
                        <a:rPr lang="en-US" dirty="0">
                          <a:effectLst/>
                        </a:rPr>
                      </a:br>
                      <a:r>
                        <a:rPr lang="en-US" dirty="0">
                          <a:effectLst/>
                        </a:rPr>
                        <a:t>Gen5: 8, 16, 24, 32, 40, 64, 80</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3760" rtl="0" eaLnBrk="1" fontAlgn="t" latinLnBrk="0" hangingPunct="1">
                        <a:lnSpc>
                          <a:spcPct val="100000"/>
                        </a:lnSpc>
                        <a:spcBef>
                          <a:spcPts val="0"/>
                        </a:spcBef>
                        <a:spcAft>
                          <a:spcPts val="0"/>
                        </a:spcAft>
                        <a:buClrTx/>
                        <a:buSzTx/>
                        <a:buFontTx/>
                        <a:buNone/>
                        <a:tabLst/>
                        <a:defRPr/>
                      </a:pPr>
                      <a:br>
                        <a:rPr lang="en-US" dirty="0">
                          <a:effectLst/>
                        </a:rPr>
                      </a:br>
                      <a:r>
                        <a:rPr lang="en-US" dirty="0">
                          <a:effectLst/>
                        </a:rPr>
                        <a:t>Gen5: 1 to 80</a:t>
                      </a:r>
                    </a:p>
                    <a:p>
                      <a:pPr fontAlgn="t"/>
                      <a:endParaRPr lang="en-US"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7198122"/>
                  </a:ext>
                </a:extLst>
              </a:tr>
              <a:tr h="972709">
                <a:tc>
                  <a:txBody>
                    <a:bodyPr/>
                    <a:lstStyle/>
                    <a:p>
                      <a:pPr fontAlgn="t"/>
                      <a:r>
                        <a:rPr lang="en-US">
                          <a:effectLst/>
                        </a:rPr>
                        <a:t>Memory</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Gen4: </a:t>
                      </a:r>
                      <a:r>
                        <a:rPr lang="en-AU" sz="1799" b="0" i="0" u="none" strike="noStrike" kern="1200" dirty="0">
                          <a:solidFill>
                            <a:schemeClr val="tx1"/>
                          </a:solidFill>
                          <a:effectLst/>
                          <a:latin typeface="+mn-lt"/>
                          <a:ea typeface="+mn-ea"/>
                          <a:cs typeface="+mn-cs"/>
                        </a:rPr>
                        <a:t>7 GB per </a:t>
                      </a:r>
                      <a:r>
                        <a:rPr lang="en-AU" sz="1799" b="0" i="0" u="none" strike="noStrike" kern="1200" dirty="0" err="1">
                          <a:solidFill>
                            <a:schemeClr val="tx1"/>
                          </a:solidFill>
                          <a:effectLst/>
                          <a:latin typeface="+mn-lt"/>
                          <a:ea typeface="+mn-ea"/>
                          <a:cs typeface="+mn-cs"/>
                        </a:rPr>
                        <a:t>vCore</a:t>
                      </a:r>
                      <a:br>
                        <a:rPr lang="en-US" dirty="0">
                          <a:effectLst/>
                        </a:rPr>
                      </a:br>
                      <a:r>
                        <a:rPr lang="en-US" dirty="0">
                          <a:effectLst/>
                        </a:rPr>
                        <a:t>Gen5: </a:t>
                      </a:r>
                      <a:r>
                        <a:rPr lang="en-AU" sz="1799" b="0" i="0" u="none" strike="noStrike" kern="1200" dirty="0">
                          <a:solidFill>
                            <a:schemeClr val="tx1"/>
                          </a:solidFill>
                          <a:effectLst/>
                          <a:latin typeface="+mn-lt"/>
                          <a:ea typeface="+mn-ea"/>
                          <a:cs typeface="+mn-cs"/>
                        </a:rPr>
                        <a:t>5.1 GB per </a:t>
                      </a:r>
                      <a:r>
                        <a:rPr lang="en-AU" sz="1799" b="0" i="0" u="none" strike="noStrike" kern="1200" dirty="0" err="1">
                          <a:solidFill>
                            <a:schemeClr val="tx1"/>
                          </a:solidFill>
                          <a:effectLst/>
                          <a:latin typeface="+mn-lt"/>
                          <a:ea typeface="+mn-ea"/>
                          <a:cs typeface="+mn-cs"/>
                        </a:rPr>
                        <a:t>vCore</a:t>
                      </a:r>
                      <a:br>
                        <a:rPr lang="en-US" dirty="0">
                          <a:effectLst/>
                        </a:rPr>
                      </a:br>
                      <a:endParaRPr lang="en-US"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Gen4: </a:t>
                      </a:r>
                      <a:r>
                        <a:rPr lang="en-AU" sz="1799" b="0" i="0" u="none" strike="noStrike" kern="1200" dirty="0">
                          <a:solidFill>
                            <a:schemeClr val="tx1"/>
                          </a:solidFill>
                          <a:effectLst/>
                          <a:latin typeface="+mn-lt"/>
                          <a:ea typeface="+mn-ea"/>
                          <a:cs typeface="+mn-cs"/>
                        </a:rPr>
                        <a:t>7 GB per </a:t>
                      </a:r>
                      <a:r>
                        <a:rPr lang="en-AU" sz="1799" b="0" i="0" u="none" strike="noStrike" kern="1200" dirty="0" err="1">
                          <a:solidFill>
                            <a:schemeClr val="tx1"/>
                          </a:solidFill>
                          <a:effectLst/>
                          <a:latin typeface="+mn-lt"/>
                          <a:ea typeface="+mn-ea"/>
                          <a:cs typeface="+mn-cs"/>
                        </a:rPr>
                        <a:t>vCore</a:t>
                      </a:r>
                      <a:br>
                        <a:rPr lang="en-US" dirty="0">
                          <a:effectLst/>
                        </a:rPr>
                      </a:br>
                      <a:r>
                        <a:rPr lang="en-US" dirty="0">
                          <a:effectLst/>
                        </a:rPr>
                        <a:t>Gen5: </a:t>
                      </a:r>
                      <a:r>
                        <a:rPr lang="en-AU" sz="1799" b="0" i="0" u="none" strike="noStrike" kern="1200" dirty="0">
                          <a:solidFill>
                            <a:schemeClr val="tx1"/>
                          </a:solidFill>
                          <a:effectLst/>
                          <a:latin typeface="+mn-lt"/>
                          <a:ea typeface="+mn-ea"/>
                          <a:cs typeface="+mn-cs"/>
                        </a:rPr>
                        <a:t>5.1 GB per </a:t>
                      </a:r>
                      <a:r>
                        <a:rPr lang="en-AU" sz="1799" b="0" i="0" u="none" strike="noStrike" kern="1200" dirty="0" err="1">
                          <a:solidFill>
                            <a:schemeClr val="tx1"/>
                          </a:solidFill>
                          <a:effectLst/>
                          <a:latin typeface="+mn-lt"/>
                          <a:ea typeface="+mn-ea"/>
                          <a:cs typeface="+mn-cs"/>
                        </a:rPr>
                        <a:t>vCore</a:t>
                      </a:r>
                      <a:endParaRPr lang="en-US"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N/A</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7447244"/>
                  </a:ext>
                </a:extLst>
              </a:tr>
              <a:tr h="2000559">
                <a:tc>
                  <a:txBody>
                    <a:bodyPr/>
                    <a:lstStyle/>
                    <a:p>
                      <a:pPr fontAlgn="t"/>
                      <a:r>
                        <a:rPr lang="en-US">
                          <a:effectLst/>
                        </a:rPr>
                        <a:t>Max storage size</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8 TB</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da" dirty="0">
                          <a:effectLst/>
                        </a:rPr>
                        <a:t>Gen4: 1 TB </a:t>
                      </a:r>
                      <a:br>
                        <a:rPr lang="da" dirty="0">
                          <a:effectLst/>
                        </a:rPr>
                      </a:br>
                      <a:r>
                        <a:rPr lang="da" dirty="0">
                          <a:effectLst/>
                        </a:rPr>
                        <a:t>Gen5: </a:t>
                      </a:r>
                      <a:br>
                        <a:rPr lang="da" dirty="0">
                          <a:effectLst/>
                        </a:rPr>
                      </a:br>
                      <a:r>
                        <a:rPr lang="da" dirty="0">
                          <a:effectLst/>
                        </a:rPr>
                        <a:t>- 1 TB for 8, 16 vCores</a:t>
                      </a:r>
                      <a:br>
                        <a:rPr lang="da" dirty="0">
                          <a:effectLst/>
                        </a:rPr>
                      </a:br>
                      <a:r>
                        <a:rPr lang="da" dirty="0">
                          <a:effectLst/>
                        </a:rPr>
                        <a:t>- 2 TB for 24 vCores</a:t>
                      </a:r>
                      <a:br>
                        <a:rPr lang="da" dirty="0">
                          <a:effectLst/>
                        </a:rPr>
                      </a:br>
                      <a:r>
                        <a:rPr lang="da" dirty="0">
                          <a:effectLst/>
                        </a:rPr>
                        <a:t>- 4 TB for 32, 40, 64, 80 vCores</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da" dirty="0">
                          <a:effectLst/>
                        </a:rPr>
                        <a:t>100+ </a:t>
                      </a:r>
                      <a:r>
                        <a:rPr lang="en-AU" dirty="0">
                          <a:effectLst/>
                        </a:rPr>
                        <a:t>TB </a:t>
                      </a:r>
                      <a:endParaRPr lang="da"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2345680"/>
                  </a:ext>
                </a:extLst>
              </a:tr>
            </a:tbl>
          </a:graphicData>
        </a:graphic>
      </p:graphicFrame>
      <p:sp>
        <p:nvSpPr>
          <p:cNvPr id="7" name="Cylinder 17">
            <a:extLst>
              <a:ext uri="{FF2B5EF4-FFF2-40B4-BE49-F238E27FC236}">
                <a16:creationId xmlns:a16="http://schemas.microsoft.com/office/drawing/2014/main" id="{A16D79B4-E81C-4BBB-A5AD-1A53BD7F13F4}"/>
              </a:ext>
            </a:extLst>
          </p:cNvPr>
          <p:cNvSpPr/>
          <p:nvPr/>
        </p:nvSpPr>
        <p:spPr bwMode="auto">
          <a:xfrm>
            <a:off x="4712859" y="1545400"/>
            <a:ext cx="297110" cy="390333"/>
          </a:xfrm>
          <a:prstGeom prst="can">
            <a:avLst>
              <a:gd name="adj" fmla="val 39530"/>
            </a:avLst>
          </a:prstGeom>
          <a:no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9" rIns="0" bIns="146209"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pPr>
            <a:endParaRPr lang="en-US" sz="1799">
              <a:solidFill>
                <a:schemeClr val="tx2"/>
              </a:solidFill>
              <a:latin typeface="+mj-lt"/>
              <a:ea typeface="Segoe UI" pitchFamily="34" charset="0"/>
              <a:cs typeface="Segoe UI" pitchFamily="34" charset="0"/>
            </a:endParaRPr>
          </a:p>
        </p:txBody>
      </p:sp>
      <p:sp>
        <p:nvSpPr>
          <p:cNvPr id="8" name="Cylinder 18">
            <a:extLst>
              <a:ext uri="{FF2B5EF4-FFF2-40B4-BE49-F238E27FC236}">
                <a16:creationId xmlns:a16="http://schemas.microsoft.com/office/drawing/2014/main" id="{A5004ED7-1882-4BC4-AFF3-C7A994E644C7}"/>
              </a:ext>
            </a:extLst>
          </p:cNvPr>
          <p:cNvSpPr/>
          <p:nvPr/>
        </p:nvSpPr>
        <p:spPr bwMode="auto">
          <a:xfrm>
            <a:off x="7664452" y="1545400"/>
            <a:ext cx="297110" cy="390333"/>
          </a:xfrm>
          <a:prstGeom prst="can">
            <a:avLst>
              <a:gd name="adj" fmla="val 39530"/>
            </a:avLst>
          </a:prstGeom>
          <a:no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9" rIns="0" bIns="146209"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pPr>
            <a:endParaRPr lang="en-US" sz="1799" dirty="0">
              <a:solidFill>
                <a:schemeClr val="tx2"/>
              </a:solidFill>
              <a:latin typeface="+mj-lt"/>
              <a:ea typeface="Segoe UI" pitchFamily="34" charset="0"/>
              <a:cs typeface="Segoe UI" pitchFamily="34" charset="0"/>
            </a:endParaRPr>
          </a:p>
        </p:txBody>
      </p:sp>
      <p:sp>
        <p:nvSpPr>
          <p:cNvPr id="9" name="Freeform 28">
            <a:extLst>
              <a:ext uri="{FF2B5EF4-FFF2-40B4-BE49-F238E27FC236}">
                <a16:creationId xmlns:a16="http://schemas.microsoft.com/office/drawing/2014/main" id="{C354BBFB-0B30-4DFC-B26A-958EE796F99E}"/>
              </a:ext>
            </a:extLst>
          </p:cNvPr>
          <p:cNvSpPr/>
          <p:nvPr/>
        </p:nvSpPr>
        <p:spPr bwMode="auto">
          <a:xfrm>
            <a:off x="5990966" y="548680"/>
            <a:ext cx="202130" cy="34795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0F87E6"/>
          </a:solidFill>
          <a:ln w="12700">
            <a:solidFill>
              <a:schemeClr val="bg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575370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492EB-543A-4A19-AB5B-D90E86941C56}"/>
              </a:ext>
            </a:extLst>
          </p:cNvPr>
          <p:cNvPicPr>
            <a:picLocks noChangeAspect="1"/>
          </p:cNvPicPr>
          <p:nvPr/>
        </p:nvPicPr>
        <p:blipFill>
          <a:blip r:embed="rId2"/>
          <a:stretch>
            <a:fillRect/>
          </a:stretch>
        </p:blipFill>
        <p:spPr>
          <a:xfrm>
            <a:off x="262688" y="371452"/>
            <a:ext cx="11658685" cy="6115095"/>
          </a:xfrm>
          <a:prstGeom prst="rect">
            <a:avLst/>
          </a:prstGeom>
        </p:spPr>
      </p:pic>
    </p:spTree>
    <p:extLst>
      <p:ext uri="{BB962C8B-B14F-4D97-AF65-F5344CB8AC3E}">
        <p14:creationId xmlns:p14="http://schemas.microsoft.com/office/powerpoint/2010/main" val="7454850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Thank you to our sponsors:</a:t>
            </a:r>
            <a:endParaRPr lang="en-AU" dirty="0"/>
          </a:p>
        </p:txBody>
      </p:sp>
    </p:spTree>
    <p:extLst>
      <p:ext uri="{BB962C8B-B14F-4D97-AF65-F5344CB8AC3E}">
        <p14:creationId xmlns:p14="http://schemas.microsoft.com/office/powerpoint/2010/main" val="9972275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3B7C45-5232-413F-A3D1-82616AFB8807}"/>
              </a:ext>
            </a:extLst>
          </p:cNvPr>
          <p:cNvPicPr>
            <a:picLocks noChangeAspect="1"/>
          </p:cNvPicPr>
          <p:nvPr/>
        </p:nvPicPr>
        <p:blipFill>
          <a:blip r:embed="rId2"/>
          <a:stretch>
            <a:fillRect/>
          </a:stretch>
        </p:blipFill>
        <p:spPr>
          <a:xfrm>
            <a:off x="255544" y="354784"/>
            <a:ext cx="11672973" cy="6148432"/>
          </a:xfrm>
          <a:prstGeom prst="rect">
            <a:avLst/>
          </a:prstGeom>
        </p:spPr>
      </p:pic>
    </p:spTree>
    <p:extLst>
      <p:ext uri="{BB962C8B-B14F-4D97-AF65-F5344CB8AC3E}">
        <p14:creationId xmlns:p14="http://schemas.microsoft.com/office/powerpoint/2010/main" val="1947971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BF8B4E-7FEC-4AA3-93B1-ECB743B90027}"/>
              </a:ext>
            </a:extLst>
          </p:cNvPr>
          <p:cNvPicPr>
            <a:picLocks noChangeAspect="1"/>
          </p:cNvPicPr>
          <p:nvPr/>
        </p:nvPicPr>
        <p:blipFill>
          <a:blip r:embed="rId2"/>
          <a:stretch>
            <a:fillRect/>
          </a:stretch>
        </p:blipFill>
        <p:spPr>
          <a:xfrm>
            <a:off x="-1" y="217019"/>
            <a:ext cx="12184063" cy="6423961"/>
          </a:xfrm>
          <a:prstGeom prst="rect">
            <a:avLst/>
          </a:prstGeom>
        </p:spPr>
      </p:pic>
    </p:spTree>
    <p:extLst>
      <p:ext uri="{BB962C8B-B14F-4D97-AF65-F5344CB8AC3E}">
        <p14:creationId xmlns:p14="http://schemas.microsoft.com/office/powerpoint/2010/main" val="12784981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8A2C-AC19-4340-A3AF-FA535B78D137}"/>
              </a:ext>
            </a:extLst>
          </p:cNvPr>
          <p:cNvSpPr>
            <a:spLocks noGrp="1"/>
          </p:cNvSpPr>
          <p:nvPr>
            <p:ph type="title"/>
          </p:nvPr>
        </p:nvSpPr>
        <p:spPr/>
        <p:txBody>
          <a:bodyPr/>
          <a:lstStyle/>
          <a:p>
            <a:r>
              <a:rPr lang="en-AU" dirty="0"/>
              <a:t>Availability</a:t>
            </a:r>
          </a:p>
        </p:txBody>
      </p:sp>
      <p:sp>
        <p:nvSpPr>
          <p:cNvPr id="4" name="Rectangle 3">
            <a:extLst>
              <a:ext uri="{FF2B5EF4-FFF2-40B4-BE49-F238E27FC236}">
                <a16:creationId xmlns:a16="http://schemas.microsoft.com/office/drawing/2014/main" id="{82E2E8BA-800F-4331-A4FF-481F67F13FEA}"/>
              </a:ext>
            </a:extLst>
          </p:cNvPr>
          <p:cNvSpPr/>
          <p:nvPr/>
        </p:nvSpPr>
        <p:spPr>
          <a:xfrm>
            <a:off x="619423" y="1582341"/>
            <a:ext cx="11297894" cy="3970318"/>
          </a:xfrm>
          <a:prstGeom prst="rect">
            <a:avLst/>
          </a:prstGeom>
        </p:spPr>
        <p:txBody>
          <a:bodyPr wrap="square">
            <a:spAutoFit/>
          </a:bodyPr>
          <a:lstStyle/>
          <a:p>
            <a:r>
              <a:rPr lang="en-US" b="1" dirty="0">
                <a:solidFill>
                  <a:srgbClr val="000000"/>
                </a:solidFill>
                <a:latin typeface="Segoe UI" panose="020B0502040204020203" pitchFamily="34" charset="0"/>
              </a:rPr>
              <a:t>Supported regions</a:t>
            </a:r>
          </a:p>
          <a:p>
            <a:r>
              <a:rPr lang="en-US" dirty="0">
                <a:solidFill>
                  <a:srgbClr val="000000"/>
                </a:solidFill>
                <a:latin typeface="Segoe UI" panose="020B0502040204020203" pitchFamily="34" charset="0"/>
              </a:rPr>
              <a:t>Managed Instanced can be created only in </a:t>
            </a:r>
            <a:r>
              <a:rPr lang="en-US" u="sng" dirty="0">
                <a:solidFill>
                  <a:srgbClr val="000000"/>
                </a:solidFill>
                <a:latin typeface="Segoe UI" panose="020B0502040204020203" pitchFamily="34" charset="0"/>
                <a:hlinkClick r:id="rId2"/>
              </a:rPr>
              <a:t>supported regions</a:t>
            </a:r>
            <a:r>
              <a:rPr lang="en-US" dirty="0">
                <a:solidFill>
                  <a:srgbClr val="000000"/>
                </a:solidFill>
                <a:latin typeface="Segoe UI" panose="020B0502040204020203" pitchFamily="34" charset="0"/>
              </a:rPr>
              <a:t>. If you want to create a Managed Instance in the region that is currently not supported, you can </a:t>
            </a:r>
            <a:r>
              <a:rPr lang="en-US" u="sng" dirty="0">
                <a:solidFill>
                  <a:srgbClr val="000000"/>
                </a:solidFill>
                <a:latin typeface="Segoe UI" panose="020B0502040204020203" pitchFamily="34" charset="0"/>
                <a:hlinkClick r:id="rId3"/>
              </a:rPr>
              <a:t>send support request via Azure portal</a:t>
            </a:r>
            <a:r>
              <a:rPr lang="en-US" dirty="0">
                <a:solidFill>
                  <a:srgbClr val="000000"/>
                </a:solidFill>
                <a:latin typeface="Segoe UI" panose="020B0502040204020203" pitchFamily="34" charset="0"/>
              </a:rPr>
              <a:t>.</a:t>
            </a:r>
          </a:p>
          <a:p>
            <a:endParaRPr lang="en-US" dirty="0">
              <a:solidFill>
                <a:srgbClr val="000000"/>
              </a:solidFill>
              <a:latin typeface="Segoe UI" panose="020B0502040204020203" pitchFamily="34" charset="0"/>
            </a:endParaRPr>
          </a:p>
          <a:p>
            <a:r>
              <a:rPr lang="en-AU" dirty="0"/>
              <a:t>https://azure.microsoft.com/en-au/global-infrastructure/services/?products=sql-database&amp;regions=all</a:t>
            </a:r>
          </a:p>
          <a:p>
            <a:endParaRPr lang="en-US" dirty="0">
              <a:solidFill>
                <a:srgbClr val="000000"/>
              </a:solidFill>
              <a:latin typeface="Segoe UI" panose="020B0502040204020203" pitchFamily="34" charset="0"/>
            </a:endParaRPr>
          </a:p>
          <a:p>
            <a:endParaRPr lang="en-US" b="1" dirty="0">
              <a:solidFill>
                <a:srgbClr val="000000"/>
              </a:solidFill>
              <a:latin typeface="Segoe UI" panose="020B0502040204020203" pitchFamily="34" charset="0"/>
            </a:endParaRPr>
          </a:p>
          <a:p>
            <a:r>
              <a:rPr lang="en-US" b="1" dirty="0">
                <a:solidFill>
                  <a:srgbClr val="000000"/>
                </a:solidFill>
                <a:latin typeface="Segoe UI" panose="020B0502040204020203" pitchFamily="34" charset="0"/>
              </a:rPr>
              <a:t>Supported subscription types</a:t>
            </a:r>
          </a:p>
          <a:p>
            <a:r>
              <a:rPr lang="en-US" dirty="0">
                <a:solidFill>
                  <a:srgbClr val="000000"/>
                </a:solidFill>
                <a:latin typeface="Segoe UI" panose="020B0502040204020203" pitchFamily="34" charset="0"/>
              </a:rPr>
              <a:t>Managed Instance currently supports deployment only on the following types of subscriptions:</a:t>
            </a:r>
          </a:p>
          <a:p>
            <a:pPr>
              <a:buFont typeface="Arial" panose="020B0604020202020204" pitchFamily="34" charset="0"/>
              <a:buChar char="•"/>
            </a:pPr>
            <a:r>
              <a:rPr lang="en-US" dirty="0">
                <a:solidFill>
                  <a:srgbClr val="000000"/>
                </a:solidFill>
                <a:latin typeface="Segoe UI" panose="020B0502040204020203" pitchFamily="34" charset="0"/>
                <a:hlinkClick r:id="rId4"/>
              </a:rPr>
              <a:t>Enterprise Agreement (EA)</a:t>
            </a: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hlinkClick r:id="rId5"/>
              </a:rPr>
              <a:t>Pay-as-you-go</a:t>
            </a: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hlinkClick r:id="rId6"/>
              </a:rPr>
              <a:t>Cloud Service Provider (CSP)</a:t>
            </a: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hlinkClick r:id="rId7"/>
              </a:rPr>
              <a:t>Enterprise Dev/Test</a:t>
            </a: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hlinkClick r:id="rId8"/>
              </a:rPr>
              <a:t>Pay-As-You-Go Dev/Test</a:t>
            </a:r>
            <a:endParaRPr lang="en-US" b="0" i="0" u="none" strike="noStrike"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93869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E3A31D-C609-4F6F-80A1-73C5EA802DA7}"/>
              </a:ext>
            </a:extLst>
          </p:cNvPr>
          <p:cNvSpPr/>
          <p:nvPr/>
        </p:nvSpPr>
        <p:spPr bwMode="auto">
          <a:xfrm>
            <a:off x="5894295" y="1727113"/>
            <a:ext cx="1756898" cy="3047717"/>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pPr>
            <a:endParaRPr lang="en-US" sz="1999">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69065" y="291555"/>
            <a:ext cx="4944432" cy="1045759"/>
          </a:xfrm>
        </p:spPr>
        <p:txBody>
          <a:bodyPr/>
          <a:lstStyle/>
          <a:p>
            <a:r>
              <a:rPr lang="en-US" dirty="0"/>
              <a:t>AZURE HYBRID BENEFIT (AHB):</a:t>
            </a:r>
            <a:br>
              <a:rPr lang="en-US" dirty="0"/>
            </a:br>
            <a:r>
              <a:rPr lang="en-US" dirty="0"/>
              <a:t>Get more for your virtualized workloads</a:t>
            </a:r>
          </a:p>
        </p:txBody>
      </p:sp>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0"/>
          </p:nvPr>
        </p:nvSpPr>
        <p:spPr>
          <a:xfrm>
            <a:off x="269064" y="2314971"/>
            <a:ext cx="4736145" cy="4045819"/>
          </a:xfrm>
        </p:spPr>
        <p:txBody>
          <a:bodyPr/>
          <a:lstStyle/>
          <a:p>
            <a:pPr marL="0" indent="0">
              <a:buNone/>
            </a:pPr>
            <a:r>
              <a:rPr lang="en-US" dirty="0"/>
              <a:t>Take an inventory of on-premises licenses to determine potential for conversion </a:t>
            </a:r>
          </a:p>
          <a:p>
            <a:pPr marL="0" indent="0">
              <a:buNone/>
            </a:pPr>
            <a:r>
              <a:rPr lang="en-US" dirty="0"/>
              <a:t>Convert on-premises cores to </a:t>
            </a:r>
            <a:r>
              <a:rPr lang="en-US" dirty="0" err="1"/>
              <a:t>vCores</a:t>
            </a:r>
            <a:r>
              <a:rPr lang="en-US" dirty="0"/>
              <a:t> to maximize value of investments </a:t>
            </a:r>
          </a:p>
          <a:p>
            <a:pPr marL="0" indent="0">
              <a:buNone/>
            </a:pPr>
            <a:r>
              <a:rPr lang="en-US" dirty="0"/>
              <a:t>1 Standard license core = 1 General Purpose core</a:t>
            </a:r>
          </a:p>
          <a:p>
            <a:pPr marL="0" indent="0">
              <a:buNone/>
            </a:pPr>
            <a:r>
              <a:rPr lang="en-US" dirty="0"/>
              <a:t>1 Enterprise license core = 1 Business Critical core</a:t>
            </a:r>
          </a:p>
          <a:p>
            <a:pPr marL="0" indent="0">
              <a:buNone/>
            </a:pPr>
            <a:r>
              <a:rPr lang="en-US" dirty="0"/>
              <a:t>1 Enterprise license core = 4 General Purpose cores (</a:t>
            </a:r>
            <a:r>
              <a:rPr lang="en-US" b="1" dirty="0"/>
              <a:t>virtualization benefit</a:t>
            </a:r>
            <a:r>
              <a:rPr lang="en-US" dirty="0"/>
              <a:t>)</a:t>
            </a:r>
          </a:p>
          <a:p>
            <a:pPr marL="0" indent="0">
              <a:buNone/>
            </a:pPr>
            <a:endParaRPr lang="en-US" dirty="0"/>
          </a:p>
          <a:p>
            <a:pPr marL="0" indent="0">
              <a:buNone/>
            </a:pPr>
            <a:endParaRPr lang="en-US" dirty="0"/>
          </a:p>
        </p:txBody>
      </p:sp>
      <p:grpSp>
        <p:nvGrpSpPr>
          <p:cNvPr id="56" name="Group 55">
            <a:extLst>
              <a:ext uri="{FF2B5EF4-FFF2-40B4-BE49-F238E27FC236}">
                <a16:creationId xmlns:a16="http://schemas.microsoft.com/office/drawing/2014/main" id="{0565540D-9C21-410D-8CF9-3A5F93E200FC}"/>
              </a:ext>
            </a:extLst>
          </p:cNvPr>
          <p:cNvGrpSpPr/>
          <p:nvPr/>
        </p:nvGrpSpPr>
        <p:grpSpPr>
          <a:xfrm>
            <a:off x="269065" y="5920674"/>
            <a:ext cx="216129" cy="721166"/>
            <a:chOff x="4081774" y="3329291"/>
            <a:chExt cx="208476" cy="695630"/>
          </a:xfrm>
        </p:grpSpPr>
        <p:sp>
          <p:nvSpPr>
            <p:cNvPr id="57" name="Freeform: Shape 234">
              <a:extLst>
                <a:ext uri="{FF2B5EF4-FFF2-40B4-BE49-F238E27FC236}">
                  <a16:creationId xmlns:a16="http://schemas.microsoft.com/office/drawing/2014/main" id="{9FEC7648-F302-4797-A9D1-0CA08DA602E9}"/>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0"/>
              <a:endParaRPr lang="en-US" sz="1799">
                <a:solidFill>
                  <a:srgbClr val="FFFFFF"/>
                </a:solidFill>
                <a:latin typeface="Segoe UI"/>
              </a:endParaRPr>
            </a:p>
          </p:txBody>
        </p:sp>
        <p:cxnSp>
          <p:nvCxnSpPr>
            <p:cNvPr id="58" name="Straight Connector 57">
              <a:extLst>
                <a:ext uri="{FF2B5EF4-FFF2-40B4-BE49-F238E27FC236}">
                  <a16:creationId xmlns:a16="http://schemas.microsoft.com/office/drawing/2014/main" id="{113E7531-7834-41DA-86B8-EAE0E023623D}"/>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E2AF4A6B-B1BD-4FB0-B94A-3AC80408CA10}"/>
              </a:ext>
            </a:extLst>
          </p:cNvPr>
          <p:cNvSpPr txBox="1"/>
          <p:nvPr/>
        </p:nvSpPr>
        <p:spPr>
          <a:xfrm>
            <a:off x="6087549" y="1081203"/>
            <a:ext cx="3370521" cy="215304"/>
          </a:xfrm>
          <a:prstGeom prst="rect">
            <a:avLst/>
          </a:prstGeom>
          <a:noFill/>
        </p:spPr>
        <p:txBody>
          <a:bodyPr wrap="square" lIns="0" tIns="0" rIns="0" bIns="0" rtlCol="0">
            <a:spAutoFit/>
          </a:bodyPr>
          <a:lstStyle/>
          <a:p>
            <a:pPr defTabSz="913760"/>
            <a:r>
              <a:rPr lang="en-US" sz="1399" b="1">
                <a:solidFill>
                  <a:srgbClr val="0078D7"/>
                </a:solidFill>
                <a:latin typeface="Segoe UI Semibold" panose="020B0702040204020203" pitchFamily="34" charset="0"/>
                <a:cs typeface="Segoe UI Semibold" panose="020B0702040204020203" pitchFamily="34" charset="0"/>
              </a:rPr>
              <a:t>SQL Server license trade-in values</a:t>
            </a:r>
          </a:p>
        </p:txBody>
      </p:sp>
      <p:sp>
        <p:nvSpPr>
          <p:cNvPr id="60" name="TextBox 59">
            <a:extLst>
              <a:ext uri="{FF2B5EF4-FFF2-40B4-BE49-F238E27FC236}">
                <a16:creationId xmlns:a16="http://schemas.microsoft.com/office/drawing/2014/main" id="{300F97C5-F6E8-4BF9-ACB7-E880A9E3539E}"/>
              </a:ext>
            </a:extLst>
          </p:cNvPr>
          <p:cNvSpPr txBox="1"/>
          <p:nvPr/>
        </p:nvSpPr>
        <p:spPr>
          <a:xfrm>
            <a:off x="6092031" y="1511810"/>
            <a:ext cx="3644020" cy="215304"/>
          </a:xfrm>
          <a:prstGeom prst="rect">
            <a:avLst/>
          </a:prstGeom>
          <a:noFill/>
        </p:spPr>
        <p:txBody>
          <a:bodyPr wrap="square" lIns="0" tIns="0" rIns="0" bIns="0" rtlCol="0">
            <a:spAutoFit/>
          </a:bodyPr>
          <a:lstStyle/>
          <a:p>
            <a:pPr defTabSz="913760"/>
            <a:r>
              <a:rPr lang="en-US" sz="1399" b="1">
                <a:solidFill>
                  <a:srgbClr val="0078D7"/>
                </a:solidFill>
                <a:latin typeface="Segoe UI Semibold" panose="020B0702040204020203" pitchFamily="34" charset="0"/>
                <a:cs typeface="Segoe UI Semibold" panose="020B0702040204020203" pitchFamily="34" charset="0"/>
              </a:rPr>
              <a:t>SQL Database Managed Instance</a:t>
            </a:r>
          </a:p>
        </p:txBody>
      </p:sp>
      <p:cxnSp>
        <p:nvCxnSpPr>
          <p:cNvPr id="69" name="Straight Connector 105">
            <a:extLst>
              <a:ext uri="{FF2B5EF4-FFF2-40B4-BE49-F238E27FC236}">
                <a16:creationId xmlns:a16="http://schemas.microsoft.com/office/drawing/2014/main" id="{4B537EB0-4633-49C4-A4A4-7CAB7C6B4051}"/>
              </a:ext>
            </a:extLst>
          </p:cNvPr>
          <p:cNvCxnSpPr/>
          <p:nvPr/>
        </p:nvCxnSpPr>
        <p:spPr>
          <a:xfrm>
            <a:off x="6053805" y="1416179"/>
            <a:ext cx="31947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37DCF0B-538C-4323-BD27-011E801755DC}"/>
              </a:ext>
            </a:extLst>
          </p:cNvPr>
          <p:cNvSpPr txBox="1"/>
          <p:nvPr/>
        </p:nvSpPr>
        <p:spPr>
          <a:xfrm>
            <a:off x="6092032" y="4869018"/>
            <a:ext cx="3366038" cy="215304"/>
          </a:xfrm>
          <a:prstGeom prst="rect">
            <a:avLst/>
          </a:prstGeom>
          <a:noFill/>
        </p:spPr>
        <p:txBody>
          <a:bodyPr wrap="square" lIns="0" tIns="0" rIns="0" bIns="0" rtlCol="0">
            <a:spAutoFit/>
          </a:bodyPr>
          <a:lstStyle/>
          <a:p>
            <a:pPr defTabSz="913760"/>
            <a:r>
              <a:rPr lang="en-US" sz="1399" b="1">
                <a:solidFill>
                  <a:srgbClr val="0078D7"/>
                </a:solidFill>
                <a:latin typeface="Segoe UI Semibold" panose="020B0702040204020203" pitchFamily="34" charset="0"/>
                <a:cs typeface="Segoe UI Semibold" panose="020B0702040204020203" pitchFamily="34" charset="0"/>
              </a:rPr>
              <a:t>SQL Server with Software Assurance</a:t>
            </a:r>
          </a:p>
        </p:txBody>
      </p:sp>
      <p:grpSp>
        <p:nvGrpSpPr>
          <p:cNvPr id="4" name="Group 3">
            <a:extLst>
              <a:ext uri="{FF2B5EF4-FFF2-40B4-BE49-F238E27FC236}">
                <a16:creationId xmlns:a16="http://schemas.microsoft.com/office/drawing/2014/main" id="{73ECA567-C03D-46F6-B49E-09D419D7ABC2}"/>
              </a:ext>
            </a:extLst>
          </p:cNvPr>
          <p:cNvGrpSpPr/>
          <p:nvPr/>
        </p:nvGrpSpPr>
        <p:grpSpPr>
          <a:xfrm>
            <a:off x="5964132" y="1792660"/>
            <a:ext cx="5694551" cy="2903519"/>
            <a:chOff x="6430501" y="3181036"/>
            <a:chExt cx="3164327" cy="1613416"/>
          </a:xfrm>
        </p:grpSpPr>
        <p:sp>
          <p:nvSpPr>
            <p:cNvPr id="61" name="TextBox 60">
              <a:extLst>
                <a:ext uri="{FF2B5EF4-FFF2-40B4-BE49-F238E27FC236}">
                  <a16:creationId xmlns:a16="http://schemas.microsoft.com/office/drawing/2014/main" id="{9480F388-FB4F-4D9A-A713-AC197C95DD7A}"/>
                </a:ext>
              </a:extLst>
            </p:cNvPr>
            <p:cNvSpPr txBox="1"/>
            <p:nvPr/>
          </p:nvSpPr>
          <p:spPr>
            <a:xfrm>
              <a:off x="7363542" y="3655924"/>
              <a:ext cx="1126912"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Business Critical</a:t>
              </a:r>
            </a:p>
          </p:txBody>
        </p:sp>
        <p:sp>
          <p:nvSpPr>
            <p:cNvPr id="62" name="TextBox 61">
              <a:extLst>
                <a:ext uri="{FF2B5EF4-FFF2-40B4-BE49-F238E27FC236}">
                  <a16:creationId xmlns:a16="http://schemas.microsoft.com/office/drawing/2014/main" id="{ACD343EE-ACDD-4F86-8DD4-5480F1FDD035}"/>
                </a:ext>
              </a:extLst>
            </p:cNvPr>
            <p:cNvSpPr txBox="1"/>
            <p:nvPr/>
          </p:nvSpPr>
          <p:spPr>
            <a:xfrm>
              <a:off x="8740572" y="3655924"/>
              <a:ext cx="854256"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General Purpose</a:t>
              </a:r>
            </a:p>
          </p:txBody>
        </p:sp>
        <p:sp>
          <p:nvSpPr>
            <p:cNvPr id="63" name="TextBox 62">
              <a:extLst>
                <a:ext uri="{FF2B5EF4-FFF2-40B4-BE49-F238E27FC236}">
                  <a16:creationId xmlns:a16="http://schemas.microsoft.com/office/drawing/2014/main" id="{4E0F9AD2-4ACC-4550-A9AD-AA47C5932007}"/>
                </a:ext>
              </a:extLst>
            </p:cNvPr>
            <p:cNvSpPr txBox="1"/>
            <p:nvPr/>
          </p:nvSpPr>
          <p:spPr>
            <a:xfrm>
              <a:off x="7585702" y="4589357"/>
              <a:ext cx="682593"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Enterprise Edition</a:t>
              </a:r>
            </a:p>
          </p:txBody>
        </p:sp>
        <p:sp>
          <p:nvSpPr>
            <p:cNvPr id="64" name="TextBox 63">
              <a:extLst>
                <a:ext uri="{FF2B5EF4-FFF2-40B4-BE49-F238E27FC236}">
                  <a16:creationId xmlns:a16="http://schemas.microsoft.com/office/drawing/2014/main" id="{5262C7EC-CBEB-415C-8278-CED1B15B1A56}"/>
                </a:ext>
              </a:extLst>
            </p:cNvPr>
            <p:cNvSpPr txBox="1"/>
            <p:nvPr/>
          </p:nvSpPr>
          <p:spPr>
            <a:xfrm>
              <a:off x="8839597" y="4589357"/>
              <a:ext cx="656206"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Standard Edition</a:t>
              </a:r>
            </a:p>
          </p:txBody>
        </p:sp>
        <p:sp>
          <p:nvSpPr>
            <p:cNvPr id="65" name="Freeform 128">
              <a:extLst>
                <a:ext uri="{FF2B5EF4-FFF2-40B4-BE49-F238E27FC236}">
                  <a16:creationId xmlns:a16="http://schemas.microsoft.com/office/drawing/2014/main" id="{CA885DAA-E083-47A0-92ED-5CB3CE4074BD}"/>
                </a:ext>
              </a:extLst>
            </p:cNvPr>
            <p:cNvSpPr>
              <a:spLocks noChangeAspect="1"/>
            </p:cNvSpPr>
            <p:nvPr/>
          </p:nvSpPr>
          <p:spPr bwMode="auto">
            <a:xfrm>
              <a:off x="6430501" y="3181036"/>
              <a:ext cx="919601"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1380" tIns="45690" rIns="91380" bIns="45690" numCol="1" anchor="t" anchorCtr="0" compatLnSpc="1">
              <a:prstTxWarp prst="textNoShape">
                <a:avLst/>
              </a:prstTxWarp>
            </a:bodyPr>
            <a:lstStyle/>
            <a:p>
              <a:pPr defTabSz="913760"/>
              <a:endParaRPr lang="en-US" sz="1799">
                <a:solidFill>
                  <a:srgbClr val="333333"/>
                </a:solidFill>
                <a:latin typeface="Segoe UI"/>
              </a:endParaRPr>
            </a:p>
          </p:txBody>
        </p:sp>
        <p:sp>
          <p:nvSpPr>
            <p:cNvPr id="66" name="Freeform 15">
              <a:extLst>
                <a:ext uri="{FF2B5EF4-FFF2-40B4-BE49-F238E27FC236}">
                  <a16:creationId xmlns:a16="http://schemas.microsoft.com/office/drawing/2014/main" id="{3CF63A7E-5F1D-468C-97A5-7BD84DFB86E0}"/>
                </a:ext>
              </a:extLst>
            </p:cNvPr>
            <p:cNvSpPr/>
            <p:nvPr/>
          </p:nvSpPr>
          <p:spPr>
            <a:xfrm>
              <a:off x="6893338" y="3844212"/>
              <a:ext cx="0" cy="24436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endParaRPr lang="en-US" sz="1799">
                <a:solidFill>
                  <a:srgbClr val="FFFFFF"/>
                </a:solidFill>
                <a:latin typeface="Segoe UI"/>
              </a:endParaRPr>
            </a:p>
          </p:txBody>
        </p:sp>
        <p:sp>
          <p:nvSpPr>
            <p:cNvPr id="67" name="Freeform 177">
              <a:extLst>
                <a:ext uri="{FF2B5EF4-FFF2-40B4-BE49-F238E27FC236}">
                  <a16:creationId xmlns:a16="http://schemas.microsoft.com/office/drawing/2014/main" id="{9DDBEEF3-8F8C-4223-ABF6-51597FC4664C}"/>
                </a:ext>
              </a:extLst>
            </p:cNvPr>
            <p:cNvSpPr/>
            <p:nvPr/>
          </p:nvSpPr>
          <p:spPr>
            <a:xfrm>
              <a:off x="7926998" y="3844212"/>
              <a:ext cx="0" cy="24436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endParaRPr lang="en-US" sz="1799">
                <a:solidFill>
                  <a:srgbClr val="FFFFFF"/>
                </a:solidFill>
                <a:latin typeface="Segoe UI"/>
              </a:endParaRPr>
            </a:p>
          </p:txBody>
        </p:sp>
        <p:sp>
          <p:nvSpPr>
            <p:cNvPr id="68" name="Freeform 178">
              <a:extLst>
                <a:ext uri="{FF2B5EF4-FFF2-40B4-BE49-F238E27FC236}">
                  <a16:creationId xmlns:a16="http://schemas.microsoft.com/office/drawing/2014/main" id="{E75A2DB6-3B96-40EF-94B1-33B7AAA1F4AC}"/>
                </a:ext>
              </a:extLst>
            </p:cNvPr>
            <p:cNvSpPr/>
            <p:nvPr/>
          </p:nvSpPr>
          <p:spPr>
            <a:xfrm>
              <a:off x="9167700" y="3844212"/>
              <a:ext cx="0" cy="24436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endParaRPr lang="en-US" sz="1799">
                <a:solidFill>
                  <a:srgbClr val="FFFFFF"/>
                </a:solidFill>
                <a:latin typeface="Segoe UI"/>
              </a:endParaRPr>
            </a:p>
          </p:txBody>
        </p:sp>
        <p:pic>
          <p:nvPicPr>
            <p:cNvPr id="70" name="Picture 69">
              <a:extLst>
                <a:ext uri="{FF2B5EF4-FFF2-40B4-BE49-F238E27FC236}">
                  <a16:creationId xmlns:a16="http://schemas.microsoft.com/office/drawing/2014/main" id="{D3E24579-FFA0-4667-95D0-1E21F7F7E1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36017" y="3406711"/>
              <a:ext cx="162431" cy="167891"/>
            </a:xfrm>
            <a:prstGeom prst="rect">
              <a:avLst/>
            </a:prstGeom>
          </p:spPr>
        </p:pic>
        <p:pic>
          <p:nvPicPr>
            <p:cNvPr id="71" name="Picture 70">
              <a:extLst>
                <a:ext uri="{FF2B5EF4-FFF2-40B4-BE49-F238E27FC236}">
                  <a16:creationId xmlns:a16="http://schemas.microsoft.com/office/drawing/2014/main" id="{92E02F34-A30A-4A2C-A9B9-FF83FBA9FC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15644" y="3406711"/>
              <a:ext cx="162431" cy="167891"/>
            </a:xfrm>
            <a:prstGeom prst="rect">
              <a:avLst/>
            </a:prstGeom>
          </p:spPr>
        </p:pic>
        <p:pic>
          <p:nvPicPr>
            <p:cNvPr id="72" name="Picture 71">
              <a:extLst>
                <a:ext uri="{FF2B5EF4-FFF2-40B4-BE49-F238E27FC236}">
                  <a16:creationId xmlns:a16="http://schemas.microsoft.com/office/drawing/2014/main" id="{28FDDC00-41FA-4D64-A539-4745FEA0CE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9969" y="3406711"/>
              <a:ext cx="162431" cy="167891"/>
            </a:xfrm>
            <a:prstGeom prst="rect">
              <a:avLst/>
            </a:prstGeom>
          </p:spPr>
        </p:pic>
        <p:pic>
          <p:nvPicPr>
            <p:cNvPr id="73" name="Picture 72">
              <a:extLst>
                <a:ext uri="{FF2B5EF4-FFF2-40B4-BE49-F238E27FC236}">
                  <a16:creationId xmlns:a16="http://schemas.microsoft.com/office/drawing/2014/main" id="{F37B157A-E800-4E94-9605-E5BD5964EF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79596" y="3406711"/>
              <a:ext cx="162431" cy="167891"/>
            </a:xfrm>
            <a:prstGeom prst="rect">
              <a:avLst/>
            </a:prstGeom>
          </p:spPr>
        </p:pic>
        <p:pic>
          <p:nvPicPr>
            <p:cNvPr id="74" name="Picture 73">
              <a:extLst>
                <a:ext uri="{FF2B5EF4-FFF2-40B4-BE49-F238E27FC236}">
                  <a16:creationId xmlns:a16="http://schemas.microsoft.com/office/drawing/2014/main" id="{7BF57AD8-861A-4910-BBC3-121619FB90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24492" y="4181022"/>
              <a:ext cx="363383" cy="375598"/>
            </a:xfrm>
            <a:prstGeom prst="rect">
              <a:avLst/>
            </a:prstGeom>
          </p:spPr>
        </p:pic>
        <p:pic>
          <p:nvPicPr>
            <p:cNvPr id="75" name="Picture 74">
              <a:extLst>
                <a:ext uri="{FF2B5EF4-FFF2-40B4-BE49-F238E27FC236}">
                  <a16:creationId xmlns:a16="http://schemas.microsoft.com/office/drawing/2014/main" id="{2001E732-266B-4422-8874-508A6FD1C6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86008" y="4184354"/>
              <a:ext cx="363383" cy="375598"/>
            </a:xfrm>
            <a:prstGeom prst="rect">
              <a:avLst/>
            </a:prstGeom>
          </p:spPr>
        </p:pic>
        <p:grpSp>
          <p:nvGrpSpPr>
            <p:cNvPr id="76" name="Group 75">
              <a:extLst>
                <a:ext uri="{FF2B5EF4-FFF2-40B4-BE49-F238E27FC236}">
                  <a16:creationId xmlns:a16="http://schemas.microsoft.com/office/drawing/2014/main" id="{8B84DA55-ABD6-411C-8C7B-C6224072A6E1}"/>
                </a:ext>
              </a:extLst>
            </p:cNvPr>
            <p:cNvGrpSpPr/>
            <p:nvPr/>
          </p:nvGrpSpPr>
          <p:grpSpPr>
            <a:xfrm>
              <a:off x="8768177" y="3181036"/>
              <a:ext cx="799046" cy="441404"/>
              <a:chOff x="6488549" y="6125493"/>
              <a:chExt cx="799046" cy="441404"/>
            </a:xfrm>
          </p:grpSpPr>
          <p:sp>
            <p:nvSpPr>
              <p:cNvPr id="77" name="Freeform 128">
                <a:extLst>
                  <a:ext uri="{FF2B5EF4-FFF2-40B4-BE49-F238E27FC236}">
                    <a16:creationId xmlns:a16="http://schemas.microsoft.com/office/drawing/2014/main" id="{84B09FA8-CC85-4A77-A132-6FEBDC881CE8}"/>
                  </a:ext>
                </a:extLst>
              </p:cNvPr>
              <p:cNvSpPr>
                <a:spLocks noChangeAspect="1"/>
              </p:cNvSpPr>
              <p:nvPr/>
            </p:nvSpPr>
            <p:spPr bwMode="auto">
              <a:xfrm>
                <a:off x="6488549" y="6125493"/>
                <a:ext cx="799046"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1380" tIns="45690" rIns="91380" bIns="45690" numCol="1" anchor="t" anchorCtr="0" compatLnSpc="1">
                <a:prstTxWarp prst="textNoShape">
                  <a:avLst/>
                </a:prstTxWarp>
              </a:bodyPr>
              <a:lstStyle/>
              <a:p>
                <a:pPr defTabSz="913760"/>
                <a:endParaRPr lang="en-US" sz="1799">
                  <a:solidFill>
                    <a:srgbClr val="333333"/>
                  </a:solidFill>
                  <a:latin typeface="Segoe UI"/>
                </a:endParaRPr>
              </a:p>
            </p:txBody>
          </p:sp>
          <p:pic>
            <p:nvPicPr>
              <p:cNvPr id="78" name="Picture 77">
                <a:extLst>
                  <a:ext uri="{FF2B5EF4-FFF2-40B4-BE49-F238E27FC236}">
                    <a16:creationId xmlns:a16="http://schemas.microsoft.com/office/drawing/2014/main" id="{92255C30-7C4B-4003-86C9-7322B4129B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73600" y="6282619"/>
                <a:ext cx="228944" cy="236640"/>
              </a:xfrm>
              <a:prstGeom prst="rect">
                <a:avLst/>
              </a:prstGeom>
            </p:spPr>
          </p:pic>
        </p:grpSp>
        <p:pic>
          <p:nvPicPr>
            <p:cNvPr id="79" name="Picture 78">
              <a:extLst>
                <a:ext uri="{FF2B5EF4-FFF2-40B4-BE49-F238E27FC236}">
                  <a16:creationId xmlns:a16="http://schemas.microsoft.com/office/drawing/2014/main" id="{280F5AC6-EE32-4738-89DF-BDA4A75DE2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45306" y="4181022"/>
              <a:ext cx="363383" cy="375598"/>
            </a:xfrm>
            <a:prstGeom prst="rect">
              <a:avLst/>
            </a:prstGeom>
          </p:spPr>
        </p:pic>
        <p:grpSp>
          <p:nvGrpSpPr>
            <p:cNvPr id="80" name="Group 79">
              <a:extLst>
                <a:ext uri="{FF2B5EF4-FFF2-40B4-BE49-F238E27FC236}">
                  <a16:creationId xmlns:a16="http://schemas.microsoft.com/office/drawing/2014/main" id="{CF9F1F6A-1C6F-4EE8-A1FA-7F8EB62EF45D}"/>
                </a:ext>
              </a:extLst>
            </p:cNvPr>
            <p:cNvGrpSpPr/>
            <p:nvPr/>
          </p:nvGrpSpPr>
          <p:grpSpPr>
            <a:xfrm>
              <a:off x="7513853" y="3181036"/>
              <a:ext cx="799046" cy="441404"/>
              <a:chOff x="6521168" y="6125493"/>
              <a:chExt cx="799046" cy="441404"/>
            </a:xfrm>
          </p:grpSpPr>
          <p:sp>
            <p:nvSpPr>
              <p:cNvPr id="81" name="Freeform 128">
                <a:extLst>
                  <a:ext uri="{FF2B5EF4-FFF2-40B4-BE49-F238E27FC236}">
                    <a16:creationId xmlns:a16="http://schemas.microsoft.com/office/drawing/2014/main" id="{17A3339C-9511-46FC-9D74-CFA82D4DF132}"/>
                  </a:ext>
                </a:extLst>
              </p:cNvPr>
              <p:cNvSpPr>
                <a:spLocks noChangeAspect="1"/>
              </p:cNvSpPr>
              <p:nvPr/>
            </p:nvSpPr>
            <p:spPr bwMode="auto">
              <a:xfrm>
                <a:off x="6521168" y="6125493"/>
                <a:ext cx="799046"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1380" tIns="45690" rIns="91380" bIns="45690" numCol="1" anchor="t" anchorCtr="0" compatLnSpc="1">
                <a:prstTxWarp prst="textNoShape">
                  <a:avLst/>
                </a:prstTxWarp>
              </a:bodyPr>
              <a:lstStyle/>
              <a:p>
                <a:pPr defTabSz="913760"/>
                <a:endParaRPr lang="en-US" sz="1799">
                  <a:solidFill>
                    <a:srgbClr val="333333"/>
                  </a:solidFill>
                  <a:latin typeface="Segoe UI"/>
                </a:endParaRPr>
              </a:p>
            </p:txBody>
          </p:sp>
          <p:pic>
            <p:nvPicPr>
              <p:cNvPr id="82" name="Picture 81">
                <a:extLst>
                  <a:ext uri="{FF2B5EF4-FFF2-40B4-BE49-F238E27FC236}">
                    <a16:creationId xmlns:a16="http://schemas.microsoft.com/office/drawing/2014/main" id="{7A07F7CA-844A-4E47-BA2D-BC8577AD83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96997" y="6282619"/>
                <a:ext cx="228944" cy="236640"/>
              </a:xfrm>
              <a:prstGeom prst="rect">
                <a:avLst/>
              </a:prstGeom>
            </p:spPr>
          </p:pic>
        </p:grpSp>
        <p:sp>
          <p:nvSpPr>
            <p:cNvPr id="85" name="TextBox 84">
              <a:extLst>
                <a:ext uri="{FF2B5EF4-FFF2-40B4-BE49-F238E27FC236}">
                  <a16:creationId xmlns:a16="http://schemas.microsoft.com/office/drawing/2014/main" id="{B56C28DE-FE49-4F15-BAC4-70C3FA8D3CC8}"/>
                </a:ext>
              </a:extLst>
            </p:cNvPr>
            <p:cNvSpPr txBox="1"/>
            <p:nvPr/>
          </p:nvSpPr>
          <p:spPr>
            <a:xfrm>
              <a:off x="7422945" y="4288590"/>
              <a:ext cx="567593" cy="170913"/>
            </a:xfrm>
            <a:prstGeom prst="rect">
              <a:avLst/>
            </a:prstGeom>
            <a:noFill/>
          </p:spPr>
          <p:txBody>
            <a:bodyPr wrap="square" rtlCol="0">
              <a:spAutoFit/>
            </a:bodyPr>
            <a:lstStyle/>
            <a:p>
              <a:pPr defTabSz="913760"/>
              <a:r>
                <a:rPr lang="en-US" sz="1399">
                  <a:solidFill>
                    <a:srgbClr val="0078D7"/>
                  </a:solidFill>
                  <a:latin typeface="Segoe UI Semilight" panose="020B0402040204020203" pitchFamily="34" charset="0"/>
                </a:rPr>
                <a:t>OR</a:t>
              </a:r>
            </a:p>
          </p:txBody>
        </p:sp>
        <p:sp>
          <p:nvSpPr>
            <p:cNvPr id="34" name="TextBox 33">
              <a:extLst>
                <a:ext uri="{FF2B5EF4-FFF2-40B4-BE49-F238E27FC236}">
                  <a16:creationId xmlns:a16="http://schemas.microsoft.com/office/drawing/2014/main" id="{EFB3640B-42BB-4AB3-B9E7-DDC11D68606D}"/>
                </a:ext>
              </a:extLst>
            </p:cNvPr>
            <p:cNvSpPr txBox="1"/>
            <p:nvPr/>
          </p:nvSpPr>
          <p:spPr>
            <a:xfrm>
              <a:off x="6463173" y="3664076"/>
              <a:ext cx="854256"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General Purpose</a:t>
              </a:r>
            </a:p>
          </p:txBody>
        </p:sp>
        <p:sp>
          <p:nvSpPr>
            <p:cNvPr id="35" name="TextBox 34">
              <a:extLst>
                <a:ext uri="{FF2B5EF4-FFF2-40B4-BE49-F238E27FC236}">
                  <a16:creationId xmlns:a16="http://schemas.microsoft.com/office/drawing/2014/main" id="{D6CA06F8-DA05-46EC-A493-A102BF27B901}"/>
                </a:ext>
              </a:extLst>
            </p:cNvPr>
            <p:cNvSpPr txBox="1"/>
            <p:nvPr/>
          </p:nvSpPr>
          <p:spPr>
            <a:xfrm>
              <a:off x="6564885" y="4589357"/>
              <a:ext cx="682593" cy="205095"/>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Highly virtualized, Enterprise Edition</a:t>
              </a:r>
            </a:p>
          </p:txBody>
        </p:sp>
      </p:grpSp>
    </p:spTree>
    <p:extLst>
      <p:ext uri="{BB962C8B-B14F-4D97-AF65-F5344CB8AC3E}">
        <p14:creationId xmlns:p14="http://schemas.microsoft.com/office/powerpoint/2010/main" val="249257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2C7C11-5961-4C9A-9AC2-D098A2DB4B30}"/>
              </a:ext>
            </a:extLst>
          </p:cNvPr>
          <p:cNvPicPr>
            <a:picLocks noChangeAspect="1"/>
          </p:cNvPicPr>
          <p:nvPr/>
        </p:nvPicPr>
        <p:blipFill rotWithShape="1">
          <a:blip r:embed="rId2"/>
          <a:srcRect r="1398"/>
          <a:stretch/>
        </p:blipFill>
        <p:spPr>
          <a:xfrm>
            <a:off x="20" y="10"/>
            <a:ext cx="12184042" cy="6857990"/>
          </a:xfrm>
          <a:prstGeom prst="rect">
            <a:avLst/>
          </a:prstGeom>
        </p:spPr>
      </p:pic>
    </p:spTree>
    <p:extLst>
      <p:ext uri="{BB962C8B-B14F-4D97-AF65-F5344CB8AC3E}">
        <p14:creationId xmlns:p14="http://schemas.microsoft.com/office/powerpoint/2010/main" val="14630913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9351296" cy="1793090"/>
          </a:xfrm>
        </p:spPr>
        <p:txBody>
          <a:bodyPr>
            <a:normAutofit/>
          </a:bodyPr>
          <a:lstStyle/>
          <a:p>
            <a:r>
              <a:rPr lang="en-US" dirty="0">
                <a:solidFill>
                  <a:schemeClr val="tx1"/>
                </a:solidFill>
                <a:latin typeface="Segoe UI Semibold"/>
              </a:rPr>
              <a:t>Isolation and Connectivity</a:t>
            </a:r>
            <a:endParaRPr lang="en-US" dirty="0">
              <a:solidFill>
                <a:schemeClr val="tx1"/>
              </a:solidFill>
            </a:endParaRPr>
          </a:p>
        </p:txBody>
      </p:sp>
    </p:spTree>
    <p:extLst>
      <p:ext uri="{BB962C8B-B14F-4D97-AF65-F5344CB8AC3E}">
        <p14:creationId xmlns:p14="http://schemas.microsoft.com/office/powerpoint/2010/main" val="1520808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a:lstStyle/>
          <a:p>
            <a:r>
              <a:rPr lang="en-US"/>
              <a:t>Dedicated resources through customer isolation</a:t>
            </a: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p:txBody>
          <a:bodyPr/>
          <a:lstStyle/>
          <a:p>
            <a:pPr marL="0" indent="0">
              <a:buNone/>
            </a:pPr>
            <a:r>
              <a:rPr lang="en-US"/>
              <a:t>Enable full isolation from other tenants without resource sharing </a:t>
            </a:r>
          </a:p>
          <a:p>
            <a:pPr marL="0" indent="0">
              <a:buNone/>
            </a:pPr>
            <a:r>
              <a:rPr lang="en-US"/>
              <a:t>Promote secure communication over private IP addresses with native VNET integration</a:t>
            </a:r>
          </a:p>
          <a:p>
            <a:pPr marL="0" indent="0">
              <a:buNone/>
            </a:pPr>
            <a:r>
              <a:rPr lang="en-US"/>
              <a:t>Enable your on-premise identities on cloud instances, through integration with Azure Active Directory and AD Connect</a:t>
            </a:r>
          </a:p>
          <a:p>
            <a:pPr marL="0" indent="0">
              <a:buNone/>
            </a:pPr>
            <a:r>
              <a:rPr lang="en-US"/>
              <a:t>Plan your deployment for enough IP addresses in your </a:t>
            </a:r>
            <a:r>
              <a:rPr lang="en-US" err="1"/>
              <a:t>Vnet</a:t>
            </a:r>
            <a:r>
              <a:rPr lang="en-US"/>
              <a:t> address space in your subnet</a:t>
            </a:r>
          </a:p>
          <a:p>
            <a:pPr marL="0" indent="0">
              <a:buNone/>
            </a:pPr>
            <a:r>
              <a:rPr lang="en-US"/>
              <a:t>UDR and NSG limitations</a:t>
            </a:r>
          </a:p>
        </p:txBody>
      </p:sp>
      <p:sp>
        <p:nvSpPr>
          <p:cNvPr id="5" name="TextBox 4">
            <a:extLst>
              <a:ext uri="{FF2B5EF4-FFF2-40B4-BE49-F238E27FC236}">
                <a16:creationId xmlns:a16="http://schemas.microsoft.com/office/drawing/2014/main" id="{2888E3CE-963D-4D38-AA66-B5210BFB167B}"/>
              </a:ext>
            </a:extLst>
          </p:cNvPr>
          <p:cNvSpPr txBox="1"/>
          <p:nvPr/>
        </p:nvSpPr>
        <p:spPr>
          <a:xfrm>
            <a:off x="5497331" y="353748"/>
            <a:ext cx="6556583" cy="399850"/>
          </a:xfrm>
          <a:prstGeom prst="rect">
            <a:avLst/>
          </a:prstGeom>
          <a:noFill/>
        </p:spPr>
        <p:txBody>
          <a:bodyPr wrap="square" rtlCol="0">
            <a:spAutoFit/>
          </a:bodyPr>
          <a:lstStyle/>
          <a:p>
            <a:pPr defTabSz="913760">
              <a:defRPr/>
            </a:pPr>
            <a:r>
              <a:rPr lang="en-US" sz="1999" b="1" kern="0" spc="100">
                <a:solidFill>
                  <a:srgbClr val="000000"/>
                </a:solidFill>
                <a:latin typeface="Segoe UI Semibold" charset="0"/>
                <a:cs typeface="Segoe UI Semibold" charset="0"/>
              </a:rPr>
              <a:t>VNET support in SQL Database Managed Instance</a:t>
            </a:r>
          </a:p>
        </p:txBody>
      </p:sp>
      <p:grpSp>
        <p:nvGrpSpPr>
          <p:cNvPr id="6" name="Group 5">
            <a:extLst>
              <a:ext uri="{FF2B5EF4-FFF2-40B4-BE49-F238E27FC236}">
                <a16:creationId xmlns:a16="http://schemas.microsoft.com/office/drawing/2014/main" id="{9A254329-F1DD-44BD-A464-8E05DAB8EA98}"/>
              </a:ext>
            </a:extLst>
          </p:cNvPr>
          <p:cNvGrpSpPr/>
          <p:nvPr/>
        </p:nvGrpSpPr>
        <p:grpSpPr>
          <a:xfrm>
            <a:off x="11067837" y="1765848"/>
            <a:ext cx="439746" cy="439746"/>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A260103-AF33-4E11-BADA-AC26A4979543}"/>
              </a:ext>
            </a:extLst>
          </p:cNvPr>
          <p:cNvGrpSpPr/>
          <p:nvPr/>
        </p:nvGrpSpPr>
        <p:grpSpPr>
          <a:xfrm>
            <a:off x="7388414" y="2461393"/>
            <a:ext cx="500149" cy="541051"/>
            <a:chOff x="4064268" y="5053939"/>
            <a:chExt cx="1474485" cy="1595066"/>
          </a:xfrm>
        </p:grpSpPr>
        <p:sp>
          <p:nvSpPr>
            <p:cNvPr id="14" name="Cylinder 13">
              <a:extLst>
                <a:ext uri="{FF2B5EF4-FFF2-40B4-BE49-F238E27FC236}">
                  <a16:creationId xmlns:a16="http://schemas.microsoft.com/office/drawing/2014/main" id="{34CF6BD7-EB78-4F67-9862-A7C0E4038FCC}"/>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1E135EA3-417A-470E-98B4-16E0057D0929}"/>
              </a:ext>
            </a:extLst>
          </p:cNvPr>
          <p:cNvGrpSpPr/>
          <p:nvPr/>
        </p:nvGrpSpPr>
        <p:grpSpPr>
          <a:xfrm>
            <a:off x="6184858" y="2461393"/>
            <a:ext cx="500149" cy="541051"/>
            <a:chOff x="4064268" y="5053939"/>
            <a:chExt cx="1474485" cy="1595066"/>
          </a:xfrm>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6184858" y="3512721"/>
            <a:ext cx="500149" cy="541051"/>
            <a:chOff x="4064268" y="5053939"/>
            <a:chExt cx="1474485" cy="1595066"/>
          </a:xfrm>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433948" y="5302435"/>
            <a:ext cx="290395" cy="381510"/>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0860115" y="5180803"/>
            <a:ext cx="482267" cy="50314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gradFill>
                <a:gsLst>
                  <a:gs pos="0">
                    <a:srgbClr val="505050"/>
                  </a:gs>
                  <a:gs pos="100000">
                    <a:srgbClr val="505050"/>
                  </a:gs>
                </a:gsLst>
              </a:gradFill>
              <a:latin typeface="Segoe UI"/>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659972" y="5215402"/>
            <a:ext cx="573976" cy="573976"/>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a:gradFill>
                  <a:gsLst>
                    <a:gs pos="0">
                      <a:srgbClr val="FFFFFF"/>
                    </a:gs>
                    <a:gs pos="100000">
                      <a:srgbClr val="FFFFFF"/>
                    </a:gs>
                  </a:gsLst>
                  <a:lin ang="5400000" scaled="0"/>
                </a:gradFill>
                <a:latin typeface="Segoe UI"/>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865617" y="3075607"/>
            <a:ext cx="1138632"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029194" y="3075607"/>
            <a:ext cx="1218588"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829356" y="4081177"/>
            <a:ext cx="1211153"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765016" y="2339487"/>
            <a:ext cx="2542615" cy="2037928"/>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342660" indent="-342660" algn="ctr" defTabSz="931819">
              <a:lnSpc>
                <a:spcPct val="90000"/>
              </a:lnSpc>
              <a:buFont typeface="Wingdings 3" panose="05040102010807070707" pitchFamily="18" charset="2"/>
              <a:buChar char="Æ"/>
              <a:defRPr/>
            </a:pPr>
            <a:endParaRPr lang="en-US" sz="1999" b="1" kern="0" err="1">
              <a:solidFill>
                <a:srgbClr val="FFFFFF"/>
              </a:solidFill>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605201" y="2174555"/>
            <a:ext cx="2872876" cy="2372120"/>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342660" indent="-342660" algn="ctr" defTabSz="931819">
              <a:lnSpc>
                <a:spcPct val="90000"/>
              </a:lnSpc>
              <a:buFont typeface="Wingdings 3" panose="05040102010807070707" pitchFamily="18" charset="2"/>
              <a:buChar char="Æ"/>
              <a:defRPr/>
            </a:pPr>
            <a:endParaRPr lang="en-US" sz="1999" b="1" kern="0" err="1">
              <a:solidFill>
                <a:srgbClr val="FFFFFF"/>
              </a:solidFill>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778440" y="1628641"/>
            <a:ext cx="1018540" cy="1018540"/>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342660" indent="-342660" algn="ctr" defTabSz="931819">
              <a:lnSpc>
                <a:spcPct val="90000"/>
              </a:lnSpc>
              <a:buFont typeface="Wingdings 3" panose="05040102010807070707" pitchFamily="18" charset="2"/>
              <a:buChar char="Æ"/>
              <a:defRPr/>
            </a:pPr>
            <a:endParaRPr lang="en-US" sz="1999" b="1" kern="0" err="1">
              <a:solidFill>
                <a:srgbClr val="FFFFFF"/>
              </a:solidFill>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946747" y="2674967"/>
            <a:ext cx="687862"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VNet2</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577810" y="1630422"/>
            <a:ext cx="3200630" cy="793484"/>
          </a:xfrm>
          <a:prstGeom prst="bentConnector2">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372940" y="1630439"/>
            <a:ext cx="4405499" cy="793486"/>
          </a:xfrm>
          <a:prstGeom prst="bentConnector2">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638210" y="2693974"/>
            <a:ext cx="713885" cy="1051328"/>
          </a:xfrm>
          <a:prstGeom prst="bentConnector3">
            <a:avLst>
              <a:gd name="adj1" fmla="val 42889"/>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594568" y="4668247"/>
            <a:ext cx="2883509" cy="36909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“Virtual data cluster” </a:t>
            </a:r>
            <a:r>
              <a:rPr lang="en-US" sz="999" kern="0">
                <a:ln>
                  <a:solidFill>
                    <a:srgbClr val="FFFFFF">
                      <a:alpha val="0"/>
                    </a:srgbClr>
                  </a:solidFill>
                </a:ln>
                <a:solidFill>
                  <a:srgbClr val="0078D7"/>
                </a:solidFill>
                <a:latin typeface="Segoe UI"/>
                <a:cs typeface="Segoe UI Semibold" charset="0"/>
              </a:rPr>
              <a:t>dedicated to customer</a:t>
            </a:r>
            <a:br>
              <a:rPr lang="en-US" sz="999" kern="0">
                <a:ln>
                  <a:solidFill>
                    <a:srgbClr val="FFFFFF">
                      <a:alpha val="0"/>
                    </a:srgbClr>
                  </a:solidFill>
                </a:ln>
                <a:solidFill>
                  <a:srgbClr val="0078D7"/>
                </a:solidFill>
                <a:latin typeface="Segoe UI"/>
                <a:cs typeface="Segoe UI Semibold" charset="0"/>
              </a:rPr>
            </a:br>
            <a:r>
              <a:rPr lang="en-US" sz="999" kern="0">
                <a:ln>
                  <a:solidFill>
                    <a:srgbClr val="FFFFFF">
                      <a:alpha val="0"/>
                    </a:srgbClr>
                  </a:solidFill>
                </a:ln>
                <a:solidFill>
                  <a:srgbClr val="0078D7"/>
                </a:solidFill>
                <a:latin typeface="Segoe UI Semilight" panose="020B0402040204020203" pitchFamily="34" charset="0"/>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307631" y="2339487"/>
            <a:ext cx="2470808" cy="0"/>
          </a:xfrm>
          <a:prstGeom prst="straightConnector1">
            <a:avLst/>
          </a:prstGeom>
          <a:noFill/>
          <a:ln w="9525">
            <a:solidFill>
              <a:schemeClr val="accent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083132" y="2108805"/>
            <a:ext cx="1070253"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err="1">
                <a:ln>
                  <a:solidFill>
                    <a:srgbClr val="FFFFFF">
                      <a:alpha val="0"/>
                    </a:srgbClr>
                  </a:solidFill>
                </a:ln>
                <a:solidFill>
                  <a:srgbClr val="0078D7"/>
                </a:solidFill>
                <a:latin typeface="Segoe UI Semibold" charset="0"/>
                <a:cs typeface="Segoe UI Semibold" charset="0"/>
              </a:rPr>
              <a:t>VNet</a:t>
            </a:r>
            <a:r>
              <a:rPr lang="en-US" sz="999" b="1" kern="0">
                <a:ln>
                  <a:solidFill>
                    <a:srgbClr val="FFFFFF">
                      <a:alpha val="0"/>
                    </a:srgbClr>
                  </a:solidFill>
                </a:ln>
                <a:solidFill>
                  <a:srgbClr val="0078D7"/>
                </a:solidFill>
                <a:latin typeface="Segoe UI Semibold" charset="0"/>
                <a:cs typeface="Segoe UI Semibold" charset="0"/>
              </a:rPr>
              <a:t>-to-</a:t>
            </a:r>
            <a:r>
              <a:rPr lang="en-US" sz="999" b="1" kern="0" err="1">
                <a:ln>
                  <a:solidFill>
                    <a:srgbClr val="FFFFFF">
                      <a:alpha val="0"/>
                    </a:srgbClr>
                  </a:solidFill>
                </a:ln>
                <a:solidFill>
                  <a:srgbClr val="0078D7"/>
                </a:solidFill>
                <a:latin typeface="Segoe UI Semibold" charset="0"/>
                <a:cs typeface="Segoe UI Semibold" charset="0"/>
              </a:rPr>
              <a:t>VNet</a:t>
            </a:r>
            <a:endParaRPr lang="en-US" sz="999"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815227" y="2271975"/>
            <a:ext cx="961612" cy="36909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Web app</a:t>
            </a:r>
            <a:br>
              <a:rPr lang="en-US" sz="999" kern="0">
                <a:ln>
                  <a:solidFill>
                    <a:srgbClr val="FFFFFF">
                      <a:alpha val="0"/>
                    </a:srgbClr>
                  </a:solidFill>
                </a:ln>
                <a:solidFill>
                  <a:srgbClr val="0078D7"/>
                </a:solidFill>
                <a:latin typeface="Segoe UI Semibold" charset="0"/>
                <a:cs typeface="Segoe UI Semibold" charset="0"/>
              </a:rPr>
            </a:br>
            <a:r>
              <a:rPr lang="en-US" sz="999" kern="0">
                <a:ln>
                  <a:solidFill>
                    <a:srgbClr val="FFFFFF">
                      <a:alpha val="0"/>
                    </a:srgbClr>
                  </a:solidFill>
                </a:ln>
                <a:solidFill>
                  <a:srgbClr val="0078D7"/>
                </a:solidFill>
                <a:latin typeface="Segoe UI"/>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658873" y="2927316"/>
            <a:ext cx="2521427" cy="2054745"/>
          </a:xfrm>
          <a:prstGeom prst="bentConnector3">
            <a:avLst>
              <a:gd name="adj1" fmla="val 100048"/>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325993" y="5502389"/>
            <a:ext cx="414839" cy="0"/>
          </a:xfrm>
          <a:prstGeom prst="straightConnector1">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815227" y="5798212"/>
            <a:ext cx="961612"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On-premises</a:t>
            </a:r>
            <a:endParaRPr lang="en-US" sz="999" kern="0">
              <a:ln>
                <a:solidFill>
                  <a:srgbClr val="FFFFFF">
                    <a:alpha val="0"/>
                  </a:srgbClr>
                </a:solidFill>
              </a:ln>
              <a:solidFill>
                <a:srgbClr val="0078D7"/>
              </a:solidFill>
              <a:latin typeface="Segoe UI"/>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394292" y="5806082"/>
            <a:ext cx="1105334" cy="36909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VPN/Express route gateway</a:t>
            </a:r>
            <a:endParaRPr lang="en-US" sz="999" kern="0">
              <a:ln>
                <a:solidFill>
                  <a:srgbClr val="FFFFFF">
                    <a:alpha val="0"/>
                  </a:srgbClr>
                </a:solidFill>
              </a:ln>
              <a:solidFill>
                <a:srgbClr val="0078D7"/>
              </a:solidFill>
              <a:latin typeface="Segoe UI"/>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512861" y="2969112"/>
            <a:ext cx="1250583" cy="369092"/>
          </a:xfrm>
          <a:prstGeom prst="rect">
            <a:avLst/>
          </a:prstGeom>
          <a:noFill/>
        </p:spPr>
        <p:txBody>
          <a:bodyPr wrap="square" lIns="91380" tIns="45690" rIns="91380" bIns="45690" rtlCol="0">
            <a:spAutoFit/>
          </a:bodyPr>
          <a:lstStyle/>
          <a:p>
            <a:pP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Network isolation</a:t>
            </a:r>
            <a:br>
              <a:rPr lang="en-US" sz="999" kern="0">
                <a:ln>
                  <a:solidFill>
                    <a:srgbClr val="FFFFFF">
                      <a:alpha val="0"/>
                    </a:srgbClr>
                  </a:solidFill>
                </a:ln>
                <a:solidFill>
                  <a:srgbClr val="000000"/>
                </a:solidFill>
                <a:latin typeface="Segoe UI Semibold" charset="0"/>
                <a:cs typeface="Segoe UI Semibold" charset="0"/>
              </a:rPr>
            </a:br>
            <a:r>
              <a:rPr lang="en-US" sz="999"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505616" y="3829005"/>
            <a:ext cx="1366820" cy="369092"/>
          </a:xfrm>
          <a:prstGeom prst="rect">
            <a:avLst/>
          </a:prstGeom>
          <a:noFill/>
        </p:spPr>
        <p:txBody>
          <a:bodyPr wrap="square" lIns="91380" tIns="45690" rIns="91380" bIns="45690" rtlCol="0">
            <a:spAutoFit/>
          </a:bodyPr>
          <a:lstStyle/>
          <a:p>
            <a:pP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Tenant isolation</a:t>
            </a:r>
            <a:br>
              <a:rPr lang="en-US" sz="999" kern="0">
                <a:ln>
                  <a:solidFill>
                    <a:srgbClr val="FFFFFF">
                      <a:alpha val="0"/>
                    </a:srgbClr>
                  </a:solidFill>
                </a:ln>
                <a:solidFill>
                  <a:srgbClr val="0078D7"/>
                </a:solidFill>
                <a:latin typeface="Segoe UI Semibold" charset="0"/>
                <a:cs typeface="Segoe UI Semibold" charset="0"/>
              </a:rPr>
            </a:br>
            <a:r>
              <a:rPr lang="en-US" sz="999" kern="0">
                <a:ln>
                  <a:solidFill>
                    <a:srgbClr val="FFFFFF">
                      <a:alpha val="0"/>
                    </a:srgbClr>
                  </a:solidFill>
                </a:ln>
                <a:solidFill>
                  <a:srgbClr val="0078D7"/>
                </a:solidFill>
                <a:latin typeface="Segoe UI Semilight" panose="020B0402040204020203" pitchFamily="34" charset="0"/>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a:off x="8307631" y="4013551"/>
            <a:ext cx="197986" cy="0"/>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stCxn id="93" idx="1"/>
          </p:cNvCxnSpPr>
          <p:nvPr/>
        </p:nvCxnSpPr>
        <p:spPr>
          <a:xfrm flipH="1" flipV="1">
            <a:off x="8478078" y="3151490"/>
            <a:ext cx="34783" cy="0"/>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4" name="Group 53">
            <a:extLst>
              <a:ext uri="{FF2B5EF4-FFF2-40B4-BE49-F238E27FC236}">
                <a16:creationId xmlns:a16="http://schemas.microsoft.com/office/drawing/2014/main" id="{F9C3E4CD-10EA-4FBF-982E-86EDB745E9CC}"/>
              </a:ext>
            </a:extLst>
          </p:cNvPr>
          <p:cNvGrpSpPr/>
          <p:nvPr/>
        </p:nvGrpSpPr>
        <p:grpSpPr>
          <a:xfrm>
            <a:off x="224644" y="6086892"/>
            <a:ext cx="445977" cy="553116"/>
            <a:chOff x="-89366" y="1982903"/>
            <a:chExt cx="986802" cy="1223863"/>
          </a:xfrm>
        </p:grpSpPr>
        <p:sp>
          <p:nvSpPr>
            <p:cNvPr id="55" name="Freeform 5">
              <a:extLst>
                <a:ext uri="{FF2B5EF4-FFF2-40B4-BE49-F238E27FC236}">
                  <a16:creationId xmlns:a16="http://schemas.microsoft.com/office/drawing/2014/main" id="{F825DDFC-D531-4464-9844-BE510A0F972C}"/>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56" name="Freeform 6">
              <a:extLst>
                <a:ext uri="{FF2B5EF4-FFF2-40B4-BE49-F238E27FC236}">
                  <a16:creationId xmlns:a16="http://schemas.microsoft.com/office/drawing/2014/main" id="{D5974B6A-AC42-4843-8766-52D187D9DE5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57" name="Freeform 7">
              <a:extLst>
                <a:ext uri="{FF2B5EF4-FFF2-40B4-BE49-F238E27FC236}">
                  <a16:creationId xmlns:a16="http://schemas.microsoft.com/office/drawing/2014/main" id="{385DFCFB-30AE-4CDC-8681-049CC5B418AF}"/>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58" name="Freeform 8">
              <a:extLst>
                <a:ext uri="{FF2B5EF4-FFF2-40B4-BE49-F238E27FC236}">
                  <a16:creationId xmlns:a16="http://schemas.microsoft.com/office/drawing/2014/main" id="{E128A4F2-4730-40C5-B412-F1AB3D3DC967}"/>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59" name="Oval 10">
              <a:extLst>
                <a:ext uri="{FF2B5EF4-FFF2-40B4-BE49-F238E27FC236}">
                  <a16:creationId xmlns:a16="http://schemas.microsoft.com/office/drawing/2014/main" id="{198FFD93-5DE4-4767-9E15-C735EC9F98D6}"/>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60" name="Rectangle 59">
              <a:extLst>
                <a:ext uri="{FF2B5EF4-FFF2-40B4-BE49-F238E27FC236}">
                  <a16:creationId xmlns:a16="http://schemas.microsoft.com/office/drawing/2014/main" id="{DD8A1160-30AE-45F4-9756-E4340B9D3A87}"/>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err="1">
                <a:solidFill>
                  <a:srgbClr val="000000"/>
                </a:solidFill>
                <a:latin typeface="Segoe UI"/>
              </a:endParaRPr>
            </a:p>
          </p:txBody>
        </p:sp>
      </p:grpSp>
      <p:sp>
        <p:nvSpPr>
          <p:cNvPr id="61" name="TextBox 60">
            <a:extLst>
              <a:ext uri="{FF2B5EF4-FFF2-40B4-BE49-F238E27FC236}">
                <a16:creationId xmlns:a16="http://schemas.microsoft.com/office/drawing/2014/main" id="{E2B438D8-A0F3-40BD-B8F5-A0F562020522}"/>
              </a:ext>
            </a:extLst>
          </p:cNvPr>
          <p:cNvSpPr txBox="1"/>
          <p:nvPr/>
        </p:nvSpPr>
        <p:spPr>
          <a:xfrm>
            <a:off x="7382911" y="4060566"/>
            <a:ext cx="687862"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VNet1</a:t>
            </a:r>
          </a:p>
        </p:txBody>
      </p:sp>
    </p:spTree>
    <p:extLst>
      <p:ext uri="{BB962C8B-B14F-4D97-AF65-F5344CB8AC3E}">
        <p14:creationId xmlns:p14="http://schemas.microsoft.com/office/powerpoint/2010/main" val="10267458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286878-DA45-4582-8C4B-94CD42F78C65}"/>
              </a:ext>
            </a:extLst>
          </p:cNvPr>
          <p:cNvSpPr/>
          <p:nvPr/>
        </p:nvSpPr>
        <p:spPr bwMode="auto">
          <a:xfrm>
            <a:off x="510880" y="894039"/>
            <a:ext cx="4616481" cy="4647740"/>
          </a:xfrm>
          <a:prstGeom prst="rect">
            <a:avLst/>
          </a:prstGeom>
          <a:solidFill>
            <a:srgbClr val="CBECDA"/>
          </a:solidFill>
          <a:ln w="28575">
            <a:solidFill>
              <a:srgbClr val="66C49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r" defTabSz="913462" fontAlgn="base">
              <a:lnSpc>
                <a:spcPct val="90000"/>
              </a:lnSpc>
              <a:spcBef>
                <a:spcPct val="0"/>
              </a:spcBef>
              <a:spcAft>
                <a:spcPct val="0"/>
              </a:spcAft>
              <a:defRPr/>
            </a:pPr>
            <a:endParaRPr lang="en-US" sz="235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24" name="Object 23">
            <a:extLst>
              <a:ext uri="{FF2B5EF4-FFF2-40B4-BE49-F238E27FC236}">
                <a16:creationId xmlns:a16="http://schemas.microsoft.com/office/drawing/2014/main" id="{6E3480C4-6417-478B-9D29-5310A9FDE8E6}"/>
              </a:ext>
            </a:extLst>
          </p:cNvPr>
          <p:cNvGraphicFramePr>
            <a:graphicFrameLocks noChangeAspect="1"/>
          </p:cNvGraphicFramePr>
          <p:nvPr>
            <p:extLst/>
          </p:nvPr>
        </p:nvGraphicFramePr>
        <p:xfrm>
          <a:off x="734213" y="6053385"/>
          <a:ext cx="660307" cy="660307"/>
        </p:xfrm>
        <a:graphic>
          <a:graphicData uri="http://schemas.openxmlformats.org/presentationml/2006/ole">
            <mc:AlternateContent xmlns:mc="http://schemas.openxmlformats.org/markup-compatibility/2006">
              <mc:Choice xmlns:v="urn:schemas-microsoft-com:vml" Requires="v">
                <p:oleObj spid="_x0000_s2736" name="CorelDRAW" r:id="rId4" imgW="1991156" imgH="1990045" progId="CorelDraw.Graphic.17">
                  <p:embed/>
                </p:oleObj>
              </mc:Choice>
              <mc:Fallback>
                <p:oleObj name="CorelDRAW" r:id="rId4" imgW="1991156" imgH="1990045" progId="CorelDraw.Graphic.17">
                  <p:embed/>
                  <p:pic>
                    <p:nvPicPr>
                      <p:cNvPr id="24" name="Object 23">
                        <a:extLst>
                          <a:ext uri="{FF2B5EF4-FFF2-40B4-BE49-F238E27FC236}">
                            <a16:creationId xmlns:a16="http://schemas.microsoft.com/office/drawing/2014/main" id="{6E3480C4-6417-478B-9D29-5310A9FDE8E6}"/>
                          </a:ext>
                        </a:extLst>
                      </p:cNvPr>
                      <p:cNvPicPr/>
                      <p:nvPr/>
                    </p:nvPicPr>
                    <p:blipFill>
                      <a:blip r:embed="rId5"/>
                      <a:stretch>
                        <a:fillRect/>
                      </a:stretch>
                    </p:blipFill>
                    <p:spPr>
                      <a:xfrm>
                        <a:off x="734213" y="6053385"/>
                        <a:ext cx="660307" cy="660307"/>
                      </a:xfrm>
                      <a:prstGeom prst="rect">
                        <a:avLst/>
                      </a:prstGeom>
                    </p:spPr>
                  </p:pic>
                </p:oleObj>
              </mc:Fallback>
            </mc:AlternateContent>
          </a:graphicData>
        </a:graphic>
      </p:graphicFrame>
      <p:sp>
        <p:nvSpPr>
          <p:cNvPr id="26" name="Rectangle 25">
            <a:extLst>
              <a:ext uri="{FF2B5EF4-FFF2-40B4-BE49-F238E27FC236}">
                <a16:creationId xmlns:a16="http://schemas.microsoft.com/office/drawing/2014/main" id="{30D15FEA-A563-4203-A96F-83E1BC90045B}"/>
              </a:ext>
            </a:extLst>
          </p:cNvPr>
          <p:cNvSpPr/>
          <p:nvPr/>
        </p:nvSpPr>
        <p:spPr bwMode="auto">
          <a:xfrm>
            <a:off x="8038307" y="2618083"/>
            <a:ext cx="3426980" cy="2923695"/>
          </a:xfrm>
          <a:prstGeom prst="rect">
            <a:avLst/>
          </a:prstGeom>
          <a:solidFill>
            <a:srgbClr val="CBECDA"/>
          </a:solidFill>
          <a:ln w="28575">
            <a:solidFill>
              <a:srgbClr val="66C49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t" anchorCtr="0" forceAA="0" compatLnSpc="1">
            <a:prstTxWarp prst="textNoShape">
              <a:avLst/>
            </a:prstTxWarp>
            <a:noAutofit/>
          </a:bodyPr>
          <a:lstStyle/>
          <a:p>
            <a:pPr algn="r" defTabSz="913462" fontAlgn="base">
              <a:lnSpc>
                <a:spcPct val="90000"/>
              </a:lnSpc>
              <a:spcBef>
                <a:spcPct val="0"/>
              </a:spcBef>
              <a:spcAft>
                <a:spcPct val="0"/>
              </a:spcAft>
              <a:defRPr/>
            </a:pPr>
            <a:endParaRPr lang="en-US" sz="1199">
              <a:solidFill>
                <a:srgbClr val="008171"/>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B8993643-7DA9-4690-93DE-D35172065CB1}"/>
              </a:ext>
            </a:extLst>
          </p:cNvPr>
          <p:cNvSpPr/>
          <p:nvPr/>
        </p:nvSpPr>
        <p:spPr bwMode="auto">
          <a:xfrm>
            <a:off x="8200976" y="2943421"/>
            <a:ext cx="3101641" cy="2435688"/>
          </a:xfrm>
          <a:prstGeom prst="rect">
            <a:avLst/>
          </a:prstGeom>
          <a:solidFill>
            <a:srgbClr val="E1D2E4"/>
          </a:solidFill>
          <a:ln w="28575">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t" anchorCtr="0" forceAA="0" compatLnSpc="1">
            <a:prstTxWarp prst="textNoShape">
              <a:avLst/>
            </a:prstTxWarp>
            <a:noAutofit/>
          </a:bodyPr>
          <a:lstStyle/>
          <a:p>
            <a:pPr algn="r" defTabSz="913462" fontAlgn="base">
              <a:lnSpc>
                <a:spcPct val="90000"/>
              </a:lnSpc>
              <a:spcBef>
                <a:spcPct val="0"/>
              </a:spcBef>
              <a:spcAft>
                <a:spcPct val="0"/>
              </a:spcAft>
              <a:defRPr/>
            </a:pPr>
            <a:r>
              <a:rPr lang="en-US" sz="1199">
                <a:solidFill>
                  <a:srgbClr val="A379AE"/>
                </a:solidFill>
                <a:latin typeface="Segoe UI Semibold" panose="020B0702040204020203" pitchFamily="34" charset="0"/>
                <a:ea typeface="Segoe UI" panose="020B0502040204020203" pitchFamily="34" charset="0"/>
                <a:cs typeface="Segoe UI Semibold" panose="020B0702040204020203" pitchFamily="34" charset="0"/>
              </a:rPr>
              <a:t>App subnet</a:t>
            </a:r>
          </a:p>
        </p:txBody>
      </p:sp>
      <p:sp>
        <p:nvSpPr>
          <p:cNvPr id="28" name="Rectangle 27">
            <a:extLst>
              <a:ext uri="{FF2B5EF4-FFF2-40B4-BE49-F238E27FC236}">
                <a16:creationId xmlns:a16="http://schemas.microsoft.com/office/drawing/2014/main" id="{D6099693-05C7-439E-B660-ED2A5C22456C}"/>
              </a:ext>
            </a:extLst>
          </p:cNvPr>
          <p:cNvSpPr/>
          <p:nvPr/>
        </p:nvSpPr>
        <p:spPr bwMode="auto">
          <a:xfrm>
            <a:off x="673549" y="2784760"/>
            <a:ext cx="4291142" cy="2594350"/>
          </a:xfrm>
          <a:prstGeom prst="rect">
            <a:avLst/>
          </a:prstGeom>
          <a:solidFill>
            <a:schemeClr val="accent2">
              <a:lumMod val="40000"/>
              <a:lumOff val="60000"/>
            </a:schemeClr>
          </a:solidFill>
          <a:ln w="28575">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t" anchorCtr="0" forceAA="0" compatLnSpc="1">
            <a:prstTxWarp prst="textNoShape">
              <a:avLst/>
            </a:prstTxWarp>
            <a:noAutofit/>
          </a:bodyPr>
          <a:lstStyle/>
          <a:p>
            <a:pPr defTabSz="913462" fontAlgn="base">
              <a:lnSpc>
                <a:spcPct val="90000"/>
              </a:lnSpc>
              <a:spcBef>
                <a:spcPct val="0"/>
              </a:spcBef>
              <a:spcAft>
                <a:spcPct val="0"/>
              </a:spcAft>
              <a:defRPr/>
            </a:pPr>
            <a:r>
              <a:rPr lang="en-US" sz="1199">
                <a:solidFill>
                  <a:srgbClr val="ED7D31">
                    <a:lumMod val="75000"/>
                  </a:srgbClr>
                </a:solidFill>
                <a:latin typeface="Segoe UI Semibold" panose="020B0702040204020203" pitchFamily="34" charset="0"/>
                <a:ea typeface="Segoe UI" panose="020B0502040204020203" pitchFamily="34" charset="0"/>
                <a:cs typeface="Segoe UI Semibold" panose="020B0702040204020203" pitchFamily="34" charset="0"/>
              </a:rPr>
              <a:t>MI subnet</a:t>
            </a:r>
          </a:p>
        </p:txBody>
      </p:sp>
      <p:sp>
        <p:nvSpPr>
          <p:cNvPr id="29" name="Rectangle 28">
            <a:extLst>
              <a:ext uri="{FF2B5EF4-FFF2-40B4-BE49-F238E27FC236}">
                <a16:creationId xmlns:a16="http://schemas.microsoft.com/office/drawing/2014/main" id="{737A88CD-835B-4F7E-B274-21CF0995AAFF}"/>
              </a:ext>
            </a:extLst>
          </p:cNvPr>
          <p:cNvSpPr/>
          <p:nvPr/>
        </p:nvSpPr>
        <p:spPr bwMode="auto">
          <a:xfrm>
            <a:off x="673549" y="1057335"/>
            <a:ext cx="4291142" cy="1564757"/>
          </a:xfrm>
          <a:prstGeom prst="rect">
            <a:avLst/>
          </a:prstGeom>
          <a:solidFill>
            <a:srgbClr val="E1D2E4"/>
          </a:solidFill>
          <a:ln w="28575">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t" anchorCtr="0" forceAA="0" compatLnSpc="1">
            <a:prstTxWarp prst="textNoShape">
              <a:avLst/>
            </a:prstTxWarp>
            <a:noAutofit/>
          </a:bodyPr>
          <a:lstStyle/>
          <a:p>
            <a:pPr defTabSz="913462" fontAlgn="base">
              <a:lnSpc>
                <a:spcPct val="90000"/>
              </a:lnSpc>
              <a:spcBef>
                <a:spcPct val="0"/>
              </a:spcBef>
              <a:spcAft>
                <a:spcPct val="0"/>
              </a:spcAft>
              <a:defRPr/>
            </a:pPr>
            <a:r>
              <a:rPr lang="en-US" sz="1199">
                <a:solidFill>
                  <a:srgbClr val="A379AE"/>
                </a:solidFill>
                <a:latin typeface="Segoe UI Semibold" panose="020B0702040204020203" pitchFamily="34" charset="0"/>
                <a:ea typeface="Segoe UI" panose="020B0502040204020203" pitchFamily="34" charset="0"/>
                <a:cs typeface="Segoe UI Semibold" panose="020B0702040204020203" pitchFamily="34" charset="0"/>
              </a:rPr>
              <a:t>App subnet</a:t>
            </a:r>
          </a:p>
        </p:txBody>
      </p:sp>
      <p:sp>
        <p:nvSpPr>
          <p:cNvPr id="41" name="Rectangle 40">
            <a:extLst>
              <a:ext uri="{FF2B5EF4-FFF2-40B4-BE49-F238E27FC236}">
                <a16:creationId xmlns:a16="http://schemas.microsoft.com/office/drawing/2014/main" id="{A26932DA-8BE3-4623-938F-44F0AFE21F11}"/>
              </a:ext>
            </a:extLst>
          </p:cNvPr>
          <p:cNvSpPr/>
          <p:nvPr/>
        </p:nvSpPr>
        <p:spPr bwMode="auto">
          <a:xfrm>
            <a:off x="5296175" y="2618083"/>
            <a:ext cx="2579462" cy="2923695"/>
          </a:xfrm>
          <a:prstGeom prst="rect">
            <a:avLst/>
          </a:prstGeom>
          <a:solidFill>
            <a:schemeClr val="accent4">
              <a:lumMod val="40000"/>
              <a:lumOff val="60000"/>
            </a:schemeClr>
          </a:solidFill>
          <a:ln w="28575">
            <a:solidFill>
              <a:schemeClr val="accent4">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r>
              <a:rPr lang="en-US" sz="1199" b="1">
                <a:solidFill>
                  <a:srgbClr val="FFC000">
                    <a:lumMod val="75000"/>
                  </a:srgbClr>
                </a:solidFill>
                <a:latin typeface="Segoe UI Semibold" panose="020B0702040204020203" pitchFamily="34" charset="0"/>
                <a:ea typeface="Segoe UI" panose="020B0502040204020203" pitchFamily="34" charset="0"/>
                <a:cs typeface="Segoe UI Semibold" panose="020B0702040204020203" pitchFamily="34" charset="0"/>
              </a:rPr>
              <a:t>Peering / VPN channel</a:t>
            </a:r>
          </a:p>
        </p:txBody>
      </p:sp>
      <p:grpSp>
        <p:nvGrpSpPr>
          <p:cNvPr id="14" name="Group 13">
            <a:extLst>
              <a:ext uri="{FF2B5EF4-FFF2-40B4-BE49-F238E27FC236}">
                <a16:creationId xmlns:a16="http://schemas.microsoft.com/office/drawing/2014/main" id="{36593E79-529B-45D0-9621-85C01E359E54}"/>
              </a:ext>
            </a:extLst>
          </p:cNvPr>
          <p:cNvGrpSpPr/>
          <p:nvPr/>
        </p:nvGrpSpPr>
        <p:grpSpPr>
          <a:xfrm>
            <a:off x="1736991" y="1361894"/>
            <a:ext cx="1390885" cy="201037"/>
            <a:chOff x="1959454" y="1265646"/>
            <a:chExt cx="1391791" cy="201168"/>
          </a:xfrm>
        </p:grpSpPr>
        <p:sp>
          <p:nvSpPr>
            <p:cNvPr id="77" name="TextBox 76">
              <a:extLst>
                <a:ext uri="{FF2B5EF4-FFF2-40B4-BE49-F238E27FC236}">
                  <a16:creationId xmlns:a16="http://schemas.microsoft.com/office/drawing/2014/main" id="{E09C4593-F241-4033-83F5-CFADE5D15445}"/>
                </a:ext>
              </a:extLst>
            </p:cNvPr>
            <p:cNvSpPr txBox="1"/>
            <p:nvPr/>
          </p:nvSpPr>
          <p:spPr>
            <a:xfrm>
              <a:off x="1959454" y="1273897"/>
              <a:ext cx="1391791" cy="184666"/>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IaaS hosted app</a:t>
              </a:r>
            </a:p>
          </p:txBody>
        </p:sp>
        <p:sp>
          <p:nvSpPr>
            <p:cNvPr id="72" name="Oval 71">
              <a:extLst>
                <a:ext uri="{FF2B5EF4-FFF2-40B4-BE49-F238E27FC236}">
                  <a16:creationId xmlns:a16="http://schemas.microsoft.com/office/drawing/2014/main" id="{1BA80719-6C58-4BDB-A66F-65A0F6D8E288}"/>
                </a:ext>
              </a:extLst>
            </p:cNvPr>
            <p:cNvSpPr/>
            <p:nvPr/>
          </p:nvSpPr>
          <p:spPr>
            <a:xfrm>
              <a:off x="1959454" y="1265646"/>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1</a:t>
              </a:r>
            </a:p>
          </p:txBody>
        </p:sp>
      </p:grpSp>
      <p:grpSp>
        <p:nvGrpSpPr>
          <p:cNvPr id="12" name="Group 11">
            <a:extLst>
              <a:ext uri="{FF2B5EF4-FFF2-40B4-BE49-F238E27FC236}">
                <a16:creationId xmlns:a16="http://schemas.microsoft.com/office/drawing/2014/main" id="{1B301975-A349-4372-A4C7-8DBFAEF71B63}"/>
              </a:ext>
            </a:extLst>
          </p:cNvPr>
          <p:cNvGrpSpPr/>
          <p:nvPr/>
        </p:nvGrpSpPr>
        <p:grpSpPr>
          <a:xfrm>
            <a:off x="3706955" y="1274410"/>
            <a:ext cx="1166163" cy="369092"/>
            <a:chOff x="3709370" y="1147748"/>
            <a:chExt cx="1166923" cy="369332"/>
          </a:xfrm>
        </p:grpSpPr>
        <p:sp>
          <p:nvSpPr>
            <p:cNvPr id="73" name="TextBox 72">
              <a:extLst>
                <a:ext uri="{FF2B5EF4-FFF2-40B4-BE49-F238E27FC236}">
                  <a16:creationId xmlns:a16="http://schemas.microsoft.com/office/drawing/2014/main" id="{DC821D00-BF4E-4E86-816A-758216A13C2E}"/>
                </a:ext>
              </a:extLst>
            </p:cNvPr>
            <p:cNvSpPr txBox="1"/>
            <p:nvPr/>
          </p:nvSpPr>
          <p:spPr>
            <a:xfrm>
              <a:off x="3709370" y="1147748"/>
              <a:ext cx="1166923" cy="369332"/>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App Service </a:t>
              </a:r>
            </a:p>
            <a:p>
              <a:pPr defTabSz="913760">
                <a:defRPr/>
              </a:pPr>
              <a:r>
                <a:rPr lang="en-US" sz="1199" b="1">
                  <a:solidFill>
                    <a:srgbClr val="2E75B6"/>
                  </a:solidFill>
                  <a:latin typeface="Segoe UI Semibold" panose="020B0702040204020203" pitchFamily="34" charset="0"/>
                  <a:cs typeface="Segoe UI Semibold" panose="020B0702040204020203" pitchFamily="34" charset="0"/>
                </a:rPr>
                <a:t>Environment</a:t>
              </a:r>
            </a:p>
          </p:txBody>
        </p:sp>
        <p:sp>
          <p:nvSpPr>
            <p:cNvPr id="84" name="Oval 83">
              <a:extLst>
                <a:ext uri="{FF2B5EF4-FFF2-40B4-BE49-F238E27FC236}">
                  <a16:creationId xmlns:a16="http://schemas.microsoft.com/office/drawing/2014/main" id="{B7E565CB-069B-4954-B171-8A430CC78438}"/>
                </a:ext>
              </a:extLst>
            </p:cNvPr>
            <p:cNvSpPr/>
            <p:nvPr/>
          </p:nvSpPr>
          <p:spPr>
            <a:xfrm>
              <a:off x="3709370" y="1231830"/>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2</a:t>
              </a:r>
            </a:p>
          </p:txBody>
        </p:sp>
      </p:grpSp>
      <p:cxnSp>
        <p:nvCxnSpPr>
          <p:cNvPr id="86" name="Straight Arrow Connector 85">
            <a:extLst>
              <a:ext uri="{FF2B5EF4-FFF2-40B4-BE49-F238E27FC236}">
                <a16:creationId xmlns:a16="http://schemas.microsoft.com/office/drawing/2014/main" id="{CB9F9BFD-EFCD-4B99-B639-9B08BEE0F9A1}"/>
              </a:ext>
            </a:extLst>
          </p:cNvPr>
          <p:cNvCxnSpPr>
            <a:cxnSpLocks/>
          </p:cNvCxnSpPr>
          <p:nvPr/>
        </p:nvCxnSpPr>
        <p:spPr>
          <a:xfrm>
            <a:off x="1064365" y="5529735"/>
            <a:ext cx="0" cy="498011"/>
          </a:xfrm>
          <a:prstGeom prst="straightConnector1">
            <a:avLst/>
          </a:prstGeom>
          <a:ln w="34925">
            <a:solidFill>
              <a:schemeClr val="accent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A22EA66-8830-46D2-8EF9-4EA3C860ACF0}"/>
              </a:ext>
            </a:extLst>
          </p:cNvPr>
          <p:cNvGrpSpPr/>
          <p:nvPr/>
        </p:nvGrpSpPr>
        <p:grpSpPr>
          <a:xfrm>
            <a:off x="1422096" y="5924834"/>
            <a:ext cx="2687523" cy="781497"/>
            <a:chOff x="1423023" y="6016736"/>
            <a:chExt cx="2689274" cy="782006"/>
          </a:xfrm>
        </p:grpSpPr>
        <p:graphicFrame>
          <p:nvGraphicFramePr>
            <p:cNvPr id="23" name="Object 22">
              <a:extLst>
                <a:ext uri="{FF2B5EF4-FFF2-40B4-BE49-F238E27FC236}">
                  <a16:creationId xmlns:a16="http://schemas.microsoft.com/office/drawing/2014/main" id="{01F30810-ED07-4577-A6A2-3B13A73DB504}"/>
                </a:ext>
              </a:extLst>
            </p:cNvPr>
            <p:cNvGraphicFramePr>
              <a:graphicFrameLocks noChangeAspect="1"/>
            </p:cNvGraphicFramePr>
            <p:nvPr>
              <p:extLst/>
            </p:nvPr>
          </p:nvGraphicFramePr>
          <p:xfrm>
            <a:off x="1423023" y="6282198"/>
            <a:ext cx="2689274" cy="516544"/>
          </p:xfrm>
          <a:graphic>
            <a:graphicData uri="http://schemas.openxmlformats.org/presentationml/2006/ole">
              <mc:AlternateContent xmlns:mc="http://schemas.openxmlformats.org/markup-compatibility/2006">
                <mc:Choice xmlns:v="urn:schemas-microsoft-com:vml" Requires="v">
                  <p:oleObj spid="_x0000_s2737" name="CorelDRAW" r:id="rId6" imgW="1843300" imgH="354738" progId="CorelDraw.Graphic.17">
                    <p:embed/>
                  </p:oleObj>
                </mc:Choice>
                <mc:Fallback>
                  <p:oleObj name="CorelDRAW" r:id="rId6" imgW="1843300" imgH="354738" progId="CorelDraw.Graphic.17">
                    <p:embed/>
                    <p:pic>
                      <p:nvPicPr>
                        <p:cNvPr id="23" name="Object 22">
                          <a:extLst>
                            <a:ext uri="{FF2B5EF4-FFF2-40B4-BE49-F238E27FC236}">
                              <a16:creationId xmlns:a16="http://schemas.microsoft.com/office/drawing/2014/main" id="{01F30810-ED07-4577-A6A2-3B13A73DB504}"/>
                            </a:ext>
                          </a:extLst>
                        </p:cNvPr>
                        <p:cNvPicPr/>
                        <p:nvPr/>
                      </p:nvPicPr>
                      <p:blipFill>
                        <a:blip r:embed="rId7"/>
                        <a:stretch>
                          <a:fillRect/>
                        </a:stretch>
                      </p:blipFill>
                      <p:spPr>
                        <a:xfrm>
                          <a:off x="1423023" y="6282198"/>
                          <a:ext cx="2689274" cy="516544"/>
                        </a:xfrm>
                        <a:prstGeom prst="rect">
                          <a:avLst/>
                        </a:prstGeom>
                      </p:spPr>
                    </p:pic>
                  </p:oleObj>
                </mc:Fallback>
              </mc:AlternateContent>
            </a:graphicData>
          </a:graphic>
        </p:graphicFrame>
        <p:sp>
          <p:nvSpPr>
            <p:cNvPr id="88" name="TextBox 87">
              <a:extLst>
                <a:ext uri="{FF2B5EF4-FFF2-40B4-BE49-F238E27FC236}">
                  <a16:creationId xmlns:a16="http://schemas.microsoft.com/office/drawing/2014/main" id="{BE410AAE-6405-45B3-8A98-E4CC5E4AE527}"/>
                </a:ext>
              </a:extLst>
            </p:cNvPr>
            <p:cNvSpPr txBox="1"/>
            <p:nvPr/>
          </p:nvSpPr>
          <p:spPr>
            <a:xfrm>
              <a:off x="1733338" y="6016736"/>
              <a:ext cx="2068643" cy="184666"/>
            </a:xfrm>
            <a:prstGeom prst="rect">
              <a:avLst/>
            </a:prstGeom>
            <a:noFill/>
          </p:spPr>
          <p:txBody>
            <a:bodyPr wrap="none" lIns="0" tIns="0" rIns="0" bIns="0" rtlCol="0" anchor="ctr">
              <a:spAutoFit/>
            </a:bodyPr>
            <a:lstStyle/>
            <a:p>
              <a:pPr algn="ctr" defTabSz="913760">
                <a:defRPr/>
              </a:pPr>
              <a:r>
                <a:rPr lang="en-US" sz="1199" b="1">
                  <a:solidFill>
                    <a:srgbClr val="008171"/>
                  </a:solidFill>
                  <a:latin typeface="Segoe UI Semibold" panose="020B0702040204020203" pitchFamily="34" charset="0"/>
                  <a:cs typeface="Segoe UI Semibold" panose="020B0702040204020203" pitchFamily="34" charset="0"/>
                </a:rPr>
                <a:t>Express Route / VPN Gateway</a:t>
              </a:r>
            </a:p>
          </p:txBody>
        </p:sp>
      </p:grpSp>
      <p:grpSp>
        <p:nvGrpSpPr>
          <p:cNvPr id="9" name="Group 8">
            <a:extLst>
              <a:ext uri="{FF2B5EF4-FFF2-40B4-BE49-F238E27FC236}">
                <a16:creationId xmlns:a16="http://schemas.microsoft.com/office/drawing/2014/main" id="{C8AE5C69-44FC-480A-9E2B-35B423152940}"/>
              </a:ext>
            </a:extLst>
          </p:cNvPr>
          <p:cNvGrpSpPr/>
          <p:nvPr/>
        </p:nvGrpSpPr>
        <p:grpSpPr>
          <a:xfrm>
            <a:off x="9446911" y="3346145"/>
            <a:ext cx="1390886" cy="201037"/>
            <a:chOff x="9431995" y="3020352"/>
            <a:chExt cx="1391792" cy="201168"/>
          </a:xfrm>
        </p:grpSpPr>
        <p:sp>
          <p:nvSpPr>
            <p:cNvPr id="98" name="TextBox 97">
              <a:extLst>
                <a:ext uri="{FF2B5EF4-FFF2-40B4-BE49-F238E27FC236}">
                  <a16:creationId xmlns:a16="http://schemas.microsoft.com/office/drawing/2014/main" id="{A0F467A0-295C-4D46-A0FC-E89F3FD7488F}"/>
                </a:ext>
              </a:extLst>
            </p:cNvPr>
            <p:cNvSpPr txBox="1"/>
            <p:nvPr/>
          </p:nvSpPr>
          <p:spPr>
            <a:xfrm>
              <a:off x="9431995" y="3028603"/>
              <a:ext cx="1391792" cy="184666"/>
            </a:xfrm>
            <a:prstGeom prst="rect">
              <a:avLst/>
            </a:prstGeom>
            <a:noFill/>
          </p:spPr>
          <p:txBody>
            <a:bodyPr wrap="none" lIns="274141" tIns="0" rIns="0" bIns="0" rtlCol="0" anchor="t">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IaaS hosted app</a:t>
              </a:r>
            </a:p>
          </p:txBody>
        </p:sp>
        <p:sp>
          <p:nvSpPr>
            <p:cNvPr id="99" name="Oval 98">
              <a:extLst>
                <a:ext uri="{FF2B5EF4-FFF2-40B4-BE49-F238E27FC236}">
                  <a16:creationId xmlns:a16="http://schemas.microsoft.com/office/drawing/2014/main" id="{DA2835F4-E54B-4FAF-9649-E864FE2945BE}"/>
                </a:ext>
              </a:extLst>
            </p:cNvPr>
            <p:cNvSpPr/>
            <p:nvPr/>
          </p:nvSpPr>
          <p:spPr>
            <a:xfrm>
              <a:off x="9431995" y="302035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5</a:t>
              </a:r>
            </a:p>
          </p:txBody>
        </p:sp>
      </p:grpSp>
      <p:grpSp>
        <p:nvGrpSpPr>
          <p:cNvPr id="8" name="Group 7">
            <a:extLst>
              <a:ext uri="{FF2B5EF4-FFF2-40B4-BE49-F238E27FC236}">
                <a16:creationId xmlns:a16="http://schemas.microsoft.com/office/drawing/2014/main" id="{3DE20F27-861F-4F6E-AAF7-E1C57D94CEA0}"/>
              </a:ext>
            </a:extLst>
          </p:cNvPr>
          <p:cNvGrpSpPr/>
          <p:nvPr/>
        </p:nvGrpSpPr>
        <p:grpSpPr>
          <a:xfrm>
            <a:off x="9446912" y="4395885"/>
            <a:ext cx="1166163" cy="369092"/>
            <a:chOff x="9415148" y="4271256"/>
            <a:chExt cx="1166923" cy="369332"/>
          </a:xfrm>
        </p:grpSpPr>
        <p:sp>
          <p:nvSpPr>
            <p:cNvPr id="101" name="TextBox 100">
              <a:extLst>
                <a:ext uri="{FF2B5EF4-FFF2-40B4-BE49-F238E27FC236}">
                  <a16:creationId xmlns:a16="http://schemas.microsoft.com/office/drawing/2014/main" id="{8A7C6D51-4E6D-4E1A-8243-64BACED98565}"/>
                </a:ext>
              </a:extLst>
            </p:cNvPr>
            <p:cNvSpPr txBox="1"/>
            <p:nvPr/>
          </p:nvSpPr>
          <p:spPr>
            <a:xfrm>
              <a:off x="9415148" y="4271256"/>
              <a:ext cx="1166923" cy="369332"/>
            </a:xfrm>
            <a:prstGeom prst="rect">
              <a:avLst/>
            </a:prstGeom>
            <a:noFill/>
          </p:spPr>
          <p:txBody>
            <a:bodyPr wrap="none" lIns="274141" tIns="0" rIns="0" bIns="0" rtlCol="0" anchor="t">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App Service </a:t>
              </a:r>
            </a:p>
            <a:p>
              <a:pPr defTabSz="913760">
                <a:defRPr/>
              </a:pPr>
              <a:r>
                <a:rPr lang="en-US" sz="1199" b="1">
                  <a:solidFill>
                    <a:srgbClr val="2E75B6"/>
                  </a:solidFill>
                  <a:latin typeface="Segoe UI Semibold" panose="020B0702040204020203" pitchFamily="34" charset="0"/>
                  <a:cs typeface="Segoe UI Semibold" panose="020B0702040204020203" pitchFamily="34" charset="0"/>
                </a:rPr>
                <a:t>Environment</a:t>
              </a:r>
            </a:p>
          </p:txBody>
        </p:sp>
        <p:sp>
          <p:nvSpPr>
            <p:cNvPr id="102" name="Oval 101">
              <a:extLst>
                <a:ext uri="{FF2B5EF4-FFF2-40B4-BE49-F238E27FC236}">
                  <a16:creationId xmlns:a16="http://schemas.microsoft.com/office/drawing/2014/main" id="{FA370522-A21B-4EA3-A709-8BBB0E1140A4}"/>
                </a:ext>
              </a:extLst>
            </p:cNvPr>
            <p:cNvSpPr/>
            <p:nvPr/>
          </p:nvSpPr>
          <p:spPr>
            <a:xfrm>
              <a:off x="9415148" y="4355338"/>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6</a:t>
              </a:r>
            </a:p>
          </p:txBody>
        </p:sp>
      </p:grpSp>
      <p:grpSp>
        <p:nvGrpSpPr>
          <p:cNvPr id="13" name="Group 12">
            <a:extLst>
              <a:ext uri="{FF2B5EF4-FFF2-40B4-BE49-F238E27FC236}">
                <a16:creationId xmlns:a16="http://schemas.microsoft.com/office/drawing/2014/main" id="{2FB262EC-90CF-4FB1-84E9-E471E13FAE0F}"/>
              </a:ext>
            </a:extLst>
          </p:cNvPr>
          <p:cNvGrpSpPr/>
          <p:nvPr/>
        </p:nvGrpSpPr>
        <p:grpSpPr>
          <a:xfrm>
            <a:off x="8517239" y="1129054"/>
            <a:ext cx="2441110" cy="826671"/>
            <a:chOff x="9271085" y="572556"/>
            <a:chExt cx="2442700" cy="827210"/>
          </a:xfrm>
        </p:grpSpPr>
        <p:graphicFrame>
          <p:nvGraphicFramePr>
            <p:cNvPr id="109" name="Object 108">
              <a:extLst>
                <a:ext uri="{FF2B5EF4-FFF2-40B4-BE49-F238E27FC236}">
                  <a16:creationId xmlns:a16="http://schemas.microsoft.com/office/drawing/2014/main" id="{327E164E-DC9B-48E9-9BC4-1A70831CBA28}"/>
                </a:ext>
              </a:extLst>
            </p:cNvPr>
            <p:cNvGraphicFramePr>
              <a:graphicFrameLocks noChangeAspect="1"/>
            </p:cNvGraphicFramePr>
            <p:nvPr>
              <p:extLst/>
            </p:nvPr>
          </p:nvGraphicFramePr>
          <p:xfrm>
            <a:off x="9271085" y="820517"/>
            <a:ext cx="579249" cy="579249"/>
          </p:xfrm>
          <a:graphic>
            <a:graphicData uri="http://schemas.openxmlformats.org/presentationml/2006/ole">
              <mc:AlternateContent xmlns:mc="http://schemas.openxmlformats.org/markup-compatibility/2006">
                <mc:Choice xmlns:v="urn:schemas-microsoft-com:vml" Requires="v">
                  <p:oleObj spid="_x0000_s2738" name="CorelDRAW" r:id="rId8" imgW="344725" imgH="344125" progId="CorelDraw.Graphic.17">
                    <p:embed/>
                  </p:oleObj>
                </mc:Choice>
                <mc:Fallback>
                  <p:oleObj name="CorelDRAW" r:id="rId8" imgW="344725" imgH="344125" progId="CorelDraw.Graphic.17">
                    <p:embed/>
                    <p:pic>
                      <p:nvPicPr>
                        <p:cNvPr id="109" name="Object 108">
                          <a:extLst>
                            <a:ext uri="{FF2B5EF4-FFF2-40B4-BE49-F238E27FC236}">
                              <a16:creationId xmlns:a16="http://schemas.microsoft.com/office/drawing/2014/main" id="{327E164E-DC9B-48E9-9BC4-1A70831CBA28}"/>
                            </a:ext>
                          </a:extLst>
                        </p:cNvPr>
                        <p:cNvPicPr/>
                        <p:nvPr/>
                      </p:nvPicPr>
                      <p:blipFill>
                        <a:blip r:embed="rId9"/>
                        <a:stretch>
                          <a:fillRect/>
                        </a:stretch>
                      </p:blipFill>
                      <p:spPr>
                        <a:xfrm>
                          <a:off x="9271085" y="820517"/>
                          <a:ext cx="579249" cy="579249"/>
                        </a:xfrm>
                        <a:prstGeom prst="rect">
                          <a:avLst/>
                        </a:prstGeom>
                      </p:spPr>
                    </p:pic>
                  </p:oleObj>
                </mc:Fallback>
              </mc:AlternateContent>
            </a:graphicData>
          </a:graphic>
        </p:graphicFrame>
        <p:grpSp>
          <p:nvGrpSpPr>
            <p:cNvPr id="10" name="Group 9">
              <a:extLst>
                <a:ext uri="{FF2B5EF4-FFF2-40B4-BE49-F238E27FC236}">
                  <a16:creationId xmlns:a16="http://schemas.microsoft.com/office/drawing/2014/main" id="{9DEFB0EE-AA98-422C-87AD-226E231AB45E}"/>
                </a:ext>
              </a:extLst>
            </p:cNvPr>
            <p:cNvGrpSpPr/>
            <p:nvPr/>
          </p:nvGrpSpPr>
          <p:grpSpPr>
            <a:xfrm>
              <a:off x="9808648" y="572556"/>
              <a:ext cx="1905137" cy="369332"/>
              <a:chOff x="9380867" y="416975"/>
              <a:chExt cx="1905137" cy="369332"/>
            </a:xfrm>
          </p:grpSpPr>
          <p:sp>
            <p:nvSpPr>
              <p:cNvPr id="138" name="TextBox 137">
                <a:extLst>
                  <a:ext uri="{FF2B5EF4-FFF2-40B4-BE49-F238E27FC236}">
                    <a16:creationId xmlns:a16="http://schemas.microsoft.com/office/drawing/2014/main" id="{5E54B932-5CB1-4788-AA09-3FD85A098AA2}"/>
                  </a:ext>
                </a:extLst>
              </p:cNvPr>
              <p:cNvSpPr txBox="1"/>
              <p:nvPr/>
            </p:nvSpPr>
            <p:spPr>
              <a:xfrm>
                <a:off x="9380867" y="416975"/>
                <a:ext cx="1905137" cy="369332"/>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“VNet Integrated”</a:t>
                </a:r>
              </a:p>
              <a:p>
                <a:pPr defTabSz="913760">
                  <a:defRPr/>
                </a:pPr>
                <a:r>
                  <a:rPr lang="en-US" sz="1199" b="1">
                    <a:solidFill>
                      <a:srgbClr val="2E75B6"/>
                    </a:solidFill>
                    <a:latin typeface="Segoe UI Semibold" panose="020B0702040204020203" pitchFamily="34" charset="0"/>
                    <a:cs typeface="Segoe UI Semibold" panose="020B0702040204020203" pitchFamily="34" charset="0"/>
                  </a:rPr>
                  <a:t>web app (peered VNet)</a:t>
                </a:r>
              </a:p>
            </p:txBody>
          </p:sp>
          <p:sp>
            <p:nvSpPr>
              <p:cNvPr id="114" name="Oval 113">
                <a:extLst>
                  <a:ext uri="{FF2B5EF4-FFF2-40B4-BE49-F238E27FC236}">
                    <a16:creationId xmlns:a16="http://schemas.microsoft.com/office/drawing/2014/main" id="{88939837-BCAD-41B9-A0FA-4B52C36A2977}"/>
                  </a:ext>
                </a:extLst>
              </p:cNvPr>
              <p:cNvSpPr/>
              <p:nvPr/>
            </p:nvSpPr>
            <p:spPr>
              <a:xfrm>
                <a:off x="9380867" y="501057"/>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4</a:t>
                </a:r>
              </a:p>
            </p:txBody>
          </p:sp>
        </p:grpSp>
      </p:grpSp>
      <p:sp>
        <p:nvSpPr>
          <p:cNvPr id="54" name="TextBox 53">
            <a:extLst>
              <a:ext uri="{FF2B5EF4-FFF2-40B4-BE49-F238E27FC236}">
                <a16:creationId xmlns:a16="http://schemas.microsoft.com/office/drawing/2014/main" id="{E341CFC5-FE55-4A0A-BA79-08D229991295}"/>
              </a:ext>
            </a:extLst>
          </p:cNvPr>
          <p:cNvSpPr txBox="1"/>
          <p:nvPr/>
        </p:nvSpPr>
        <p:spPr>
          <a:xfrm>
            <a:off x="10270225" y="2330401"/>
            <a:ext cx="1195061" cy="184546"/>
          </a:xfrm>
          <a:prstGeom prst="rect">
            <a:avLst/>
          </a:prstGeom>
          <a:noFill/>
        </p:spPr>
        <p:txBody>
          <a:bodyPr wrap="none" lIns="0" tIns="0" rIns="0" bIns="0" rtlCol="0">
            <a:spAutoFit/>
          </a:bodyPr>
          <a:lstStyle/>
          <a:p>
            <a:pPr defTabSz="913760">
              <a:defRPr/>
            </a:pPr>
            <a:r>
              <a:rPr lang="en-US" sz="1199" b="1">
                <a:solidFill>
                  <a:srgbClr val="E7E6E6">
                    <a:lumMod val="50000"/>
                  </a:srgbClr>
                </a:solidFill>
                <a:latin typeface="Segoe UI Semibold" panose="020B0702040204020203" pitchFamily="34" charset="0"/>
                <a:cs typeface="Segoe UI Semibold" panose="020B0702040204020203" pitchFamily="34" charset="0"/>
              </a:rPr>
              <a:t>Application VNet</a:t>
            </a:r>
          </a:p>
        </p:txBody>
      </p:sp>
      <p:grpSp>
        <p:nvGrpSpPr>
          <p:cNvPr id="22" name="Group 21">
            <a:extLst>
              <a:ext uri="{FF2B5EF4-FFF2-40B4-BE49-F238E27FC236}">
                <a16:creationId xmlns:a16="http://schemas.microsoft.com/office/drawing/2014/main" id="{B809F1A2-91E3-48AA-AB86-4DAD1FF692D3}"/>
              </a:ext>
            </a:extLst>
          </p:cNvPr>
          <p:cNvGrpSpPr/>
          <p:nvPr/>
        </p:nvGrpSpPr>
        <p:grpSpPr>
          <a:xfrm>
            <a:off x="4116400" y="5717340"/>
            <a:ext cx="2060049" cy="922531"/>
            <a:chOff x="4274132" y="5826686"/>
            <a:chExt cx="2061391" cy="923132"/>
          </a:xfrm>
        </p:grpSpPr>
        <p:graphicFrame>
          <p:nvGraphicFramePr>
            <p:cNvPr id="35" name="Object 34">
              <a:extLst>
                <a:ext uri="{FF2B5EF4-FFF2-40B4-BE49-F238E27FC236}">
                  <a16:creationId xmlns:a16="http://schemas.microsoft.com/office/drawing/2014/main" id="{5549E5BA-8F23-4939-BCC3-2B6718EE7F7A}"/>
                </a:ext>
              </a:extLst>
            </p:cNvPr>
            <p:cNvGraphicFramePr>
              <a:graphicFrameLocks noChangeAspect="1"/>
            </p:cNvGraphicFramePr>
            <p:nvPr>
              <p:extLst/>
            </p:nvPr>
          </p:nvGraphicFramePr>
          <p:xfrm>
            <a:off x="4274132" y="5846707"/>
            <a:ext cx="608373" cy="636322"/>
          </p:xfrm>
          <a:graphic>
            <a:graphicData uri="http://schemas.openxmlformats.org/presentationml/2006/ole">
              <mc:AlternateContent xmlns:mc="http://schemas.openxmlformats.org/markup-compatibility/2006">
                <mc:Choice xmlns:v="urn:schemas-microsoft-com:vml" Requires="v">
                  <p:oleObj spid="_x0000_s2739" name="CorelDRAW" r:id="rId10" imgW="1036218" imgH="1084217" progId="CorelDraw.Graphic.17">
                    <p:embed/>
                  </p:oleObj>
                </mc:Choice>
                <mc:Fallback>
                  <p:oleObj name="CorelDRAW" r:id="rId10" imgW="1036218" imgH="1084217" progId="CorelDraw.Graphic.17">
                    <p:embed/>
                    <p:pic>
                      <p:nvPicPr>
                        <p:cNvPr id="35" name="Object 34">
                          <a:extLst>
                            <a:ext uri="{FF2B5EF4-FFF2-40B4-BE49-F238E27FC236}">
                              <a16:creationId xmlns:a16="http://schemas.microsoft.com/office/drawing/2014/main" id="{5549E5BA-8F23-4939-BCC3-2B6718EE7F7A}"/>
                            </a:ext>
                          </a:extLst>
                        </p:cNvPr>
                        <p:cNvPicPr/>
                        <p:nvPr/>
                      </p:nvPicPr>
                      <p:blipFill>
                        <a:blip r:embed="rId11"/>
                        <a:stretch>
                          <a:fillRect/>
                        </a:stretch>
                      </p:blipFill>
                      <p:spPr>
                        <a:xfrm>
                          <a:off x="4274132" y="5846707"/>
                          <a:ext cx="608373" cy="636322"/>
                        </a:xfrm>
                        <a:prstGeom prst="rect">
                          <a:avLst/>
                        </a:prstGeom>
                      </p:spPr>
                    </p:pic>
                  </p:oleObj>
                </mc:Fallback>
              </mc:AlternateContent>
            </a:graphicData>
          </a:graphic>
        </p:graphicFrame>
        <p:grpSp>
          <p:nvGrpSpPr>
            <p:cNvPr id="18" name="Group 17">
              <a:extLst>
                <a:ext uri="{FF2B5EF4-FFF2-40B4-BE49-F238E27FC236}">
                  <a16:creationId xmlns:a16="http://schemas.microsoft.com/office/drawing/2014/main" id="{3D1B4B78-F24B-400E-B7B6-75959FD9EA32}"/>
                </a:ext>
              </a:extLst>
            </p:cNvPr>
            <p:cNvGrpSpPr/>
            <p:nvPr/>
          </p:nvGrpSpPr>
          <p:grpSpPr>
            <a:xfrm>
              <a:off x="4860824" y="5826686"/>
              <a:ext cx="1474699" cy="201168"/>
              <a:chOff x="5044340" y="6210522"/>
              <a:chExt cx="1474699" cy="201168"/>
            </a:xfrm>
          </p:grpSpPr>
          <p:sp>
            <p:nvSpPr>
              <p:cNvPr id="49" name="TextBox 48">
                <a:extLst>
                  <a:ext uri="{FF2B5EF4-FFF2-40B4-BE49-F238E27FC236}">
                    <a16:creationId xmlns:a16="http://schemas.microsoft.com/office/drawing/2014/main" id="{B83053F2-12EB-4D7E-B3AC-3237B1378C62}"/>
                  </a:ext>
                </a:extLst>
              </p:cNvPr>
              <p:cNvSpPr txBox="1"/>
              <p:nvPr/>
            </p:nvSpPr>
            <p:spPr>
              <a:xfrm>
                <a:off x="5044340" y="6218773"/>
                <a:ext cx="1474699" cy="184666"/>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On-premises app</a:t>
                </a:r>
              </a:p>
            </p:txBody>
          </p:sp>
          <p:sp>
            <p:nvSpPr>
              <p:cNvPr id="71" name="Oval 70">
                <a:extLst>
                  <a:ext uri="{FF2B5EF4-FFF2-40B4-BE49-F238E27FC236}">
                    <a16:creationId xmlns:a16="http://schemas.microsoft.com/office/drawing/2014/main" id="{7DCC044D-7411-485E-BEF0-4E2F4BB66A44}"/>
                  </a:ext>
                </a:extLst>
              </p:cNvPr>
              <p:cNvSpPr/>
              <p:nvPr/>
            </p:nvSpPr>
            <p:spPr>
              <a:xfrm>
                <a:off x="5044340" y="621052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7</a:t>
                </a:r>
              </a:p>
            </p:txBody>
          </p:sp>
        </p:grpSp>
        <p:graphicFrame>
          <p:nvGraphicFramePr>
            <p:cNvPr id="17" name="Object 16">
              <a:extLst>
                <a:ext uri="{FF2B5EF4-FFF2-40B4-BE49-F238E27FC236}">
                  <a16:creationId xmlns:a16="http://schemas.microsoft.com/office/drawing/2014/main" id="{E6DBA327-80AE-4159-BB1E-F7D66B2859CF}"/>
                </a:ext>
              </a:extLst>
            </p:cNvPr>
            <p:cNvGraphicFramePr>
              <a:graphicFrameLocks noChangeAspect="1"/>
            </p:cNvGraphicFramePr>
            <p:nvPr>
              <p:extLst/>
            </p:nvPr>
          </p:nvGraphicFramePr>
          <p:xfrm>
            <a:off x="4277275" y="6370448"/>
            <a:ext cx="438912" cy="379370"/>
          </p:xfrm>
          <a:graphic>
            <a:graphicData uri="http://schemas.openxmlformats.org/presentationml/2006/ole">
              <mc:AlternateContent xmlns:mc="http://schemas.openxmlformats.org/markup-compatibility/2006">
                <mc:Choice xmlns:v="urn:schemas-microsoft-com:vml" Requires="v">
                  <p:oleObj spid="_x0000_s2740" name="CorelDRAW" r:id="rId12" imgW="409259" imgH="354738" progId="CorelDraw.Graphic.17">
                    <p:embed/>
                  </p:oleObj>
                </mc:Choice>
                <mc:Fallback>
                  <p:oleObj name="CorelDRAW" r:id="rId12" imgW="409259" imgH="354738" progId="CorelDraw.Graphic.17">
                    <p:embed/>
                    <p:pic>
                      <p:nvPicPr>
                        <p:cNvPr id="17" name="Object 16">
                          <a:extLst>
                            <a:ext uri="{FF2B5EF4-FFF2-40B4-BE49-F238E27FC236}">
                              <a16:creationId xmlns:a16="http://schemas.microsoft.com/office/drawing/2014/main" id="{E6DBA327-80AE-4159-BB1E-F7D66B2859CF}"/>
                            </a:ext>
                          </a:extLst>
                        </p:cNvPr>
                        <p:cNvPicPr/>
                        <p:nvPr/>
                      </p:nvPicPr>
                      <p:blipFill>
                        <a:blip r:embed="rId13"/>
                        <a:stretch>
                          <a:fillRect/>
                        </a:stretch>
                      </p:blipFill>
                      <p:spPr>
                        <a:xfrm>
                          <a:off x="4277275" y="6370448"/>
                          <a:ext cx="438912" cy="379370"/>
                        </a:xfrm>
                        <a:prstGeom prst="rect">
                          <a:avLst/>
                        </a:prstGeom>
                      </p:spPr>
                    </p:pic>
                  </p:oleObj>
                </mc:Fallback>
              </mc:AlternateContent>
            </a:graphicData>
          </a:graphic>
        </p:graphicFrame>
      </p:grpSp>
      <p:grpSp>
        <p:nvGrpSpPr>
          <p:cNvPr id="7" name="Group 6">
            <a:extLst>
              <a:ext uri="{FF2B5EF4-FFF2-40B4-BE49-F238E27FC236}">
                <a16:creationId xmlns:a16="http://schemas.microsoft.com/office/drawing/2014/main" id="{404D5743-BB98-455A-95CA-E6BF99BF9298}"/>
              </a:ext>
            </a:extLst>
          </p:cNvPr>
          <p:cNvGrpSpPr/>
          <p:nvPr/>
        </p:nvGrpSpPr>
        <p:grpSpPr>
          <a:xfrm>
            <a:off x="6186258" y="1129054"/>
            <a:ext cx="2080953" cy="826349"/>
            <a:chOff x="5911104" y="1447999"/>
            <a:chExt cx="2082309" cy="826887"/>
          </a:xfrm>
        </p:grpSpPr>
        <p:graphicFrame>
          <p:nvGraphicFramePr>
            <p:cNvPr id="53" name="Object 52">
              <a:extLst>
                <a:ext uri="{FF2B5EF4-FFF2-40B4-BE49-F238E27FC236}">
                  <a16:creationId xmlns:a16="http://schemas.microsoft.com/office/drawing/2014/main" id="{43662D4F-4B66-4449-B949-1B563BE48F50}"/>
                </a:ext>
              </a:extLst>
            </p:cNvPr>
            <p:cNvGraphicFramePr>
              <a:graphicFrameLocks noChangeAspect="1"/>
            </p:cNvGraphicFramePr>
            <p:nvPr>
              <p:extLst/>
            </p:nvPr>
          </p:nvGraphicFramePr>
          <p:xfrm>
            <a:off x="5911104" y="1695637"/>
            <a:ext cx="579249" cy="579249"/>
          </p:xfrm>
          <a:graphic>
            <a:graphicData uri="http://schemas.openxmlformats.org/presentationml/2006/ole">
              <mc:AlternateContent xmlns:mc="http://schemas.openxmlformats.org/markup-compatibility/2006">
                <mc:Choice xmlns:v="urn:schemas-microsoft-com:vml" Requires="v">
                  <p:oleObj spid="_x0000_s2741" name="CorelDRAW" r:id="rId8" imgW="344725" imgH="344125" progId="CorelDraw.Graphic.17">
                    <p:embed/>
                  </p:oleObj>
                </mc:Choice>
                <mc:Fallback>
                  <p:oleObj name="CorelDRAW" r:id="rId8" imgW="344725" imgH="344125" progId="CorelDraw.Graphic.17">
                    <p:embed/>
                    <p:pic>
                      <p:nvPicPr>
                        <p:cNvPr id="53" name="Object 52">
                          <a:extLst>
                            <a:ext uri="{FF2B5EF4-FFF2-40B4-BE49-F238E27FC236}">
                              <a16:creationId xmlns:a16="http://schemas.microsoft.com/office/drawing/2014/main" id="{43662D4F-4B66-4449-B949-1B563BE48F50}"/>
                            </a:ext>
                          </a:extLst>
                        </p:cNvPr>
                        <p:cNvPicPr/>
                        <p:nvPr/>
                      </p:nvPicPr>
                      <p:blipFill>
                        <a:blip r:embed="rId9"/>
                        <a:stretch>
                          <a:fillRect/>
                        </a:stretch>
                      </p:blipFill>
                      <p:spPr>
                        <a:xfrm>
                          <a:off x="5911104" y="1695637"/>
                          <a:ext cx="579249" cy="579249"/>
                        </a:xfrm>
                        <a:prstGeom prst="rect">
                          <a:avLst/>
                        </a:prstGeom>
                      </p:spPr>
                    </p:pic>
                  </p:oleObj>
                </mc:Fallback>
              </mc:AlternateContent>
            </a:graphicData>
          </a:graphic>
        </p:graphicFrame>
        <p:grpSp>
          <p:nvGrpSpPr>
            <p:cNvPr id="74" name="Group 73">
              <a:extLst>
                <a:ext uri="{FF2B5EF4-FFF2-40B4-BE49-F238E27FC236}">
                  <a16:creationId xmlns:a16="http://schemas.microsoft.com/office/drawing/2014/main" id="{31EBF8C2-E8F5-4C33-A05A-A81014B26095}"/>
                </a:ext>
              </a:extLst>
            </p:cNvPr>
            <p:cNvGrpSpPr/>
            <p:nvPr/>
          </p:nvGrpSpPr>
          <p:grpSpPr>
            <a:xfrm>
              <a:off x="6455043" y="1447999"/>
              <a:ext cx="1538370" cy="369332"/>
              <a:chOff x="5813616" y="1220270"/>
              <a:chExt cx="1538370" cy="369332"/>
            </a:xfrm>
          </p:grpSpPr>
          <p:sp>
            <p:nvSpPr>
              <p:cNvPr id="75" name="TextBox 74">
                <a:extLst>
                  <a:ext uri="{FF2B5EF4-FFF2-40B4-BE49-F238E27FC236}">
                    <a16:creationId xmlns:a16="http://schemas.microsoft.com/office/drawing/2014/main" id="{6933150B-343C-403F-8D1D-0972BB59CCFD}"/>
                  </a:ext>
                </a:extLst>
              </p:cNvPr>
              <p:cNvSpPr txBox="1"/>
              <p:nvPr/>
            </p:nvSpPr>
            <p:spPr>
              <a:xfrm>
                <a:off x="5813616" y="1220270"/>
                <a:ext cx="1538370" cy="369332"/>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“VNet Integrated”</a:t>
                </a:r>
              </a:p>
              <a:p>
                <a:pPr defTabSz="913760">
                  <a:defRPr/>
                </a:pPr>
                <a:r>
                  <a:rPr lang="en-US" sz="1199" b="1">
                    <a:solidFill>
                      <a:srgbClr val="2E75B6"/>
                    </a:solidFill>
                    <a:latin typeface="Segoe UI Semibold" panose="020B0702040204020203" pitchFamily="34" charset="0"/>
                    <a:cs typeface="Segoe UI Semibold" panose="020B0702040204020203" pitchFamily="34" charset="0"/>
                  </a:rPr>
                  <a:t>web app</a:t>
                </a:r>
              </a:p>
            </p:txBody>
          </p:sp>
          <p:sp>
            <p:nvSpPr>
              <p:cNvPr id="76" name="Oval 75">
                <a:extLst>
                  <a:ext uri="{FF2B5EF4-FFF2-40B4-BE49-F238E27FC236}">
                    <a16:creationId xmlns:a16="http://schemas.microsoft.com/office/drawing/2014/main" id="{29DEB32C-9205-4E0A-BED5-BC63CE9670DF}"/>
                  </a:ext>
                </a:extLst>
              </p:cNvPr>
              <p:cNvSpPr/>
              <p:nvPr/>
            </p:nvSpPr>
            <p:spPr>
              <a:xfrm>
                <a:off x="5813616" y="130435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3</a:t>
                </a:r>
              </a:p>
            </p:txBody>
          </p:sp>
        </p:grpSp>
      </p:grpSp>
      <p:graphicFrame>
        <p:nvGraphicFramePr>
          <p:cNvPr id="39" name="Object 38">
            <a:extLst>
              <a:ext uri="{FF2B5EF4-FFF2-40B4-BE49-F238E27FC236}">
                <a16:creationId xmlns:a16="http://schemas.microsoft.com/office/drawing/2014/main" id="{6C73DEF3-0A32-4B16-9738-1ABFDF2D056D}"/>
              </a:ext>
            </a:extLst>
          </p:cNvPr>
          <p:cNvGraphicFramePr>
            <a:graphicFrameLocks noChangeAspect="1"/>
          </p:cNvGraphicFramePr>
          <p:nvPr>
            <p:extLst/>
          </p:nvPr>
        </p:nvGraphicFramePr>
        <p:xfrm>
          <a:off x="1593859" y="1672072"/>
          <a:ext cx="665307" cy="776734"/>
        </p:xfrm>
        <a:graphic>
          <a:graphicData uri="http://schemas.openxmlformats.org/presentationml/2006/ole">
            <mc:AlternateContent xmlns:mc="http://schemas.openxmlformats.org/markup-compatibility/2006">
              <mc:Choice xmlns:v="urn:schemas-microsoft-com:vml" Requires="v">
                <p:oleObj spid="_x0000_s2742" name="CorelDRAW" r:id="rId14" imgW="322669" imgH="376374" progId="CorelDraw.Graphic.17">
                  <p:embed/>
                </p:oleObj>
              </mc:Choice>
              <mc:Fallback>
                <p:oleObj name="CorelDRAW" r:id="rId14" imgW="322669" imgH="376374" progId="CorelDraw.Graphic.17">
                  <p:embed/>
                  <p:pic>
                    <p:nvPicPr>
                      <p:cNvPr id="39" name="Object 38">
                        <a:extLst>
                          <a:ext uri="{FF2B5EF4-FFF2-40B4-BE49-F238E27FC236}">
                            <a16:creationId xmlns:a16="http://schemas.microsoft.com/office/drawing/2014/main" id="{6C73DEF3-0A32-4B16-9738-1ABFDF2D056D}"/>
                          </a:ext>
                        </a:extLst>
                      </p:cNvPr>
                      <p:cNvPicPr/>
                      <p:nvPr/>
                    </p:nvPicPr>
                    <p:blipFill>
                      <a:blip r:embed="rId15"/>
                      <a:stretch>
                        <a:fillRect/>
                      </a:stretch>
                    </p:blipFill>
                    <p:spPr>
                      <a:xfrm>
                        <a:off x="1593859" y="1672072"/>
                        <a:ext cx="665307" cy="776734"/>
                      </a:xfrm>
                      <a:prstGeom prst="rect">
                        <a:avLst/>
                      </a:prstGeom>
                    </p:spPr>
                  </p:pic>
                </p:oleObj>
              </mc:Fallback>
            </mc:AlternateContent>
          </a:graphicData>
        </a:graphic>
      </p:graphicFrame>
      <p:grpSp>
        <p:nvGrpSpPr>
          <p:cNvPr id="42" name="Group 41">
            <a:extLst>
              <a:ext uri="{FF2B5EF4-FFF2-40B4-BE49-F238E27FC236}">
                <a16:creationId xmlns:a16="http://schemas.microsoft.com/office/drawing/2014/main" id="{E377304A-74D8-4D76-9347-B4E1A6002176}"/>
              </a:ext>
            </a:extLst>
          </p:cNvPr>
          <p:cNvGrpSpPr/>
          <p:nvPr/>
        </p:nvGrpSpPr>
        <p:grpSpPr>
          <a:xfrm>
            <a:off x="2997723" y="3983327"/>
            <a:ext cx="1499434" cy="968858"/>
            <a:chOff x="3146970" y="3858429"/>
            <a:chExt cx="1500411" cy="969489"/>
          </a:xfrm>
        </p:grpSpPr>
        <p:sp>
          <p:nvSpPr>
            <p:cNvPr id="68" name="TextBox 67">
              <a:extLst>
                <a:ext uri="{FF2B5EF4-FFF2-40B4-BE49-F238E27FC236}">
                  <a16:creationId xmlns:a16="http://schemas.microsoft.com/office/drawing/2014/main" id="{065C8C61-EBB3-4F74-81B1-A3F873A7E764}"/>
                </a:ext>
              </a:extLst>
            </p:cNvPr>
            <p:cNvSpPr txBox="1"/>
            <p:nvPr/>
          </p:nvSpPr>
          <p:spPr>
            <a:xfrm>
              <a:off x="3146970" y="4643252"/>
              <a:ext cx="1500411" cy="184666"/>
            </a:xfrm>
            <a:prstGeom prst="rect">
              <a:avLst/>
            </a:prstGeom>
            <a:noFill/>
          </p:spPr>
          <p:txBody>
            <a:bodyPr wrap="none" lIns="0" tIns="0" rIns="0" bIns="0" rtlCol="0" anchor="t">
              <a:spAutoFit/>
            </a:bodyPr>
            <a:lstStyle/>
            <a:p>
              <a:pPr algn="ctr" defTabSz="913760">
                <a:defRPr/>
              </a:pPr>
              <a:r>
                <a:rPr lang="en-US" sz="1199" b="1">
                  <a:solidFill>
                    <a:srgbClr val="C55A11"/>
                  </a:solidFill>
                  <a:latin typeface="Segoe UI Semibold" panose="020B0702040204020203" pitchFamily="34" charset="0"/>
                  <a:cs typeface="Segoe UI Semibold" panose="020B0702040204020203" pitchFamily="34" charset="0"/>
                </a:rPr>
                <a:t>Managed Instance #2</a:t>
              </a:r>
            </a:p>
          </p:txBody>
        </p:sp>
        <p:graphicFrame>
          <p:nvGraphicFramePr>
            <p:cNvPr id="94" name="Object 93">
              <a:extLst>
                <a:ext uri="{FF2B5EF4-FFF2-40B4-BE49-F238E27FC236}">
                  <a16:creationId xmlns:a16="http://schemas.microsoft.com/office/drawing/2014/main" id="{FB88A410-F95C-41A4-B662-56BA8AFBBEFB}"/>
                </a:ext>
              </a:extLst>
            </p:cNvPr>
            <p:cNvGraphicFramePr>
              <a:graphicFrameLocks noChangeAspect="1"/>
            </p:cNvGraphicFramePr>
            <p:nvPr>
              <p:extLst/>
            </p:nvPr>
          </p:nvGraphicFramePr>
          <p:xfrm>
            <a:off x="3591522" y="3858429"/>
            <a:ext cx="611306" cy="778923"/>
          </p:xfrm>
          <a:graphic>
            <a:graphicData uri="http://schemas.openxmlformats.org/presentationml/2006/ole">
              <mc:AlternateContent xmlns:mc="http://schemas.openxmlformats.org/markup-compatibility/2006">
                <mc:Choice xmlns:v="urn:schemas-microsoft-com:vml" Requires="v">
                  <p:oleObj spid="_x0000_s2743" name="CorelDRAW" r:id="rId16" imgW="295712" imgH="376374" progId="CorelDraw.Graphic.17">
                    <p:embed/>
                  </p:oleObj>
                </mc:Choice>
                <mc:Fallback>
                  <p:oleObj name="CorelDRAW" r:id="rId16" imgW="295712" imgH="376374" progId="CorelDraw.Graphic.17">
                    <p:embed/>
                    <p:pic>
                      <p:nvPicPr>
                        <p:cNvPr id="94" name="Object 93">
                          <a:extLst>
                            <a:ext uri="{FF2B5EF4-FFF2-40B4-BE49-F238E27FC236}">
                              <a16:creationId xmlns:a16="http://schemas.microsoft.com/office/drawing/2014/main" id="{FB88A410-F95C-41A4-B662-56BA8AFBBEFB}"/>
                            </a:ext>
                          </a:extLst>
                        </p:cNvPr>
                        <p:cNvPicPr/>
                        <p:nvPr/>
                      </p:nvPicPr>
                      <p:blipFill>
                        <a:blip r:embed="rId17"/>
                        <a:stretch>
                          <a:fillRect/>
                        </a:stretch>
                      </p:blipFill>
                      <p:spPr>
                        <a:xfrm>
                          <a:off x="3591522" y="3858429"/>
                          <a:ext cx="611306" cy="778923"/>
                        </a:xfrm>
                        <a:prstGeom prst="rect">
                          <a:avLst/>
                        </a:prstGeom>
                      </p:spPr>
                    </p:pic>
                  </p:oleObj>
                </mc:Fallback>
              </mc:AlternateContent>
            </a:graphicData>
          </a:graphic>
        </p:graphicFrame>
      </p:grpSp>
      <p:grpSp>
        <p:nvGrpSpPr>
          <p:cNvPr id="104" name="Group 103">
            <a:extLst>
              <a:ext uri="{FF2B5EF4-FFF2-40B4-BE49-F238E27FC236}">
                <a16:creationId xmlns:a16="http://schemas.microsoft.com/office/drawing/2014/main" id="{7A9A306A-EEDC-4FD3-9A3D-CF75E905DA67}"/>
              </a:ext>
            </a:extLst>
          </p:cNvPr>
          <p:cNvGrpSpPr/>
          <p:nvPr/>
        </p:nvGrpSpPr>
        <p:grpSpPr>
          <a:xfrm>
            <a:off x="1030754" y="3983327"/>
            <a:ext cx="1499434" cy="968858"/>
            <a:chOff x="3146970" y="3858429"/>
            <a:chExt cx="1500411" cy="969489"/>
          </a:xfrm>
        </p:grpSpPr>
        <p:sp>
          <p:nvSpPr>
            <p:cNvPr id="105" name="TextBox 104">
              <a:extLst>
                <a:ext uri="{FF2B5EF4-FFF2-40B4-BE49-F238E27FC236}">
                  <a16:creationId xmlns:a16="http://schemas.microsoft.com/office/drawing/2014/main" id="{E9D1BD68-8181-48B0-B5E3-938FAA3F33A2}"/>
                </a:ext>
              </a:extLst>
            </p:cNvPr>
            <p:cNvSpPr txBox="1"/>
            <p:nvPr/>
          </p:nvSpPr>
          <p:spPr>
            <a:xfrm>
              <a:off x="3146970" y="4643252"/>
              <a:ext cx="1500411" cy="184666"/>
            </a:xfrm>
            <a:prstGeom prst="rect">
              <a:avLst/>
            </a:prstGeom>
            <a:noFill/>
          </p:spPr>
          <p:txBody>
            <a:bodyPr wrap="none" lIns="0" tIns="0" rIns="0" bIns="0" rtlCol="0" anchor="t">
              <a:spAutoFit/>
            </a:bodyPr>
            <a:lstStyle/>
            <a:p>
              <a:pPr algn="ctr" defTabSz="913760">
                <a:defRPr/>
              </a:pPr>
              <a:r>
                <a:rPr lang="en-US" sz="1199" b="1">
                  <a:solidFill>
                    <a:srgbClr val="C55A11"/>
                  </a:solidFill>
                  <a:latin typeface="Segoe UI Semibold" panose="020B0702040204020203" pitchFamily="34" charset="0"/>
                  <a:cs typeface="Segoe UI Semibold" panose="020B0702040204020203" pitchFamily="34" charset="0"/>
                </a:rPr>
                <a:t>Managed Instance #1</a:t>
              </a:r>
            </a:p>
          </p:txBody>
        </p:sp>
        <p:graphicFrame>
          <p:nvGraphicFramePr>
            <p:cNvPr id="106" name="Object 105">
              <a:extLst>
                <a:ext uri="{FF2B5EF4-FFF2-40B4-BE49-F238E27FC236}">
                  <a16:creationId xmlns:a16="http://schemas.microsoft.com/office/drawing/2014/main" id="{5DF4856B-21D7-4E21-96AC-7D4496C5E69F}"/>
                </a:ext>
              </a:extLst>
            </p:cNvPr>
            <p:cNvGraphicFramePr>
              <a:graphicFrameLocks noChangeAspect="1"/>
            </p:cNvGraphicFramePr>
            <p:nvPr>
              <p:extLst/>
            </p:nvPr>
          </p:nvGraphicFramePr>
          <p:xfrm>
            <a:off x="3591522" y="3858429"/>
            <a:ext cx="611306" cy="778923"/>
          </p:xfrm>
          <a:graphic>
            <a:graphicData uri="http://schemas.openxmlformats.org/presentationml/2006/ole">
              <mc:AlternateContent xmlns:mc="http://schemas.openxmlformats.org/markup-compatibility/2006">
                <mc:Choice xmlns:v="urn:schemas-microsoft-com:vml" Requires="v">
                  <p:oleObj spid="_x0000_s2744" name="CorelDRAW" r:id="rId18" imgW="295712" imgH="376374" progId="CorelDraw.Graphic.17">
                    <p:embed/>
                  </p:oleObj>
                </mc:Choice>
                <mc:Fallback>
                  <p:oleObj name="CorelDRAW" r:id="rId18" imgW="295712" imgH="376374" progId="CorelDraw.Graphic.17">
                    <p:embed/>
                    <p:pic>
                      <p:nvPicPr>
                        <p:cNvPr id="106" name="Object 105">
                          <a:extLst>
                            <a:ext uri="{FF2B5EF4-FFF2-40B4-BE49-F238E27FC236}">
                              <a16:creationId xmlns:a16="http://schemas.microsoft.com/office/drawing/2014/main" id="{5DF4856B-21D7-4E21-96AC-7D4496C5E69F}"/>
                            </a:ext>
                          </a:extLst>
                        </p:cNvPr>
                        <p:cNvPicPr/>
                        <p:nvPr/>
                      </p:nvPicPr>
                      <p:blipFill>
                        <a:blip r:embed="rId17"/>
                        <a:stretch>
                          <a:fillRect/>
                        </a:stretch>
                      </p:blipFill>
                      <p:spPr>
                        <a:xfrm>
                          <a:off x="3591522" y="3858429"/>
                          <a:ext cx="611306" cy="778923"/>
                        </a:xfrm>
                        <a:prstGeom prst="rect">
                          <a:avLst/>
                        </a:prstGeom>
                      </p:spPr>
                    </p:pic>
                  </p:oleObj>
                </mc:Fallback>
              </mc:AlternateContent>
            </a:graphicData>
          </a:graphic>
        </p:graphicFrame>
      </p:grpSp>
      <p:graphicFrame>
        <p:nvGraphicFramePr>
          <p:cNvPr id="107" name="Object 106">
            <a:extLst>
              <a:ext uri="{FF2B5EF4-FFF2-40B4-BE49-F238E27FC236}">
                <a16:creationId xmlns:a16="http://schemas.microsoft.com/office/drawing/2014/main" id="{784744B1-0DA1-4103-8F2F-72BBBA8FDB53}"/>
              </a:ext>
            </a:extLst>
          </p:cNvPr>
          <p:cNvGraphicFramePr>
            <a:graphicFrameLocks noChangeAspect="1"/>
          </p:cNvGraphicFramePr>
          <p:nvPr>
            <p:extLst/>
          </p:nvPr>
        </p:nvGraphicFramePr>
        <p:xfrm>
          <a:off x="8578501" y="3110566"/>
          <a:ext cx="665307" cy="776734"/>
        </p:xfrm>
        <a:graphic>
          <a:graphicData uri="http://schemas.openxmlformats.org/presentationml/2006/ole">
            <mc:AlternateContent xmlns:mc="http://schemas.openxmlformats.org/markup-compatibility/2006">
              <mc:Choice xmlns:v="urn:schemas-microsoft-com:vml" Requires="v">
                <p:oleObj spid="_x0000_s2745" name="CorelDRAW" r:id="rId19" imgW="322669" imgH="376374" progId="CorelDraw.Graphic.17">
                  <p:embed/>
                </p:oleObj>
              </mc:Choice>
              <mc:Fallback>
                <p:oleObj name="CorelDRAW" r:id="rId19" imgW="322669" imgH="376374" progId="CorelDraw.Graphic.17">
                  <p:embed/>
                  <p:pic>
                    <p:nvPicPr>
                      <p:cNvPr id="107" name="Object 106">
                        <a:extLst>
                          <a:ext uri="{FF2B5EF4-FFF2-40B4-BE49-F238E27FC236}">
                            <a16:creationId xmlns:a16="http://schemas.microsoft.com/office/drawing/2014/main" id="{784744B1-0DA1-4103-8F2F-72BBBA8FDB53}"/>
                          </a:ext>
                        </a:extLst>
                      </p:cNvPr>
                      <p:cNvPicPr/>
                      <p:nvPr/>
                    </p:nvPicPr>
                    <p:blipFill>
                      <a:blip r:embed="rId15"/>
                      <a:stretch>
                        <a:fillRect/>
                      </a:stretch>
                    </p:blipFill>
                    <p:spPr>
                      <a:xfrm>
                        <a:off x="8578501" y="3110566"/>
                        <a:ext cx="665307" cy="776734"/>
                      </a:xfrm>
                      <a:prstGeom prst="rect">
                        <a:avLst/>
                      </a:prstGeom>
                    </p:spPr>
                  </p:pic>
                </p:oleObj>
              </mc:Fallback>
            </mc:AlternateContent>
          </a:graphicData>
        </a:graphic>
      </p:graphicFrame>
      <p:grpSp>
        <p:nvGrpSpPr>
          <p:cNvPr id="6" name="Group 5">
            <a:extLst>
              <a:ext uri="{FF2B5EF4-FFF2-40B4-BE49-F238E27FC236}">
                <a16:creationId xmlns:a16="http://schemas.microsoft.com/office/drawing/2014/main" id="{C03187D0-9E90-4C1F-9BCD-EB005B9E4D70}"/>
              </a:ext>
            </a:extLst>
          </p:cNvPr>
          <p:cNvGrpSpPr/>
          <p:nvPr/>
        </p:nvGrpSpPr>
        <p:grpSpPr>
          <a:xfrm>
            <a:off x="3643632" y="1715665"/>
            <a:ext cx="746670" cy="747015"/>
            <a:chOff x="4017305" y="1589290"/>
            <a:chExt cx="747156" cy="747502"/>
          </a:xfrm>
        </p:grpSpPr>
        <p:graphicFrame>
          <p:nvGraphicFramePr>
            <p:cNvPr id="80" name="Object 79">
              <a:extLst>
                <a:ext uri="{FF2B5EF4-FFF2-40B4-BE49-F238E27FC236}">
                  <a16:creationId xmlns:a16="http://schemas.microsoft.com/office/drawing/2014/main" id="{704C6723-D808-4A67-A3B4-9A372DB4CD38}"/>
                </a:ext>
              </a:extLst>
            </p:cNvPr>
            <p:cNvGraphicFramePr>
              <a:graphicFrameLocks noChangeAspect="1"/>
            </p:cNvGraphicFramePr>
            <p:nvPr>
              <p:extLst/>
            </p:nvPr>
          </p:nvGraphicFramePr>
          <p:xfrm>
            <a:off x="4179245" y="1589290"/>
            <a:ext cx="585216" cy="585216"/>
          </p:xfrm>
          <a:graphic>
            <a:graphicData uri="http://schemas.openxmlformats.org/presentationml/2006/ole">
              <mc:AlternateContent xmlns:mc="http://schemas.openxmlformats.org/markup-compatibility/2006">
                <mc:Choice xmlns:v="urn:schemas-microsoft-com:vml" Requires="v">
                  <p:oleObj spid="_x0000_s2746" name="CorelDRAW" r:id="rId20" imgW="430907" imgH="430666" progId="CorelDraw.Graphic.17">
                    <p:embed/>
                  </p:oleObj>
                </mc:Choice>
                <mc:Fallback>
                  <p:oleObj name="CorelDRAW" r:id="rId20" imgW="430907" imgH="430666" progId="CorelDraw.Graphic.17">
                    <p:embed/>
                    <p:pic>
                      <p:nvPicPr>
                        <p:cNvPr id="80" name="Object 79">
                          <a:extLst>
                            <a:ext uri="{FF2B5EF4-FFF2-40B4-BE49-F238E27FC236}">
                              <a16:creationId xmlns:a16="http://schemas.microsoft.com/office/drawing/2014/main" id="{704C6723-D808-4A67-A3B4-9A372DB4CD38}"/>
                            </a:ext>
                          </a:extLst>
                        </p:cNvPr>
                        <p:cNvPicPr/>
                        <p:nvPr/>
                      </p:nvPicPr>
                      <p:blipFill>
                        <a:blip r:embed="rId21"/>
                        <a:stretch>
                          <a:fillRect/>
                        </a:stretch>
                      </p:blipFill>
                      <p:spPr>
                        <a:xfrm>
                          <a:off x="4179245" y="1589290"/>
                          <a:ext cx="585216" cy="585216"/>
                        </a:xfrm>
                        <a:prstGeom prst="rect">
                          <a:avLst/>
                        </a:prstGeom>
                      </p:spPr>
                    </p:pic>
                  </p:oleObj>
                </mc:Fallback>
              </mc:AlternateContent>
            </a:graphicData>
          </a:graphic>
        </p:graphicFrame>
        <p:graphicFrame>
          <p:nvGraphicFramePr>
            <p:cNvPr id="92" name="Object 91">
              <a:extLst>
                <a:ext uri="{FF2B5EF4-FFF2-40B4-BE49-F238E27FC236}">
                  <a16:creationId xmlns:a16="http://schemas.microsoft.com/office/drawing/2014/main" id="{EB1D1BB3-A9BD-4B01-85C2-E46B48543A57}"/>
                </a:ext>
              </a:extLst>
            </p:cNvPr>
            <p:cNvGraphicFramePr>
              <a:graphicFrameLocks noChangeAspect="1"/>
            </p:cNvGraphicFramePr>
            <p:nvPr>
              <p:extLst/>
            </p:nvPr>
          </p:nvGraphicFramePr>
          <p:xfrm>
            <a:off x="4017305" y="1862130"/>
            <a:ext cx="473075" cy="474662"/>
          </p:xfrm>
          <a:graphic>
            <a:graphicData uri="http://schemas.openxmlformats.org/presentationml/2006/ole">
              <mc:AlternateContent xmlns:mc="http://schemas.openxmlformats.org/markup-compatibility/2006">
                <mc:Choice xmlns:v="urn:schemas-microsoft-com:vml" Requires="v">
                  <p:oleObj spid="_x0000_s2747" name="CorelDRAW" r:id="rId22" imgW="344725" imgH="344125" progId="CorelDraw.Graphic.17">
                    <p:embed/>
                  </p:oleObj>
                </mc:Choice>
                <mc:Fallback>
                  <p:oleObj name="CorelDRAW" r:id="rId22" imgW="344725" imgH="344125" progId="CorelDraw.Graphic.17">
                    <p:embed/>
                    <p:pic>
                      <p:nvPicPr>
                        <p:cNvPr id="92" name="Object 91">
                          <a:extLst>
                            <a:ext uri="{FF2B5EF4-FFF2-40B4-BE49-F238E27FC236}">
                              <a16:creationId xmlns:a16="http://schemas.microsoft.com/office/drawing/2014/main" id="{EB1D1BB3-A9BD-4B01-85C2-E46B48543A57}"/>
                            </a:ext>
                          </a:extLst>
                        </p:cNvPr>
                        <p:cNvPicPr/>
                        <p:nvPr/>
                      </p:nvPicPr>
                      <p:blipFill>
                        <a:blip r:embed="rId9"/>
                        <a:stretch>
                          <a:fillRect/>
                        </a:stretch>
                      </p:blipFill>
                      <p:spPr>
                        <a:xfrm>
                          <a:off x="4017305" y="1862130"/>
                          <a:ext cx="473075" cy="474662"/>
                        </a:xfrm>
                        <a:prstGeom prst="rect">
                          <a:avLst/>
                        </a:prstGeom>
                      </p:spPr>
                    </p:pic>
                  </p:oleObj>
                </mc:Fallback>
              </mc:AlternateContent>
            </a:graphicData>
          </a:graphic>
        </p:graphicFrame>
      </p:grpSp>
      <p:grpSp>
        <p:nvGrpSpPr>
          <p:cNvPr id="91" name="Group 90">
            <a:extLst>
              <a:ext uri="{FF2B5EF4-FFF2-40B4-BE49-F238E27FC236}">
                <a16:creationId xmlns:a16="http://schemas.microsoft.com/office/drawing/2014/main" id="{6AD6BE25-6D09-4A39-A27D-2634F14EAB06}"/>
              </a:ext>
            </a:extLst>
          </p:cNvPr>
          <p:cNvGrpSpPr/>
          <p:nvPr/>
        </p:nvGrpSpPr>
        <p:grpSpPr>
          <a:xfrm>
            <a:off x="8421637" y="4298649"/>
            <a:ext cx="746670" cy="747015"/>
            <a:chOff x="4017305" y="1589290"/>
            <a:chExt cx="747156" cy="747502"/>
          </a:xfrm>
        </p:grpSpPr>
        <p:graphicFrame>
          <p:nvGraphicFramePr>
            <p:cNvPr id="93" name="Object 92">
              <a:extLst>
                <a:ext uri="{FF2B5EF4-FFF2-40B4-BE49-F238E27FC236}">
                  <a16:creationId xmlns:a16="http://schemas.microsoft.com/office/drawing/2014/main" id="{ABD15474-680C-4B28-BF34-5742FAB21AC9}"/>
                </a:ext>
              </a:extLst>
            </p:cNvPr>
            <p:cNvGraphicFramePr>
              <a:graphicFrameLocks noChangeAspect="1"/>
            </p:cNvGraphicFramePr>
            <p:nvPr>
              <p:extLst/>
            </p:nvPr>
          </p:nvGraphicFramePr>
          <p:xfrm>
            <a:off x="4179245" y="1589290"/>
            <a:ext cx="585216" cy="585216"/>
          </p:xfrm>
          <a:graphic>
            <a:graphicData uri="http://schemas.openxmlformats.org/presentationml/2006/ole">
              <mc:AlternateContent xmlns:mc="http://schemas.openxmlformats.org/markup-compatibility/2006">
                <mc:Choice xmlns:v="urn:schemas-microsoft-com:vml" Requires="v">
                  <p:oleObj spid="_x0000_s2748" name="CorelDRAW" r:id="rId23" imgW="430907" imgH="430666" progId="CorelDraw.Graphic.17">
                    <p:embed/>
                  </p:oleObj>
                </mc:Choice>
                <mc:Fallback>
                  <p:oleObj name="CorelDRAW" r:id="rId23" imgW="430907" imgH="430666" progId="CorelDraw.Graphic.17">
                    <p:embed/>
                    <p:pic>
                      <p:nvPicPr>
                        <p:cNvPr id="93" name="Object 92">
                          <a:extLst>
                            <a:ext uri="{FF2B5EF4-FFF2-40B4-BE49-F238E27FC236}">
                              <a16:creationId xmlns:a16="http://schemas.microsoft.com/office/drawing/2014/main" id="{ABD15474-680C-4B28-BF34-5742FAB21AC9}"/>
                            </a:ext>
                          </a:extLst>
                        </p:cNvPr>
                        <p:cNvPicPr/>
                        <p:nvPr/>
                      </p:nvPicPr>
                      <p:blipFill>
                        <a:blip r:embed="rId21"/>
                        <a:stretch>
                          <a:fillRect/>
                        </a:stretch>
                      </p:blipFill>
                      <p:spPr>
                        <a:xfrm>
                          <a:off x="4179245" y="1589290"/>
                          <a:ext cx="585216" cy="585216"/>
                        </a:xfrm>
                        <a:prstGeom prst="rect">
                          <a:avLst/>
                        </a:prstGeom>
                      </p:spPr>
                    </p:pic>
                  </p:oleObj>
                </mc:Fallback>
              </mc:AlternateContent>
            </a:graphicData>
          </a:graphic>
        </p:graphicFrame>
        <p:graphicFrame>
          <p:nvGraphicFramePr>
            <p:cNvPr id="95" name="Object 94">
              <a:extLst>
                <a:ext uri="{FF2B5EF4-FFF2-40B4-BE49-F238E27FC236}">
                  <a16:creationId xmlns:a16="http://schemas.microsoft.com/office/drawing/2014/main" id="{9D13350D-2092-4095-958A-A6055AF0F996}"/>
                </a:ext>
              </a:extLst>
            </p:cNvPr>
            <p:cNvGraphicFramePr>
              <a:graphicFrameLocks noChangeAspect="1"/>
            </p:cNvGraphicFramePr>
            <p:nvPr>
              <p:extLst/>
            </p:nvPr>
          </p:nvGraphicFramePr>
          <p:xfrm>
            <a:off x="4017305" y="1862130"/>
            <a:ext cx="473075" cy="474662"/>
          </p:xfrm>
          <a:graphic>
            <a:graphicData uri="http://schemas.openxmlformats.org/presentationml/2006/ole">
              <mc:AlternateContent xmlns:mc="http://schemas.openxmlformats.org/markup-compatibility/2006">
                <mc:Choice xmlns:v="urn:schemas-microsoft-com:vml" Requires="v">
                  <p:oleObj spid="_x0000_s2749" name="CorelDRAW" r:id="rId22" imgW="344725" imgH="344125" progId="CorelDraw.Graphic.17">
                    <p:embed/>
                  </p:oleObj>
                </mc:Choice>
                <mc:Fallback>
                  <p:oleObj name="CorelDRAW" r:id="rId22" imgW="344725" imgH="344125" progId="CorelDraw.Graphic.17">
                    <p:embed/>
                    <p:pic>
                      <p:nvPicPr>
                        <p:cNvPr id="95" name="Object 94">
                          <a:extLst>
                            <a:ext uri="{FF2B5EF4-FFF2-40B4-BE49-F238E27FC236}">
                              <a16:creationId xmlns:a16="http://schemas.microsoft.com/office/drawing/2014/main" id="{9D13350D-2092-4095-958A-A6055AF0F996}"/>
                            </a:ext>
                          </a:extLst>
                        </p:cNvPr>
                        <p:cNvPicPr/>
                        <p:nvPr/>
                      </p:nvPicPr>
                      <p:blipFill>
                        <a:blip r:embed="rId9"/>
                        <a:stretch>
                          <a:fillRect/>
                        </a:stretch>
                      </p:blipFill>
                      <p:spPr>
                        <a:xfrm>
                          <a:off x="4017305" y="1862130"/>
                          <a:ext cx="473075" cy="474662"/>
                        </a:xfrm>
                        <a:prstGeom prst="rect">
                          <a:avLst/>
                        </a:prstGeom>
                      </p:spPr>
                    </p:pic>
                  </p:oleObj>
                </mc:Fallback>
              </mc:AlternateContent>
            </a:graphicData>
          </a:graphic>
        </p:graphicFrame>
      </p:grpSp>
      <p:cxnSp>
        <p:nvCxnSpPr>
          <p:cNvPr id="16" name="Connector: Elbow 15">
            <a:extLst>
              <a:ext uri="{FF2B5EF4-FFF2-40B4-BE49-F238E27FC236}">
                <a16:creationId xmlns:a16="http://schemas.microsoft.com/office/drawing/2014/main" id="{DB5130F5-38C3-4AB1-8AA4-7672606FCD2F}"/>
              </a:ext>
            </a:extLst>
          </p:cNvPr>
          <p:cNvCxnSpPr>
            <a:cxnSpLocks/>
            <a:stCxn id="92" idx="1"/>
            <a:endCxn id="106" idx="3"/>
          </p:cNvCxnSpPr>
          <p:nvPr/>
        </p:nvCxnSpPr>
        <p:spPr>
          <a:xfrm rot="10800000" flipV="1">
            <a:off x="2085925" y="2225504"/>
            <a:ext cx="1557708" cy="214703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4892C39-E422-4E49-80B7-82CA6722A70D}"/>
              </a:ext>
            </a:extLst>
          </p:cNvPr>
          <p:cNvCxnSpPr>
            <a:cxnSpLocks/>
          </p:cNvCxnSpPr>
          <p:nvPr/>
        </p:nvCxnSpPr>
        <p:spPr>
          <a:xfrm>
            <a:off x="1833661" y="2462681"/>
            <a:ext cx="0" cy="15206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68C2EB5-2EE5-4A50-9E94-A60DB7581D25}"/>
              </a:ext>
            </a:extLst>
          </p:cNvPr>
          <p:cNvCxnSpPr>
            <a:cxnSpLocks/>
          </p:cNvCxnSpPr>
          <p:nvPr/>
        </p:nvCxnSpPr>
        <p:spPr>
          <a:xfrm flipH="1">
            <a:off x="5168615" y="1524497"/>
            <a:ext cx="1006014" cy="0"/>
          </a:xfrm>
          <a:prstGeom prst="straightConnector1">
            <a:avLst/>
          </a:prstGeom>
          <a:ln w="28575">
            <a:solidFill>
              <a:srgbClr val="66C49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75D08970-10C0-4F54-80A6-02748FC81A63}"/>
              </a:ext>
            </a:extLst>
          </p:cNvPr>
          <p:cNvCxnSpPr>
            <a:cxnSpLocks/>
            <a:stCxn id="107" idx="1"/>
          </p:cNvCxnSpPr>
          <p:nvPr/>
        </p:nvCxnSpPr>
        <p:spPr>
          <a:xfrm rot="10800000" flipV="1">
            <a:off x="4052893" y="3498933"/>
            <a:ext cx="4525608" cy="922665"/>
          </a:xfrm>
          <a:prstGeom prst="bentConnector3">
            <a:avLst>
              <a:gd name="adj1" fmla="val 1924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0730F8FA-A8EC-46C1-AF99-94BDB21F2741}"/>
              </a:ext>
            </a:extLst>
          </p:cNvPr>
          <p:cNvCxnSpPr>
            <a:cxnSpLocks/>
          </p:cNvCxnSpPr>
          <p:nvPr/>
        </p:nvCxnSpPr>
        <p:spPr>
          <a:xfrm rot="10800000" flipV="1">
            <a:off x="4052897" y="4562248"/>
            <a:ext cx="4413414"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FED28DDD-8DC5-4B7D-8034-A16F5BDA6854}"/>
              </a:ext>
            </a:extLst>
          </p:cNvPr>
          <p:cNvCxnSpPr>
            <a:cxnSpLocks/>
            <a:stCxn id="109" idx="1"/>
          </p:cNvCxnSpPr>
          <p:nvPr/>
        </p:nvCxnSpPr>
        <p:spPr>
          <a:xfrm rot="10800000" flipV="1">
            <a:off x="4052893" y="1666288"/>
            <a:ext cx="4464346" cy="2609864"/>
          </a:xfrm>
          <a:prstGeom prst="bentConnector3">
            <a:avLst>
              <a:gd name="adj1" fmla="val 2194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5E4659A-0D13-41F8-99F3-FC0609CF2BC9}"/>
              </a:ext>
            </a:extLst>
          </p:cNvPr>
          <p:cNvCxnSpPr>
            <a:cxnSpLocks/>
          </p:cNvCxnSpPr>
          <p:nvPr/>
        </p:nvCxnSpPr>
        <p:spPr>
          <a:xfrm>
            <a:off x="8819728" y="1962251"/>
            <a:ext cx="0" cy="612849"/>
          </a:xfrm>
          <a:prstGeom prst="straightConnector1">
            <a:avLst/>
          </a:prstGeom>
          <a:ln w="28575">
            <a:solidFill>
              <a:srgbClr val="66C49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01B418DC-9D70-48F6-A228-44B38B6D31EA}"/>
              </a:ext>
            </a:extLst>
          </p:cNvPr>
          <p:cNvCxnSpPr>
            <a:cxnSpLocks/>
          </p:cNvCxnSpPr>
          <p:nvPr/>
        </p:nvCxnSpPr>
        <p:spPr>
          <a:xfrm rot="10800000" flipV="1">
            <a:off x="4046841" y="1661905"/>
            <a:ext cx="2133364" cy="2460517"/>
          </a:xfrm>
          <a:prstGeom prst="bentConnector3">
            <a:avLst>
              <a:gd name="adj1" fmla="val 3298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134635D-1376-4083-93A7-48824C3A9A0E}"/>
              </a:ext>
            </a:extLst>
          </p:cNvPr>
          <p:cNvSpPr>
            <a:spLocks noGrp="1"/>
          </p:cNvSpPr>
          <p:nvPr>
            <p:ph type="title"/>
          </p:nvPr>
        </p:nvSpPr>
        <p:spPr>
          <a:xfrm>
            <a:off x="541042" y="-37184"/>
            <a:ext cx="10508754" cy="966452"/>
          </a:xfrm>
        </p:spPr>
        <p:txBody>
          <a:bodyPr>
            <a:normAutofit/>
          </a:bodyPr>
          <a:lstStyle/>
          <a:p>
            <a:r>
              <a:rPr lang="en-US" sz="3198" dirty="0"/>
              <a:t>Host your Application in the Cloud or keep on-premises</a:t>
            </a:r>
          </a:p>
        </p:txBody>
      </p:sp>
    </p:spTree>
    <p:extLst>
      <p:ext uri="{BB962C8B-B14F-4D97-AF65-F5344CB8AC3E}">
        <p14:creationId xmlns:p14="http://schemas.microsoft.com/office/powerpoint/2010/main" val="334765332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65634" y="2606615"/>
            <a:ext cx="1252794" cy="1644771"/>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2031" y="4437740"/>
            <a:ext cx="1" cy="99540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02141" y="5527536"/>
            <a:ext cx="779781" cy="779781"/>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4131" y="5938226"/>
            <a:ext cx="2996113" cy="645910"/>
          </a:xfrm>
          <a:prstGeom prst="rect">
            <a:avLst/>
          </a:prstGeom>
          <a:noFill/>
        </p:spPr>
        <p:txBody>
          <a:bodyPr wrap="none" rtlCol="0" anchor="t">
            <a:spAutoFit/>
          </a:bodyPr>
          <a:lstStyle/>
          <a:p>
            <a:pPr algn="ctr" defTabSz="913760">
              <a:defRPr/>
            </a:pPr>
            <a:r>
              <a:rPr lang="en-US" sz="1799" dirty="0">
                <a:solidFill>
                  <a:prstClr val="black"/>
                </a:solidFill>
                <a:latin typeface="Calibri" panose="020F0502020204030204"/>
              </a:rPr>
              <a:t>Customer applications &amp; tools</a:t>
            </a:r>
          </a:p>
          <a:p>
            <a:pPr algn="ctr" defTabSz="913760">
              <a:defRPr/>
            </a:pPr>
            <a:r>
              <a:rPr lang="en-US" sz="1799" dirty="0">
                <a:solidFill>
                  <a:prstClr val="black">
                    <a:lumMod val="50000"/>
                    <a:lumOff val="50000"/>
                  </a:prstClr>
                </a:solidFill>
                <a:latin typeface="Calibri" panose="020F0502020204030204"/>
              </a:rPr>
              <a:t>On-Premises + Azure VNet</a:t>
            </a:r>
          </a:p>
        </p:txBody>
      </p:sp>
      <p:pic>
        <p:nvPicPr>
          <p:cNvPr id="13" name="Picture 12">
            <a:extLst>
              <a:ext uri="{FF2B5EF4-FFF2-40B4-BE49-F238E27FC236}">
                <a16:creationId xmlns:a16="http://schemas.microsoft.com/office/drawing/2014/main" id="{97C155D8-9060-4722-8397-83348DA7AD72}"/>
              </a:ext>
            </a:extLst>
          </p:cNvPr>
          <p:cNvPicPr>
            <a:picLocks noChangeAspect="1"/>
          </p:cNvPicPr>
          <p:nvPr/>
        </p:nvPicPr>
        <p:blipFill>
          <a:blip r:embed="rId4"/>
          <a:stretch>
            <a:fillRect/>
          </a:stretch>
        </p:blipFill>
        <p:spPr>
          <a:xfrm>
            <a:off x="9952363" y="3414246"/>
            <a:ext cx="928261" cy="836337"/>
          </a:xfrm>
          <a:prstGeom prst="rect">
            <a:avLst/>
          </a:prstGeom>
        </p:spPr>
      </p:pic>
      <p:pic>
        <p:nvPicPr>
          <p:cNvPr id="14" name="Picture 13">
            <a:extLst>
              <a:ext uri="{FF2B5EF4-FFF2-40B4-BE49-F238E27FC236}">
                <a16:creationId xmlns:a16="http://schemas.microsoft.com/office/drawing/2014/main" id="{8D7219F3-2DD1-4DFC-83BE-6E55D2488F6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11714" y="3097374"/>
            <a:ext cx="779782" cy="779782"/>
          </a:xfrm>
          <a:prstGeom prst="rect">
            <a:avLst/>
          </a:prstGeom>
        </p:spPr>
      </p:pic>
      <p:pic>
        <p:nvPicPr>
          <p:cNvPr id="15" name="Picture 14">
            <a:extLst>
              <a:ext uri="{FF2B5EF4-FFF2-40B4-BE49-F238E27FC236}">
                <a16:creationId xmlns:a16="http://schemas.microsoft.com/office/drawing/2014/main" id="{3FB624F9-C918-457F-B3B9-68D87B8ED0B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11714" y="3933711"/>
            <a:ext cx="678076" cy="678076"/>
          </a:xfrm>
          <a:prstGeom prst="rect">
            <a:avLst/>
          </a:prstGeom>
        </p:spPr>
      </p:pic>
      <p:sp>
        <p:nvSpPr>
          <p:cNvPr id="16" name="TextBox 15">
            <a:extLst>
              <a:ext uri="{FF2B5EF4-FFF2-40B4-BE49-F238E27FC236}">
                <a16:creationId xmlns:a16="http://schemas.microsoft.com/office/drawing/2014/main" id="{858BE87F-DA97-4ACD-A191-DC5B635DC10F}"/>
              </a:ext>
            </a:extLst>
          </p:cNvPr>
          <p:cNvSpPr txBox="1"/>
          <p:nvPr/>
        </p:nvSpPr>
        <p:spPr>
          <a:xfrm>
            <a:off x="8681619" y="4734114"/>
            <a:ext cx="2216344" cy="645910"/>
          </a:xfrm>
          <a:prstGeom prst="rect">
            <a:avLst/>
          </a:prstGeom>
          <a:noFill/>
        </p:spPr>
        <p:txBody>
          <a:bodyPr wrap="none" rtlCol="0" anchor="t">
            <a:spAutoFit/>
          </a:bodyPr>
          <a:lstStyle/>
          <a:p>
            <a:pPr algn="ctr" defTabSz="913760">
              <a:defRPr/>
            </a:pPr>
            <a:r>
              <a:rPr lang="en-US" sz="1799" dirty="0">
                <a:solidFill>
                  <a:prstClr val="black"/>
                </a:solidFill>
                <a:latin typeface="Calibri" panose="020F0502020204030204"/>
              </a:rPr>
              <a:t>Service dependencies</a:t>
            </a:r>
            <a:br>
              <a:rPr lang="en-US" sz="1799" dirty="0">
                <a:solidFill>
                  <a:prstClr val="black"/>
                </a:solidFill>
                <a:latin typeface="Calibri" panose="020F0502020204030204"/>
              </a:rPr>
            </a:br>
            <a:r>
              <a:rPr lang="en-US" sz="1799" dirty="0">
                <a:solidFill>
                  <a:prstClr val="black">
                    <a:lumMod val="50000"/>
                    <a:lumOff val="50000"/>
                  </a:prstClr>
                </a:solidFill>
                <a:latin typeface="Calibri" panose="020F0502020204030204"/>
              </a:rPr>
              <a:t>Azure</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94272" y="2860208"/>
            <a:ext cx="1137582" cy="1137582"/>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1099" y="3371304"/>
            <a:ext cx="1744535"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489D4A-78DA-4964-A1AA-BD0D63394889}"/>
              </a:ext>
            </a:extLst>
          </p:cNvPr>
          <p:cNvCxnSpPr>
            <a:cxnSpLocks/>
          </p:cNvCxnSpPr>
          <p:nvPr/>
        </p:nvCxnSpPr>
        <p:spPr>
          <a:xfrm>
            <a:off x="6881002" y="3443994"/>
            <a:ext cx="1926452"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A picture containing clipart&#10;&#10;Description generated with very high confidence">
            <a:extLst>
              <a:ext uri="{FF2B5EF4-FFF2-40B4-BE49-F238E27FC236}">
                <a16:creationId xmlns:a16="http://schemas.microsoft.com/office/drawing/2014/main" id="{1DB65850-6890-45D9-8013-AA702595FB8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83920" y="2644608"/>
            <a:ext cx="1017293" cy="215600"/>
          </a:xfrm>
          <a:prstGeom prst="rect">
            <a:avLst/>
          </a:prstGeom>
        </p:spPr>
      </p:pic>
      <p:pic>
        <p:nvPicPr>
          <p:cNvPr id="23" name="Picture 22" descr="A picture containing clipart&#10;&#10;Description generated with very high confidence">
            <a:extLst>
              <a:ext uri="{FF2B5EF4-FFF2-40B4-BE49-F238E27FC236}">
                <a16:creationId xmlns:a16="http://schemas.microsoft.com/office/drawing/2014/main" id="{9BD44DA5-F857-484F-BBD8-33021DDC963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772497" y="2626175"/>
            <a:ext cx="1017293" cy="215600"/>
          </a:xfrm>
          <a:prstGeom prst="rect">
            <a:avLst/>
          </a:prstGeom>
        </p:spPr>
      </p:pic>
      <p:sp>
        <p:nvSpPr>
          <p:cNvPr id="24" name="TextBox 23">
            <a:extLst>
              <a:ext uri="{FF2B5EF4-FFF2-40B4-BE49-F238E27FC236}">
                <a16:creationId xmlns:a16="http://schemas.microsoft.com/office/drawing/2014/main" id="{2F1F4DC0-7105-474A-81B0-8FA4DD5522D2}"/>
              </a:ext>
            </a:extLst>
          </p:cNvPr>
          <p:cNvSpPr txBox="1"/>
          <p:nvPr/>
        </p:nvSpPr>
        <p:spPr>
          <a:xfrm>
            <a:off x="1241862" y="4099461"/>
            <a:ext cx="3430756" cy="645910"/>
          </a:xfrm>
          <a:prstGeom prst="rect">
            <a:avLst/>
          </a:prstGeom>
          <a:noFill/>
        </p:spPr>
        <p:txBody>
          <a:bodyPr wrap="none" rtlCol="0" anchor="t">
            <a:spAutoFit/>
          </a:bodyPr>
          <a:lstStyle/>
          <a:p>
            <a:pPr defTabSz="913760">
              <a:defRPr/>
            </a:pPr>
            <a:r>
              <a:rPr lang="en-US" sz="1799" dirty="0">
                <a:solidFill>
                  <a:prstClr val="black"/>
                </a:solidFill>
                <a:latin typeface="Calibri" panose="020F0502020204030204"/>
              </a:rPr>
              <a:t>Management &amp; Deployment Plane</a:t>
            </a:r>
          </a:p>
          <a:p>
            <a:pPr algn="ctr" defTabSz="913760">
              <a:defRPr/>
            </a:pPr>
            <a:r>
              <a:rPr lang="en-US" sz="1799" dirty="0">
                <a:solidFill>
                  <a:prstClr val="black">
                    <a:lumMod val="50000"/>
                    <a:lumOff val="50000"/>
                  </a:prstClr>
                </a:solidFill>
                <a:latin typeface="Calibri" panose="020F0502020204030204"/>
              </a:rPr>
              <a:t>Azure</a:t>
            </a:r>
          </a:p>
        </p:txBody>
      </p:sp>
      <p:cxnSp>
        <p:nvCxnSpPr>
          <p:cNvPr id="26" name="Straight Arrow Connector 25">
            <a:extLst>
              <a:ext uri="{FF2B5EF4-FFF2-40B4-BE49-F238E27FC236}">
                <a16:creationId xmlns:a16="http://schemas.microsoft.com/office/drawing/2014/main" id="{A86D41B3-B499-4511-B420-817152D93C0F}"/>
              </a:ext>
            </a:extLst>
          </p:cNvPr>
          <p:cNvCxnSpPr>
            <a:cxnSpLocks/>
          </p:cNvCxnSpPr>
          <p:nvPr/>
        </p:nvCxnSpPr>
        <p:spPr>
          <a:xfrm flipV="1">
            <a:off x="6092030" y="1330463"/>
            <a:ext cx="0" cy="1015305"/>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C5AF6D6-EF36-4A5D-8D02-EA62F962BA81}"/>
              </a:ext>
            </a:extLst>
          </p:cNvPr>
          <p:cNvSpPr txBox="1"/>
          <p:nvPr/>
        </p:nvSpPr>
        <p:spPr>
          <a:xfrm>
            <a:off x="6250928" y="4244618"/>
            <a:ext cx="2268118" cy="707425"/>
          </a:xfrm>
          <a:prstGeom prst="rect">
            <a:avLst/>
          </a:prstGeom>
          <a:noFill/>
        </p:spPr>
        <p:txBody>
          <a:bodyPr wrap="none" rtlCol="0" anchor="t">
            <a:spAutoFit/>
          </a:bodyPr>
          <a:lstStyle/>
          <a:p>
            <a:pPr algn="ctr" defTabSz="913760">
              <a:defRPr/>
            </a:pPr>
            <a:r>
              <a:rPr lang="en-US" sz="1999" dirty="0">
                <a:solidFill>
                  <a:prstClr val="black"/>
                </a:solidFill>
                <a:latin typeface="Calibri" panose="020F0502020204030204"/>
              </a:rPr>
              <a:t>Azure SQL Database</a:t>
            </a:r>
          </a:p>
          <a:p>
            <a:pPr algn="ctr" defTabSz="913760">
              <a:defRPr/>
            </a:pPr>
            <a:r>
              <a:rPr lang="en-US" sz="1999" dirty="0">
                <a:solidFill>
                  <a:prstClr val="black"/>
                </a:solidFill>
                <a:latin typeface="Calibri" panose="020F0502020204030204"/>
              </a:rPr>
              <a:t>Managed Instance</a:t>
            </a:r>
          </a:p>
        </p:txBody>
      </p:sp>
      <p:sp>
        <p:nvSpPr>
          <p:cNvPr id="32" name="Scroll: Horizontal 31">
            <a:extLst>
              <a:ext uri="{FF2B5EF4-FFF2-40B4-BE49-F238E27FC236}">
                <a16:creationId xmlns:a16="http://schemas.microsoft.com/office/drawing/2014/main" id="{CB56FFE9-9F9E-4321-A3CD-3C908B47EEAF}"/>
              </a:ext>
            </a:extLst>
          </p:cNvPr>
          <p:cNvSpPr/>
          <p:nvPr/>
        </p:nvSpPr>
        <p:spPr>
          <a:xfrm>
            <a:off x="5337450" y="216125"/>
            <a:ext cx="1668710" cy="1085005"/>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799" dirty="0">
                <a:solidFill>
                  <a:prstClr val="white"/>
                </a:solidFill>
                <a:latin typeface="Calibri" panose="020F0502020204030204"/>
              </a:rPr>
              <a:t>certificate verification</a:t>
            </a:r>
          </a:p>
        </p:txBody>
      </p:sp>
      <p:sp>
        <p:nvSpPr>
          <p:cNvPr id="33" name="TextBox 32">
            <a:extLst>
              <a:ext uri="{FF2B5EF4-FFF2-40B4-BE49-F238E27FC236}">
                <a16:creationId xmlns:a16="http://schemas.microsoft.com/office/drawing/2014/main" id="{146AA4A2-9CD3-4344-A2DA-569D42648C2F}"/>
              </a:ext>
            </a:extLst>
          </p:cNvPr>
          <p:cNvSpPr txBox="1"/>
          <p:nvPr/>
        </p:nvSpPr>
        <p:spPr>
          <a:xfrm>
            <a:off x="6171804" y="1260047"/>
            <a:ext cx="2254277" cy="645910"/>
          </a:xfrm>
          <a:prstGeom prst="rect">
            <a:avLst/>
          </a:prstGeom>
          <a:noFill/>
        </p:spPr>
        <p:txBody>
          <a:bodyPr wrap="none" rtlCol="0" anchor="t">
            <a:spAutoFit/>
          </a:bodyPr>
          <a:lstStyle/>
          <a:p>
            <a:pPr algn="ctr" defTabSz="913760">
              <a:defRPr/>
            </a:pPr>
            <a:r>
              <a:rPr lang="en-US" sz="1799" dirty="0">
                <a:solidFill>
                  <a:prstClr val="black"/>
                </a:solidFill>
                <a:latin typeface="Calibri" panose="020F0502020204030204"/>
              </a:rPr>
              <a:t>Certificate Authorities</a:t>
            </a:r>
          </a:p>
          <a:p>
            <a:pPr algn="ctr" defTabSz="913760">
              <a:defRPr/>
            </a:pPr>
            <a:r>
              <a:rPr lang="en-US" sz="1799" dirty="0">
                <a:solidFill>
                  <a:prstClr val="black">
                    <a:lumMod val="50000"/>
                    <a:lumOff val="50000"/>
                  </a:prstClr>
                </a:solidFill>
                <a:latin typeface="Calibri" panose="020F0502020204030204"/>
              </a:rPr>
              <a:t>Internet</a:t>
            </a:r>
          </a:p>
        </p:txBody>
      </p:sp>
      <p:sp>
        <p:nvSpPr>
          <p:cNvPr id="34" name="Scroll: Horizontal 33">
            <a:extLst>
              <a:ext uri="{FF2B5EF4-FFF2-40B4-BE49-F238E27FC236}">
                <a16:creationId xmlns:a16="http://schemas.microsoft.com/office/drawing/2014/main" id="{5A76A63F-3629-412A-BC28-010489E8954C}"/>
              </a:ext>
            </a:extLst>
          </p:cNvPr>
          <p:cNvSpPr/>
          <p:nvPr/>
        </p:nvSpPr>
        <p:spPr>
          <a:xfrm>
            <a:off x="4260031" y="2829721"/>
            <a:ext cx="655968" cy="426514"/>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799" dirty="0">
                <a:solidFill>
                  <a:prstClr val="white"/>
                </a:solidFill>
                <a:latin typeface="Calibri" panose="020F0502020204030204"/>
              </a:rPr>
              <a:t>TLS</a:t>
            </a:r>
          </a:p>
        </p:txBody>
      </p:sp>
      <p:sp>
        <p:nvSpPr>
          <p:cNvPr id="35" name="Scroll: Horizontal 34">
            <a:extLst>
              <a:ext uri="{FF2B5EF4-FFF2-40B4-BE49-F238E27FC236}">
                <a16:creationId xmlns:a16="http://schemas.microsoft.com/office/drawing/2014/main" id="{F6133537-49E3-449C-844E-05EB4A4C6E5A}"/>
              </a:ext>
            </a:extLst>
          </p:cNvPr>
          <p:cNvSpPr/>
          <p:nvPr/>
        </p:nvSpPr>
        <p:spPr>
          <a:xfrm>
            <a:off x="7481128" y="2892139"/>
            <a:ext cx="655968" cy="426514"/>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799" dirty="0">
                <a:solidFill>
                  <a:prstClr val="white"/>
                </a:solidFill>
                <a:latin typeface="Calibri" panose="020F0502020204030204"/>
              </a:rPr>
              <a:t>TLS</a:t>
            </a:r>
          </a:p>
        </p:txBody>
      </p:sp>
      <p:sp>
        <p:nvSpPr>
          <p:cNvPr id="36" name="Scroll: Horizontal 35">
            <a:extLst>
              <a:ext uri="{FF2B5EF4-FFF2-40B4-BE49-F238E27FC236}">
                <a16:creationId xmlns:a16="http://schemas.microsoft.com/office/drawing/2014/main" id="{F78E2765-3CCC-4A25-A230-2E33B5987C01}"/>
              </a:ext>
            </a:extLst>
          </p:cNvPr>
          <p:cNvSpPr/>
          <p:nvPr/>
        </p:nvSpPr>
        <p:spPr>
          <a:xfrm>
            <a:off x="5217400" y="4720145"/>
            <a:ext cx="655968" cy="426514"/>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799" dirty="0">
                <a:solidFill>
                  <a:prstClr val="white"/>
                </a:solidFill>
                <a:latin typeface="Calibri" panose="020F0502020204030204"/>
              </a:rPr>
              <a:t>TLS</a:t>
            </a:r>
          </a:p>
        </p:txBody>
      </p:sp>
      <p:cxnSp>
        <p:nvCxnSpPr>
          <p:cNvPr id="37" name="Straight Arrow Connector 36">
            <a:extLst>
              <a:ext uri="{FF2B5EF4-FFF2-40B4-BE49-F238E27FC236}">
                <a16:creationId xmlns:a16="http://schemas.microsoft.com/office/drawing/2014/main" id="{4C536E5D-7434-4E13-8E31-53F721877625}"/>
              </a:ext>
            </a:extLst>
          </p:cNvPr>
          <p:cNvCxnSpPr>
            <a:cxnSpLocks/>
          </p:cNvCxnSpPr>
          <p:nvPr/>
        </p:nvCxnSpPr>
        <p:spPr>
          <a:xfrm flipH="1">
            <a:off x="3721099" y="3573946"/>
            <a:ext cx="1744536"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FB0844B3-0CC9-4EB3-BBDF-B5D2F8909637}"/>
              </a:ext>
            </a:extLst>
          </p:cNvPr>
          <p:cNvSpPr>
            <a:spLocks noGrp="1"/>
          </p:cNvSpPr>
          <p:nvPr>
            <p:ph type="title"/>
          </p:nvPr>
        </p:nvSpPr>
        <p:spPr>
          <a:xfrm>
            <a:off x="211257" y="119917"/>
            <a:ext cx="10508754" cy="966452"/>
          </a:xfrm>
        </p:spPr>
        <p:txBody>
          <a:bodyPr>
            <a:normAutofit/>
          </a:bodyPr>
          <a:lstStyle/>
          <a:p>
            <a:r>
              <a:rPr lang="en-US" sz="3198" dirty="0"/>
              <a:t>Network communications</a:t>
            </a:r>
          </a:p>
        </p:txBody>
      </p:sp>
      <p:pic>
        <p:nvPicPr>
          <p:cNvPr id="27" name="Picture 26">
            <a:extLst>
              <a:ext uri="{FF2B5EF4-FFF2-40B4-BE49-F238E27FC236}">
                <a16:creationId xmlns:a16="http://schemas.microsoft.com/office/drawing/2014/main" id="{D181400E-6293-1D4F-952A-1E81C1E58FA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11714" y="2267577"/>
            <a:ext cx="678076" cy="678076"/>
          </a:xfrm>
          <a:prstGeom prst="rect">
            <a:avLst/>
          </a:prstGeom>
        </p:spPr>
      </p:pic>
    </p:spTree>
    <p:extLst>
      <p:ext uri="{BB962C8B-B14F-4D97-AF65-F5344CB8AC3E}">
        <p14:creationId xmlns:p14="http://schemas.microsoft.com/office/powerpoint/2010/main" val="21687610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CD8ED8-6F4F-43A9-B74A-25C702BEC6F1}"/>
              </a:ext>
            </a:extLst>
          </p:cNvPr>
          <p:cNvSpPr>
            <a:spLocks noGrp="1"/>
          </p:cNvSpPr>
          <p:nvPr>
            <p:ph type="title"/>
          </p:nvPr>
        </p:nvSpPr>
        <p:spPr/>
        <p:txBody>
          <a:bodyPr/>
          <a:lstStyle/>
          <a:p>
            <a:r>
              <a:rPr lang="en-US">
                <a:solidFill>
                  <a:schemeClr val="bg1"/>
                </a:solidFill>
              </a:rPr>
              <a:t>Connecting to Managed Instances</a:t>
            </a:r>
          </a:p>
        </p:txBody>
      </p:sp>
      <p:sp>
        <p:nvSpPr>
          <p:cNvPr id="5" name="Content Placeholder 4">
            <a:extLst>
              <a:ext uri="{FF2B5EF4-FFF2-40B4-BE49-F238E27FC236}">
                <a16:creationId xmlns:a16="http://schemas.microsoft.com/office/drawing/2014/main" id="{AA4A8777-166B-4535-BAEA-C77E2E348946}"/>
              </a:ext>
            </a:extLst>
          </p:cNvPr>
          <p:cNvSpPr>
            <a:spLocks noGrp="1"/>
          </p:cNvSpPr>
          <p:nvPr>
            <p:ph type="body" sz="quarter" idx="10"/>
          </p:nvPr>
        </p:nvSpPr>
        <p:spPr>
          <a:xfrm>
            <a:off x="5659982" y="548680"/>
            <a:ext cx="6408713" cy="5760640"/>
          </a:xfrm>
        </p:spPr>
        <p:txBody>
          <a:bodyPr>
            <a:normAutofit/>
          </a:bodyPr>
          <a:lstStyle/>
          <a:p>
            <a:pPr marL="0" indent="0">
              <a:buNone/>
            </a:pPr>
            <a:r>
              <a:rPr lang="en-US" sz="2400" dirty="0">
                <a:solidFill>
                  <a:schemeClr val="tx1"/>
                </a:solidFill>
              </a:rPr>
              <a:t>Latest driver versions provides best connectivity experience</a:t>
            </a:r>
          </a:p>
          <a:p>
            <a:pPr lvl="1"/>
            <a:r>
              <a:rPr lang="en-US" sz="1800" dirty="0"/>
              <a:t>Do not forget that MI is available on private endpoint – test connectivity for your scenarios</a:t>
            </a:r>
          </a:p>
          <a:p>
            <a:pPr lvl="1"/>
            <a:r>
              <a:rPr lang="en-US" sz="1800" dirty="0"/>
              <a:t>Public endpoint is coming later this year</a:t>
            </a:r>
          </a:p>
          <a:p>
            <a:pPr marL="0" indent="0">
              <a:buNone/>
            </a:pPr>
            <a:r>
              <a:rPr lang="en-US" sz="2400" dirty="0">
                <a:solidFill>
                  <a:schemeClr val="tx1"/>
                </a:solidFill>
              </a:rPr>
              <a:t>Build </a:t>
            </a:r>
            <a:r>
              <a:rPr lang="en-US" sz="2400" dirty="0">
                <a:solidFill>
                  <a:schemeClr val="tx1"/>
                </a:solidFill>
                <a:hlinkClick r:id="rId3"/>
              </a:rPr>
              <a:t>connectivity resilience</a:t>
            </a:r>
            <a:r>
              <a:rPr lang="en-US" sz="2400" dirty="0">
                <a:solidFill>
                  <a:schemeClr val="tx1"/>
                </a:solidFill>
              </a:rPr>
              <a:t> into your code to protect from transient faults</a:t>
            </a:r>
          </a:p>
          <a:p>
            <a:pPr marL="0" indent="0">
              <a:buNone/>
            </a:pPr>
            <a:r>
              <a:rPr lang="en-US" sz="2400" dirty="0">
                <a:solidFill>
                  <a:schemeClr val="tx1"/>
                </a:solidFill>
              </a:rPr>
              <a:t>Continue using well-known SQL Server tools (</a:t>
            </a:r>
            <a:r>
              <a:rPr lang="en-US" sz="2400" b="1" dirty="0">
                <a:solidFill>
                  <a:schemeClr val="tx1"/>
                </a:solidFill>
              </a:rPr>
              <a:t>SSMS, SSDT</a:t>
            </a:r>
            <a:r>
              <a:rPr lang="en-US" sz="2400" dirty="0">
                <a:solidFill>
                  <a:schemeClr val="tx1"/>
                </a:solidFill>
              </a:rPr>
              <a:t>) – install </a:t>
            </a:r>
            <a:r>
              <a:rPr lang="en-US" sz="2400" b="1" dirty="0">
                <a:solidFill>
                  <a:schemeClr val="tx1"/>
                </a:solidFill>
              </a:rPr>
              <a:t>latest version</a:t>
            </a:r>
            <a:endParaRPr lang="en-US" sz="2400" dirty="0">
              <a:solidFill>
                <a:schemeClr val="tx1"/>
              </a:solidFill>
            </a:endParaRPr>
          </a:p>
          <a:p>
            <a:endParaRPr lang="en-US" sz="1600" dirty="0">
              <a:solidFill>
                <a:schemeClr val="tx1"/>
              </a:solidFill>
            </a:endParaRPr>
          </a:p>
        </p:txBody>
      </p:sp>
      <p:sp>
        <p:nvSpPr>
          <p:cNvPr id="2" name="Rectangle 1">
            <a:extLst>
              <a:ext uri="{FF2B5EF4-FFF2-40B4-BE49-F238E27FC236}">
                <a16:creationId xmlns:a16="http://schemas.microsoft.com/office/drawing/2014/main" id="{F0519320-2A6D-43EE-818D-60DD531AEE12}"/>
              </a:ext>
            </a:extLst>
          </p:cNvPr>
          <p:cNvSpPr/>
          <p:nvPr/>
        </p:nvSpPr>
        <p:spPr>
          <a:xfrm>
            <a:off x="115367" y="2204864"/>
            <a:ext cx="5223505" cy="2583640"/>
          </a:xfrm>
          <a:prstGeom prst="rect">
            <a:avLst/>
          </a:prstGeom>
        </p:spPr>
        <p:txBody>
          <a:bodyPr wrap="square">
            <a:spAutoFit/>
          </a:bodyPr>
          <a:lstStyle/>
          <a:p>
            <a:r>
              <a:rPr lang="en-US" sz="2398" dirty="0">
                <a:solidFill>
                  <a:schemeClr val="bg1"/>
                </a:solidFill>
              </a:rPr>
              <a:t>SQL Authentication </a:t>
            </a:r>
          </a:p>
          <a:p>
            <a:r>
              <a:rPr lang="en-US" sz="2398" dirty="0">
                <a:solidFill>
                  <a:schemeClr val="bg1"/>
                </a:solidFill>
              </a:rPr>
              <a:t>Azure AD</a:t>
            </a:r>
          </a:p>
          <a:p>
            <a:r>
              <a:rPr lang="en-US" sz="2398" dirty="0">
                <a:solidFill>
                  <a:schemeClr val="bg1"/>
                </a:solidFill>
              </a:rPr>
              <a:t>     </a:t>
            </a:r>
            <a:r>
              <a:rPr lang="en-US" sz="1799" dirty="0">
                <a:solidFill>
                  <a:schemeClr val="bg1"/>
                </a:solidFill>
              </a:rPr>
              <a:t>Token-based authentication for applications connecting to SQL Database</a:t>
            </a:r>
          </a:p>
          <a:p>
            <a:pPr lvl="1"/>
            <a:r>
              <a:rPr lang="en-US" sz="1799" dirty="0">
                <a:solidFill>
                  <a:schemeClr val="bg1"/>
                </a:solidFill>
              </a:rPr>
              <a:t>ADFS or native user/password authentication for a local Azure Active Directory without domain synchronization</a:t>
            </a:r>
          </a:p>
          <a:p>
            <a:pPr lvl="1"/>
            <a:r>
              <a:rPr lang="en-US" sz="1799" dirty="0">
                <a:solidFill>
                  <a:schemeClr val="bg1"/>
                </a:solidFill>
              </a:rPr>
              <a:t>Multi-Factor Authentication (MFA)</a:t>
            </a:r>
            <a:endParaRPr lang="en-US" sz="2398" dirty="0">
              <a:solidFill>
                <a:schemeClr val="bg1"/>
              </a:solidFill>
            </a:endParaRPr>
          </a:p>
        </p:txBody>
      </p:sp>
    </p:spTree>
    <p:extLst>
      <p:ext uri="{BB962C8B-B14F-4D97-AF65-F5344CB8AC3E}">
        <p14:creationId xmlns:p14="http://schemas.microsoft.com/office/powerpoint/2010/main" val="39016308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Evaluations:</a:t>
            </a:r>
            <a:endParaRPr lang="en-AU" dirty="0"/>
          </a:p>
        </p:txBody>
      </p:sp>
    </p:spTree>
    <p:extLst>
      <p:ext uri="{BB962C8B-B14F-4D97-AF65-F5344CB8AC3E}">
        <p14:creationId xmlns:p14="http://schemas.microsoft.com/office/powerpoint/2010/main" val="209665132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p:txBody>
          <a:bodyPr>
            <a:normAutofit/>
          </a:bodyPr>
          <a:lstStyle/>
          <a:p>
            <a:r>
              <a:rPr lang="en-US" dirty="0">
                <a:solidFill>
                  <a:schemeClr val="tx1"/>
                </a:solidFill>
                <a:latin typeface="Segoe UI Semibold"/>
              </a:rPr>
              <a:t>Creating your first Managed Instance</a:t>
            </a:r>
            <a:endParaRPr lang="en-US" dirty="0">
              <a:solidFill>
                <a:schemeClr val="tx1"/>
              </a:solidFill>
            </a:endParaRPr>
          </a:p>
        </p:txBody>
      </p:sp>
      <p:sp>
        <p:nvSpPr>
          <p:cNvPr id="3" name="Text Placeholder 3">
            <a:extLst>
              <a:ext uri="{FF2B5EF4-FFF2-40B4-BE49-F238E27FC236}">
                <a16:creationId xmlns:a16="http://schemas.microsoft.com/office/drawing/2014/main" id="{E1BDD4FD-79A0-4067-B3B2-4F4865B7CF65}"/>
              </a:ext>
            </a:extLst>
          </p:cNvPr>
          <p:cNvSpPr>
            <a:spLocks noGrp="1"/>
          </p:cNvSpPr>
          <p:nvPr>
            <p:ph type="body" sz="quarter" idx="12"/>
          </p:nvPr>
        </p:nvSpPr>
        <p:spPr/>
        <p:txBody>
          <a:bodyPr>
            <a:normAutofit/>
          </a:bodyPr>
          <a:lstStyle/>
          <a:p>
            <a:r>
              <a:rPr lang="en-US" sz="3600" dirty="0"/>
              <a:t>Portal</a:t>
            </a:r>
          </a:p>
          <a:p>
            <a:endParaRPr lang="en-US" sz="3600" dirty="0"/>
          </a:p>
        </p:txBody>
      </p:sp>
    </p:spTree>
    <p:extLst>
      <p:ext uri="{BB962C8B-B14F-4D97-AF65-F5344CB8AC3E}">
        <p14:creationId xmlns:p14="http://schemas.microsoft.com/office/powerpoint/2010/main" val="3935624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3BAC70-340D-450E-BFAD-BB8F75A43693}"/>
              </a:ext>
            </a:extLst>
          </p:cNvPr>
          <p:cNvPicPr>
            <a:picLocks noChangeAspect="1"/>
          </p:cNvPicPr>
          <p:nvPr/>
        </p:nvPicPr>
        <p:blipFill>
          <a:blip r:embed="rId2"/>
          <a:stretch>
            <a:fillRect/>
          </a:stretch>
        </p:blipFill>
        <p:spPr>
          <a:xfrm>
            <a:off x="1483349" y="0"/>
            <a:ext cx="9217363" cy="6858000"/>
          </a:xfrm>
          <a:prstGeom prst="rect">
            <a:avLst/>
          </a:prstGeom>
        </p:spPr>
      </p:pic>
    </p:spTree>
    <p:extLst>
      <p:ext uri="{BB962C8B-B14F-4D97-AF65-F5344CB8AC3E}">
        <p14:creationId xmlns:p14="http://schemas.microsoft.com/office/powerpoint/2010/main" val="35536822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461E8A-0F8E-4950-BD73-319F33D7D10B}"/>
              </a:ext>
            </a:extLst>
          </p:cNvPr>
          <p:cNvPicPr>
            <a:picLocks noChangeAspect="1"/>
          </p:cNvPicPr>
          <p:nvPr/>
        </p:nvPicPr>
        <p:blipFill rotWithShape="1">
          <a:blip r:embed="rId3"/>
          <a:srcRect b="3370"/>
          <a:stretch/>
        </p:blipFill>
        <p:spPr>
          <a:xfrm>
            <a:off x="20" y="10"/>
            <a:ext cx="12184042" cy="6857990"/>
          </a:xfrm>
          <a:prstGeom prst="rect">
            <a:avLst/>
          </a:prstGeom>
        </p:spPr>
      </p:pic>
    </p:spTree>
    <p:extLst>
      <p:ext uri="{BB962C8B-B14F-4D97-AF65-F5344CB8AC3E}">
        <p14:creationId xmlns:p14="http://schemas.microsoft.com/office/powerpoint/2010/main" val="15223496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p:txBody>
          <a:bodyPr>
            <a:normAutofit/>
          </a:bodyPr>
          <a:lstStyle/>
          <a:p>
            <a:r>
              <a:rPr lang="en-US" dirty="0">
                <a:solidFill>
                  <a:schemeClr val="tx1"/>
                </a:solidFill>
                <a:latin typeface="Segoe UI Semibold"/>
              </a:rPr>
              <a:t>Managed Instance Features</a:t>
            </a:r>
            <a:endParaRPr lang="en-US" dirty="0">
              <a:solidFill>
                <a:schemeClr val="tx1"/>
              </a:solidFill>
            </a:endParaRPr>
          </a:p>
        </p:txBody>
      </p:sp>
    </p:spTree>
    <p:extLst>
      <p:ext uri="{BB962C8B-B14F-4D97-AF65-F5344CB8AC3E}">
        <p14:creationId xmlns:p14="http://schemas.microsoft.com/office/powerpoint/2010/main" val="1631313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1262"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65CD8ED8-6F4F-43A9-B74A-25C702BEC6F1}"/>
              </a:ext>
            </a:extLst>
          </p:cNvPr>
          <p:cNvSpPr>
            <a:spLocks noGrp="1"/>
          </p:cNvSpPr>
          <p:nvPr>
            <p:ph type="title"/>
          </p:nvPr>
        </p:nvSpPr>
        <p:spPr>
          <a:xfrm>
            <a:off x="837654" y="811161"/>
            <a:ext cx="3333422" cy="5403370"/>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SURFACE AREA</a:t>
            </a:r>
          </a:p>
        </p:txBody>
      </p:sp>
      <p:sp>
        <p:nvSpPr>
          <p:cNvPr id="14" name="Rectangle 13">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262" y="0"/>
            <a:ext cx="141982"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6" name="Content Placeholder 4">
            <a:extLst>
              <a:ext uri="{FF2B5EF4-FFF2-40B4-BE49-F238E27FC236}">
                <a16:creationId xmlns:a16="http://schemas.microsoft.com/office/drawing/2014/main" id="{06023AE9-A756-4BE4-8645-81239B7CA2C7}"/>
              </a:ext>
            </a:extLst>
          </p:cNvPr>
          <p:cNvGraphicFramePr/>
          <p:nvPr>
            <p:extLst>
              <p:ext uri="{D42A27DB-BD31-4B8C-83A1-F6EECF244321}">
                <p14:modId xmlns:p14="http://schemas.microsoft.com/office/powerpoint/2010/main" val="961654821"/>
              </p:ext>
            </p:extLst>
          </p:nvPr>
        </p:nvGraphicFramePr>
        <p:xfrm>
          <a:off x="5455858" y="642938"/>
          <a:ext cx="6085686"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20230CC8-8850-4BBE-825C-1F96944DDFBC}"/>
              </a:ext>
            </a:extLst>
          </p:cNvPr>
          <p:cNvSpPr/>
          <p:nvPr/>
        </p:nvSpPr>
        <p:spPr>
          <a:xfrm rot="1822675">
            <a:off x="6020023" y="5291201"/>
            <a:ext cx="1650773"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Fixed</a:t>
            </a:r>
          </a:p>
        </p:txBody>
      </p:sp>
      <p:sp>
        <p:nvSpPr>
          <p:cNvPr id="7" name="Rectangle 6">
            <a:extLst>
              <a:ext uri="{FF2B5EF4-FFF2-40B4-BE49-F238E27FC236}">
                <a16:creationId xmlns:a16="http://schemas.microsoft.com/office/drawing/2014/main" id="{E3B71A62-F202-4995-B791-6B00094F5173}"/>
              </a:ext>
            </a:extLst>
          </p:cNvPr>
          <p:cNvSpPr/>
          <p:nvPr/>
        </p:nvSpPr>
        <p:spPr>
          <a:xfrm rot="1822675">
            <a:off x="9448168" y="5291201"/>
            <a:ext cx="1650773"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Fixed</a:t>
            </a:r>
          </a:p>
        </p:txBody>
      </p:sp>
    </p:spTree>
    <p:extLst>
      <p:ext uri="{BB962C8B-B14F-4D97-AF65-F5344CB8AC3E}">
        <p14:creationId xmlns:p14="http://schemas.microsoft.com/office/powerpoint/2010/main" val="3960845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9AD7B-99D4-4755-8966-F7BA0426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3373"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A06F89A-489D-4383-94C5-42F7FF2E9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4062" cy="6858000"/>
          </a:xfrm>
          <a:prstGeom prst="rect">
            <a:avLst/>
          </a:prstGeom>
        </p:spPr>
      </p:pic>
      <p:sp>
        <p:nvSpPr>
          <p:cNvPr id="2" name="Title 1"/>
          <p:cNvSpPr>
            <a:spLocks noGrp="1"/>
          </p:cNvSpPr>
          <p:nvPr>
            <p:ph type="title"/>
          </p:nvPr>
        </p:nvSpPr>
        <p:spPr>
          <a:xfrm>
            <a:off x="639662" y="2023236"/>
            <a:ext cx="3657394" cy="2820908"/>
          </a:xfrm>
        </p:spPr>
        <p:txBody>
          <a:bodyPr vert="horz" lIns="91440" tIns="45720" rIns="91440" bIns="45720" rtlCol="0" anchor="ctr">
            <a:normAutofit/>
          </a:bodyPr>
          <a:lstStyle/>
          <a:p>
            <a:pPr defTabSz="914400"/>
            <a:r>
              <a:rPr lang="en-US" sz="2800" kern="1200">
                <a:solidFill>
                  <a:srgbClr val="FFFFFF"/>
                </a:solidFill>
                <a:latin typeface="+mj-lt"/>
                <a:ea typeface="+mj-ea"/>
                <a:cs typeface="+mj-cs"/>
              </a:rPr>
              <a:t>USER DATABASE FILE LAYOUT CONSIDERATIONS</a:t>
            </a:r>
          </a:p>
        </p:txBody>
      </p:sp>
      <p:graphicFrame>
        <p:nvGraphicFramePr>
          <p:cNvPr id="5" name="Content Placeholder 2">
            <a:extLst>
              <a:ext uri="{FF2B5EF4-FFF2-40B4-BE49-F238E27FC236}">
                <a16:creationId xmlns:a16="http://schemas.microsoft.com/office/drawing/2014/main" id="{584E24C5-5142-4D81-814E-0AF3C0B22D71}"/>
              </a:ext>
            </a:extLst>
          </p:cNvPr>
          <p:cNvGraphicFramePr/>
          <p:nvPr>
            <p:extLst>
              <p:ext uri="{D42A27DB-BD31-4B8C-83A1-F6EECF244321}">
                <p14:modId xmlns:p14="http://schemas.microsoft.com/office/powerpoint/2010/main" val="474040247"/>
              </p:ext>
            </p:extLst>
          </p:nvPr>
        </p:nvGraphicFramePr>
        <p:xfrm>
          <a:off x="6087272" y="955653"/>
          <a:ext cx="5112160" cy="4947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1748742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80" y="470925"/>
            <a:ext cx="4378157"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2467" y="1012004"/>
            <a:ext cx="3413934" cy="4795408"/>
          </a:xfrm>
        </p:spPr>
        <p:txBody>
          <a:bodyPr vert="horz" lIns="91440" tIns="45720" rIns="91440" bIns="45720" rtlCol="0" anchor="ctr">
            <a:normAutofit/>
          </a:bodyPr>
          <a:lstStyle/>
          <a:p>
            <a:pPr defTabSz="914400"/>
            <a:r>
              <a:rPr lang="en-US" sz="4400">
                <a:solidFill>
                  <a:srgbClr val="FFFFFF"/>
                </a:solidFill>
                <a:latin typeface="+mj-lt"/>
                <a:ea typeface="+mj-ea"/>
                <a:cs typeface="+mj-cs"/>
              </a:rPr>
              <a:t>Backup aND RESTORE</a:t>
            </a:r>
            <a:br>
              <a:rPr lang="en-US" sz="4400">
                <a:solidFill>
                  <a:srgbClr val="FFFFFF"/>
                </a:solidFill>
                <a:latin typeface="+mj-lt"/>
                <a:ea typeface="+mj-ea"/>
                <a:cs typeface="+mj-cs"/>
              </a:rPr>
            </a:br>
            <a:endParaRPr lang="en-US" sz="4400">
              <a:solidFill>
                <a:srgbClr val="FFFFFF"/>
              </a:solidFill>
              <a:latin typeface="+mj-lt"/>
              <a:ea typeface="+mj-ea"/>
              <a:cs typeface="+mj-cs"/>
            </a:endParaRPr>
          </a:p>
        </p:txBody>
      </p:sp>
      <p:graphicFrame>
        <p:nvGraphicFramePr>
          <p:cNvPr id="38" name="Content Placeholder 2">
            <a:extLst>
              <a:ext uri="{FF2B5EF4-FFF2-40B4-BE49-F238E27FC236}">
                <a16:creationId xmlns:a16="http://schemas.microsoft.com/office/drawing/2014/main" id="{D0691A7C-FA9A-40E1-B0BB-FE562A381236}"/>
              </a:ext>
            </a:extLst>
          </p:cNvPr>
          <p:cNvGraphicFramePr/>
          <p:nvPr>
            <p:extLst>
              <p:ext uri="{D42A27DB-BD31-4B8C-83A1-F6EECF244321}">
                <p14:modId xmlns:p14="http://schemas.microsoft.com/office/powerpoint/2010/main" val="4067750789"/>
              </p:ext>
            </p:extLst>
          </p:nvPr>
        </p:nvGraphicFramePr>
        <p:xfrm>
          <a:off x="5190918" y="470924"/>
          <a:ext cx="6509363"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538410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369" y="0"/>
            <a:ext cx="11473020"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4062" cy="6858000"/>
          </a:xfrm>
          <a:prstGeom prst="rect">
            <a:avLst/>
          </a:prstGeom>
        </p:spPr>
      </p:pic>
      <p:sp>
        <p:nvSpPr>
          <p:cNvPr id="2" name="Title 1"/>
          <p:cNvSpPr>
            <a:spLocks noGrp="1"/>
          </p:cNvSpPr>
          <p:nvPr>
            <p:ph type="title"/>
          </p:nvPr>
        </p:nvSpPr>
        <p:spPr>
          <a:xfrm>
            <a:off x="1178458" y="826680"/>
            <a:ext cx="9827146" cy="1325563"/>
          </a:xfrm>
        </p:spPr>
        <p:txBody>
          <a:bodyPr vert="horz" lIns="91440" tIns="45720" rIns="91440" bIns="45720" rtlCol="0" anchor="ctr">
            <a:normAutofit/>
          </a:bodyPr>
          <a:lstStyle/>
          <a:p>
            <a:pPr algn="ctr" defTabSz="914400"/>
            <a:r>
              <a:rPr lang="en-US" sz="4000" kern="1200">
                <a:solidFill>
                  <a:srgbClr val="FFFFFF"/>
                </a:solidFill>
                <a:latin typeface="+mj-lt"/>
                <a:ea typeface="+mj-ea"/>
                <a:cs typeface="+mj-cs"/>
              </a:rPr>
              <a:t>TempDB</a:t>
            </a:r>
          </a:p>
        </p:txBody>
      </p:sp>
      <p:graphicFrame>
        <p:nvGraphicFramePr>
          <p:cNvPr id="5" name="Content Placeholder 2">
            <a:extLst>
              <a:ext uri="{FF2B5EF4-FFF2-40B4-BE49-F238E27FC236}">
                <a16:creationId xmlns:a16="http://schemas.microsoft.com/office/drawing/2014/main" id="{05AD5FE1-AC39-4E61-86AA-FFEA0422A46A}"/>
              </a:ext>
            </a:extLst>
          </p:cNvPr>
          <p:cNvGraphicFramePr/>
          <p:nvPr>
            <p:extLst>
              <p:ext uri="{D42A27DB-BD31-4B8C-83A1-F6EECF244321}">
                <p14:modId xmlns:p14="http://schemas.microsoft.com/office/powerpoint/2010/main" val="2322247271"/>
              </p:ext>
            </p:extLst>
          </p:nvPr>
        </p:nvGraphicFramePr>
        <p:xfrm>
          <a:off x="1035645" y="2899956"/>
          <a:ext cx="10112772"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2687645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1262"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7654" y="811161"/>
            <a:ext cx="3333422" cy="5403370"/>
          </a:xfrm>
        </p:spPr>
        <p:txBody>
          <a:bodyPr vert="horz" lIns="91440" tIns="45720" rIns="91440" bIns="45720" rtlCol="0" anchor="ctr">
            <a:normAutofit/>
          </a:bodyPr>
          <a:lstStyle/>
          <a:p>
            <a:pPr defTabSz="914400"/>
            <a:r>
              <a:rPr lang="en-US" sz="3400" kern="1200">
                <a:solidFill>
                  <a:srgbClr val="FFFFFF"/>
                </a:solidFill>
                <a:latin typeface="+mj-lt"/>
                <a:ea typeface="+mj-ea"/>
                <a:cs typeface="+mj-cs"/>
              </a:rPr>
              <a:t>High Availability</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262" y="0"/>
            <a:ext cx="141982"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4" name="Content Placeholder 2">
            <a:extLst>
              <a:ext uri="{FF2B5EF4-FFF2-40B4-BE49-F238E27FC236}">
                <a16:creationId xmlns:a16="http://schemas.microsoft.com/office/drawing/2014/main" id="{1F150A70-15BB-4B27-A7CA-A893B8BFBCD1}"/>
              </a:ext>
            </a:extLst>
          </p:cNvPr>
          <p:cNvGraphicFramePr/>
          <p:nvPr>
            <p:extLst>
              <p:ext uri="{D42A27DB-BD31-4B8C-83A1-F6EECF244321}">
                <p14:modId xmlns:p14="http://schemas.microsoft.com/office/powerpoint/2010/main" val="301835072"/>
              </p:ext>
            </p:extLst>
          </p:nvPr>
        </p:nvGraphicFramePr>
        <p:xfrm>
          <a:off x="5455858" y="642938"/>
          <a:ext cx="6085686"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67170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80" y="470925"/>
            <a:ext cx="4378157"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2467" y="1012004"/>
            <a:ext cx="3413934" cy="4795408"/>
          </a:xfrm>
        </p:spPr>
        <p:txBody>
          <a:bodyPr vert="horz" lIns="91440" tIns="45720" rIns="91440" bIns="45720" rtlCol="0" anchor="ctr">
            <a:normAutofit/>
          </a:bodyPr>
          <a:lstStyle/>
          <a:p>
            <a:pPr defTabSz="914400"/>
            <a:r>
              <a:rPr lang="en-US" sz="4400">
                <a:solidFill>
                  <a:srgbClr val="FFFFFF"/>
                </a:solidFill>
                <a:latin typeface="+mj-lt"/>
                <a:ea typeface="+mj-ea"/>
                <a:cs typeface="+mj-cs"/>
              </a:rPr>
              <a:t>SCALING MANAGED INSTANCE</a:t>
            </a:r>
          </a:p>
        </p:txBody>
      </p:sp>
      <p:graphicFrame>
        <p:nvGraphicFramePr>
          <p:cNvPr id="5" name="Content Placeholder 2">
            <a:extLst>
              <a:ext uri="{FF2B5EF4-FFF2-40B4-BE49-F238E27FC236}">
                <a16:creationId xmlns:a16="http://schemas.microsoft.com/office/drawing/2014/main" id="{B3D36E17-4C19-4969-A554-5BB975DB28A0}"/>
              </a:ext>
            </a:extLst>
          </p:cNvPr>
          <p:cNvGraphicFramePr/>
          <p:nvPr>
            <p:extLst>
              <p:ext uri="{D42A27DB-BD31-4B8C-83A1-F6EECF244321}">
                <p14:modId xmlns:p14="http://schemas.microsoft.com/office/powerpoint/2010/main" val="875316125"/>
              </p:ext>
            </p:extLst>
          </p:nvPr>
        </p:nvGraphicFramePr>
        <p:xfrm>
          <a:off x="5190918" y="470924"/>
          <a:ext cx="650936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73463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037" y="2701922"/>
            <a:ext cx="4399411" cy="761472"/>
          </a:xfrm>
        </p:spPr>
        <p:txBody>
          <a:bodyPr/>
          <a:lstStyle/>
          <a:p>
            <a:r>
              <a:rPr lang="en-AU" dirty="0">
                <a:solidFill>
                  <a:schemeClr val="bg1"/>
                </a:solidFill>
              </a:rPr>
              <a:t>Patrick Flynn</a:t>
            </a:r>
            <a:br>
              <a:rPr lang="en-AU" dirty="0">
                <a:solidFill>
                  <a:schemeClr val="bg1"/>
                </a:solidFill>
              </a:rPr>
            </a:br>
            <a:r>
              <a:rPr lang="en-AU" sz="2538" dirty="0">
                <a:solidFill>
                  <a:schemeClr val="bg1"/>
                </a:solidFill>
              </a:rPr>
              <a:t>SQL Server DBA Link 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6944" y="4649751"/>
            <a:ext cx="671782" cy="6419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46907" y="4604354"/>
            <a:ext cx="4120988" cy="561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99"/>
              </a:spcBef>
            </a:pPr>
            <a:r>
              <a:rPr lang="en-GB" sz="2798" dirty="0">
                <a:solidFill>
                  <a:schemeClr val="bg1"/>
                </a:solidFill>
              </a:rPr>
              <a:t> </a:t>
            </a:r>
            <a:r>
              <a:rPr lang="en-GB" sz="1692" dirty="0">
                <a:solidFill>
                  <a:schemeClr val="bg1"/>
                </a:solidFill>
              </a:rPr>
              <a:t>@</a:t>
            </a:r>
            <a:r>
              <a:rPr lang="en-GB" sz="1692" dirty="0"/>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85420" y="5612304"/>
            <a:ext cx="1959323" cy="3758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99"/>
              </a:spcBef>
            </a:pPr>
            <a:r>
              <a:rPr lang="en-GB" sz="1692" u="sng" dirty="0"/>
              <a:t>Patrick Flynn</a:t>
            </a:r>
            <a:endParaRPr lang="en-CA" sz="1692" dirty="0">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6944" y="5505892"/>
            <a:ext cx="657621" cy="594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40352" y="3897682"/>
            <a:ext cx="644964" cy="644964"/>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85420" y="4000579"/>
            <a:ext cx="3577622" cy="3758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99"/>
              </a:spcBef>
            </a:pPr>
            <a:r>
              <a:rPr lang="en-GB" sz="1692" dirty="0"/>
              <a:t>patrick@sqllensman.com</a:t>
            </a: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6943" y="372722"/>
            <a:ext cx="2416738" cy="1736023"/>
          </a:xfrm>
          <a:prstGeom prst="ellipse">
            <a:avLst/>
          </a:prstGeom>
        </p:spPr>
      </p:pic>
      <p:pic>
        <p:nvPicPr>
          <p:cNvPr id="12" name="Picture 11">
            <a:extLst>
              <a:ext uri="{FF2B5EF4-FFF2-40B4-BE49-F238E27FC236}">
                <a16:creationId xmlns:a16="http://schemas.microsoft.com/office/drawing/2014/main" id="{A5326891-F3DF-4BD4-BF42-D8AD9086B6C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56822" y="441503"/>
            <a:ext cx="2550999" cy="647269"/>
          </a:xfrm>
          <a:prstGeom prst="rect">
            <a:avLst/>
          </a:prstGeom>
        </p:spPr>
      </p:pic>
      <p:sp>
        <p:nvSpPr>
          <p:cNvPr id="14" name="Rectangle 13">
            <a:extLst>
              <a:ext uri="{FF2B5EF4-FFF2-40B4-BE49-F238E27FC236}">
                <a16:creationId xmlns:a16="http://schemas.microsoft.com/office/drawing/2014/main" id="{B8D61A96-735F-4791-9054-B630E893C456}"/>
              </a:ext>
            </a:extLst>
          </p:cNvPr>
          <p:cNvSpPr/>
          <p:nvPr/>
        </p:nvSpPr>
        <p:spPr>
          <a:xfrm>
            <a:off x="7096799" y="2791083"/>
            <a:ext cx="5087264" cy="1557478"/>
          </a:xfrm>
          <a:prstGeom prst="rect">
            <a:avLst/>
          </a:prstGeom>
        </p:spPr>
        <p:txBody>
          <a:bodyPr wrap="square">
            <a:spAutoFit/>
          </a:bodyPr>
          <a:lstStyle/>
          <a:p>
            <a:r>
              <a:rPr lang="en-AU" sz="1904" dirty="0"/>
              <a:t>MCM – SQL Server 2008 </a:t>
            </a:r>
          </a:p>
          <a:p>
            <a:r>
              <a:rPr lang="en-AU" sz="1904" dirty="0"/>
              <a:t>MCSM – Data Platform</a:t>
            </a:r>
          </a:p>
          <a:p>
            <a:r>
              <a:rPr lang="en-AU" sz="1904" dirty="0"/>
              <a:t>Production DBA for 10+ years.</a:t>
            </a:r>
          </a:p>
          <a:p>
            <a:endParaRPr lang="en-AU" sz="1904" dirty="0"/>
          </a:p>
          <a:p>
            <a:r>
              <a:rPr lang="en-AU" sz="1904" dirty="0"/>
              <a:t>https://github.com/sqllensman/Presentations</a:t>
            </a:r>
          </a:p>
        </p:txBody>
      </p:sp>
    </p:spTree>
    <p:extLst>
      <p:ext uri="{BB962C8B-B14F-4D97-AF65-F5344CB8AC3E}">
        <p14:creationId xmlns:p14="http://schemas.microsoft.com/office/powerpoint/2010/main" val="46294387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CE4691-FDBB-455B-96BD-316D87316948}"/>
              </a:ext>
            </a:extLst>
          </p:cNvPr>
          <p:cNvPicPr>
            <a:picLocks noChangeAspect="1"/>
          </p:cNvPicPr>
          <p:nvPr/>
        </p:nvPicPr>
        <p:blipFill>
          <a:blip r:embed="rId2"/>
          <a:stretch>
            <a:fillRect/>
          </a:stretch>
        </p:blipFill>
        <p:spPr>
          <a:xfrm>
            <a:off x="-1" y="921184"/>
            <a:ext cx="12184063" cy="5015631"/>
          </a:xfrm>
          <a:prstGeom prst="rect">
            <a:avLst/>
          </a:prstGeom>
        </p:spPr>
      </p:pic>
    </p:spTree>
    <p:extLst>
      <p:ext uri="{BB962C8B-B14F-4D97-AF65-F5344CB8AC3E}">
        <p14:creationId xmlns:p14="http://schemas.microsoft.com/office/powerpoint/2010/main" val="6745939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9351296" cy="1793090"/>
          </a:xfrm>
        </p:spPr>
        <p:txBody>
          <a:bodyPr>
            <a:normAutofit/>
          </a:bodyPr>
          <a:lstStyle/>
          <a:p>
            <a:r>
              <a:rPr lang="en-US" dirty="0">
                <a:solidFill>
                  <a:schemeClr val="tx1"/>
                </a:solidFill>
                <a:latin typeface="Segoe UI Semibold"/>
              </a:rPr>
              <a:t>Managed Instance Limitations</a:t>
            </a:r>
            <a:endParaRPr lang="en-US" dirty="0">
              <a:solidFill>
                <a:schemeClr val="tx1"/>
              </a:solidFill>
            </a:endParaRPr>
          </a:p>
        </p:txBody>
      </p:sp>
    </p:spTree>
    <p:extLst>
      <p:ext uri="{BB962C8B-B14F-4D97-AF65-F5344CB8AC3E}">
        <p14:creationId xmlns:p14="http://schemas.microsoft.com/office/powerpoint/2010/main" val="3785923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p:txBody>
          <a:bodyPr/>
          <a:lstStyle/>
          <a:p>
            <a:r>
              <a:rPr lang="en-US"/>
              <a:t>Business Intelligence Services</a:t>
            </a:r>
          </a:p>
        </p:txBody>
      </p:sp>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p:txBody>
          <a:bodyPr>
            <a:normAutofit/>
          </a:bodyPr>
          <a:lstStyle/>
          <a:p>
            <a:pPr marL="0" indent="0" defTabSz="913760">
              <a:spcBef>
                <a:spcPts val="999"/>
              </a:spcBef>
              <a:buNone/>
            </a:pPr>
            <a:r>
              <a:rPr lang="en-US" sz="1599">
                <a:latin typeface="Segoe UI Semilight" panose="020B0402040204020203" pitchFamily="34" charset="0"/>
                <a:cs typeface="Segoe UI Semilight" panose="020B0402040204020203" pitchFamily="34" charset="0"/>
              </a:rPr>
              <a:t>Not installed side-by-side with Managed Instance</a:t>
            </a:r>
          </a:p>
          <a:p>
            <a:pPr marL="0" indent="0" defTabSz="913760">
              <a:spcBef>
                <a:spcPts val="999"/>
              </a:spcBef>
              <a:buNone/>
            </a:pPr>
            <a:r>
              <a:rPr lang="en-US" sz="1599">
                <a:latin typeface="Segoe UI Semilight" panose="020B0402040204020203" pitchFamily="34" charset="0"/>
                <a:cs typeface="Segoe UI Semilight" panose="020B0402040204020203" pitchFamily="34" charset="0"/>
              </a:rPr>
              <a:t>Migrate your SSIS packages to new SSIS on Azure Data Factory (PaaS service)</a:t>
            </a:r>
          </a:p>
          <a:p>
            <a:pPr marL="0" indent="0" defTabSz="913760">
              <a:spcBef>
                <a:spcPts val="999"/>
              </a:spcBef>
              <a:buNone/>
            </a:pPr>
            <a:r>
              <a:rPr lang="en-US" sz="1599">
                <a:latin typeface="Segoe UI Semilight" panose="020B0402040204020203" pitchFamily="34" charset="0"/>
                <a:cs typeface="Segoe UI Semilight" panose="020B0402040204020203" pitchFamily="34" charset="0"/>
              </a:rPr>
              <a:t>Migrate your OLAP models to Azure Analysis Services</a:t>
            </a:r>
          </a:p>
          <a:p>
            <a:pPr marL="0" indent="0" defTabSz="913760">
              <a:spcBef>
                <a:spcPts val="999"/>
              </a:spcBef>
              <a:buNone/>
            </a:pPr>
            <a:r>
              <a:rPr lang="en-US" sz="1599">
                <a:latin typeface="Segoe UI Semilight" panose="020B0402040204020203" pitchFamily="34" charset="0"/>
                <a:cs typeface="Segoe UI Semilight" panose="020B0402040204020203" pitchFamily="34" charset="0"/>
              </a:rPr>
              <a:t>… or run these services in Azure virtual machines</a:t>
            </a:r>
          </a:p>
          <a:p>
            <a:pPr marL="0" indent="0" defTabSz="913760">
              <a:spcBef>
                <a:spcPts val="999"/>
              </a:spcBef>
              <a:buNone/>
            </a:pPr>
            <a:r>
              <a:rPr lang="en-US" sz="1599">
                <a:latin typeface="Segoe UI Semilight" panose="020B0402040204020203" pitchFamily="34" charset="0"/>
                <a:cs typeface="Segoe UI Semilight" panose="020B0402040204020203" pitchFamily="34" charset="0"/>
              </a:rPr>
              <a:t>For SSRS: run in a virtual machine, or switch to Power BI</a:t>
            </a:r>
          </a:p>
        </p:txBody>
      </p:sp>
      <p:grpSp>
        <p:nvGrpSpPr>
          <p:cNvPr id="22" name="Group 21">
            <a:extLst>
              <a:ext uri="{FF2B5EF4-FFF2-40B4-BE49-F238E27FC236}">
                <a16:creationId xmlns:a16="http://schemas.microsoft.com/office/drawing/2014/main" id="{D0DC5274-0BF1-40DE-AF00-D21CC2C996A5}"/>
              </a:ext>
            </a:extLst>
          </p:cNvPr>
          <p:cNvGrpSpPr/>
          <p:nvPr/>
        </p:nvGrpSpPr>
        <p:grpSpPr>
          <a:xfrm>
            <a:off x="6180358" y="5034438"/>
            <a:ext cx="1300708" cy="1028389"/>
            <a:chOff x="967154" y="1481462"/>
            <a:chExt cx="5331069" cy="4214950"/>
          </a:xfrm>
        </p:grpSpPr>
        <p:cxnSp>
          <p:nvCxnSpPr>
            <p:cNvPr id="24" name="Straight Connector 23">
              <a:extLst>
                <a:ext uri="{FF2B5EF4-FFF2-40B4-BE49-F238E27FC236}">
                  <a16:creationId xmlns:a16="http://schemas.microsoft.com/office/drawing/2014/main" id="{BF254AFA-5CE0-4B07-A16B-A7FE0FDA4FE4}"/>
                </a:ext>
              </a:extLst>
            </p:cNvPr>
            <p:cNvCxnSpPr>
              <a:cxnSpLocks/>
            </p:cNvCxnSpPr>
            <p:nvPr/>
          </p:nvCxnSpPr>
          <p:spPr>
            <a:xfrm>
              <a:off x="967154" y="5696412"/>
              <a:ext cx="5331069" cy="0"/>
            </a:xfrm>
            <a:prstGeom prst="line">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4D6F3D7-ADE9-4BB7-8FD2-9E1BE592E442}"/>
                </a:ext>
              </a:extLst>
            </p:cNvPr>
            <p:cNvSpPr/>
            <p:nvPr/>
          </p:nvSpPr>
          <p:spPr bwMode="auto">
            <a:xfrm>
              <a:off x="1286608" y="2696308"/>
              <a:ext cx="2793023" cy="3000104"/>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F9108128-30BE-4B60-B032-08CB53F189F0}"/>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8B75E04A-0659-4402-8773-BB93B8718908}"/>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Freeform 5">
            <a:extLst>
              <a:ext uri="{FF2B5EF4-FFF2-40B4-BE49-F238E27FC236}">
                <a16:creationId xmlns:a16="http://schemas.microsoft.com/office/drawing/2014/main" id="{DF34F125-37CE-4063-A23F-AD83B3F14635}"/>
              </a:ext>
            </a:extLst>
          </p:cNvPr>
          <p:cNvSpPr>
            <a:spLocks noEditPoints="1"/>
          </p:cNvSpPr>
          <p:nvPr/>
        </p:nvSpPr>
        <p:spPr bwMode="auto">
          <a:xfrm>
            <a:off x="8221223" y="3440934"/>
            <a:ext cx="774727" cy="86561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sp>
        <p:nvSpPr>
          <p:cNvPr id="30" name="DeveloperTools_EC7A">
            <a:extLst>
              <a:ext uri="{FF2B5EF4-FFF2-40B4-BE49-F238E27FC236}">
                <a16:creationId xmlns:a16="http://schemas.microsoft.com/office/drawing/2014/main" id="{4B625436-4283-418E-8633-F1B1D0C0FDED}"/>
              </a:ext>
            </a:extLst>
          </p:cNvPr>
          <p:cNvSpPr>
            <a:spLocks noChangeAspect="1" noEditPoints="1"/>
          </p:cNvSpPr>
          <p:nvPr/>
        </p:nvSpPr>
        <p:spPr bwMode="auto">
          <a:xfrm>
            <a:off x="6436257" y="5440363"/>
            <a:ext cx="325544" cy="51294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grpSp>
        <p:nvGrpSpPr>
          <p:cNvPr id="6" name="Group 5">
            <a:extLst>
              <a:ext uri="{FF2B5EF4-FFF2-40B4-BE49-F238E27FC236}">
                <a16:creationId xmlns:a16="http://schemas.microsoft.com/office/drawing/2014/main" id="{CCBCB225-67E0-444C-BE50-2FA797619E8A}"/>
              </a:ext>
            </a:extLst>
          </p:cNvPr>
          <p:cNvGrpSpPr/>
          <p:nvPr/>
        </p:nvGrpSpPr>
        <p:grpSpPr>
          <a:xfrm>
            <a:off x="9736109" y="1958469"/>
            <a:ext cx="1191480" cy="754574"/>
            <a:chOff x="8977266" y="1467764"/>
            <a:chExt cx="609420" cy="385951"/>
          </a:xfrm>
        </p:grpSpPr>
        <p:sp>
          <p:nvSpPr>
            <p:cNvPr id="32" name="DeveloperTools_EC7A">
              <a:extLst>
                <a:ext uri="{FF2B5EF4-FFF2-40B4-BE49-F238E27FC236}">
                  <a16:creationId xmlns:a16="http://schemas.microsoft.com/office/drawing/2014/main" id="{88096002-FF39-4CBF-9BA2-B1C50C64257D}"/>
                </a:ext>
              </a:extLst>
            </p:cNvPr>
            <p:cNvSpPr>
              <a:spLocks noChangeAspect="1" noEditPoints="1"/>
            </p:cNvSpPr>
            <p:nvPr/>
          </p:nvSpPr>
          <p:spPr bwMode="auto">
            <a:xfrm>
              <a:off x="9235985" y="1544599"/>
              <a:ext cx="165643" cy="26099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sp>
          <p:nvSpPr>
            <p:cNvPr id="33" name="Freeform 146">
              <a:extLst>
                <a:ext uri="{FF2B5EF4-FFF2-40B4-BE49-F238E27FC236}">
                  <a16:creationId xmlns:a16="http://schemas.microsoft.com/office/drawing/2014/main" id="{BC9FE570-065D-4CB9-98B9-0EB9C3B1F7F8}"/>
                </a:ext>
              </a:extLst>
            </p:cNvPr>
            <p:cNvSpPr>
              <a:spLocks noChangeAspect="1"/>
            </p:cNvSpPr>
            <p:nvPr/>
          </p:nvSpPr>
          <p:spPr bwMode="auto">
            <a:xfrm>
              <a:off x="8977266" y="1467764"/>
              <a:ext cx="609420" cy="38595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sp>
        <p:nvSpPr>
          <p:cNvPr id="34" name="TextBox 33">
            <a:extLst>
              <a:ext uri="{FF2B5EF4-FFF2-40B4-BE49-F238E27FC236}">
                <a16:creationId xmlns:a16="http://schemas.microsoft.com/office/drawing/2014/main" id="{F6BC0EDD-D3A3-4668-A4B6-2BA1FA5AEB42}"/>
              </a:ext>
            </a:extLst>
          </p:cNvPr>
          <p:cNvSpPr txBox="1"/>
          <p:nvPr/>
        </p:nvSpPr>
        <p:spPr>
          <a:xfrm>
            <a:off x="5497332" y="353748"/>
            <a:ext cx="6686730" cy="369092"/>
          </a:xfrm>
          <a:prstGeom prst="rect">
            <a:avLst/>
          </a:prstGeom>
          <a:noFill/>
        </p:spPr>
        <p:txBody>
          <a:bodyPr wrap="square" rtlCol="0">
            <a:spAutoFit/>
          </a:bodyPr>
          <a:lstStyle/>
          <a:p>
            <a:pPr defTabSz="913760">
              <a:defRPr/>
            </a:pPr>
            <a:r>
              <a:rPr lang="en-US" sz="1799" b="1" kern="0" spc="100">
                <a:solidFill>
                  <a:srgbClr val="1A1A1A"/>
                </a:solidFill>
                <a:latin typeface="Segoe UI Semibold" charset="0"/>
                <a:cs typeface="Segoe UI Semibold" charset="0"/>
              </a:rPr>
              <a:t>Recommendation - move BI solutions to PaaS model</a:t>
            </a:r>
          </a:p>
        </p:txBody>
      </p:sp>
      <p:cxnSp>
        <p:nvCxnSpPr>
          <p:cNvPr id="35" name="Connector: Elbow 34">
            <a:extLst>
              <a:ext uri="{FF2B5EF4-FFF2-40B4-BE49-F238E27FC236}">
                <a16:creationId xmlns:a16="http://schemas.microsoft.com/office/drawing/2014/main" id="{3BBAB0AC-05A4-432D-A67A-3D882DECF9D3}"/>
              </a:ext>
            </a:extLst>
          </p:cNvPr>
          <p:cNvCxnSpPr>
            <a:cxnSpLocks/>
          </p:cNvCxnSpPr>
          <p:nvPr/>
        </p:nvCxnSpPr>
        <p:spPr>
          <a:xfrm rot="5400000">
            <a:off x="7555721" y="4530102"/>
            <a:ext cx="1075923" cy="1029808"/>
          </a:xfrm>
          <a:prstGeom prst="bentConnector3">
            <a:avLst>
              <a:gd name="adj1" fmla="val 99881"/>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A813A97-2615-4C0D-AECF-104F68BADB96}"/>
              </a:ext>
            </a:extLst>
          </p:cNvPr>
          <p:cNvCxnSpPr>
            <a:cxnSpLocks/>
          </p:cNvCxnSpPr>
          <p:nvPr/>
        </p:nvCxnSpPr>
        <p:spPr>
          <a:xfrm flipV="1">
            <a:off x="8641256" y="2363829"/>
            <a:ext cx="939188" cy="876608"/>
          </a:xfrm>
          <a:prstGeom prst="bentConnector3">
            <a:avLst>
              <a:gd name="adj1" fmla="val -579"/>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E1E9DFE-00ED-436B-8911-E128A5FEE51C}"/>
              </a:ext>
            </a:extLst>
          </p:cNvPr>
          <p:cNvGrpSpPr/>
          <p:nvPr/>
        </p:nvGrpSpPr>
        <p:grpSpPr>
          <a:xfrm>
            <a:off x="224644" y="6086892"/>
            <a:ext cx="445977" cy="553116"/>
            <a:chOff x="-89366" y="1982903"/>
            <a:chExt cx="986802" cy="1223863"/>
          </a:xfrm>
        </p:grpSpPr>
        <p:sp>
          <p:nvSpPr>
            <p:cNvPr id="18" name="Freeform 5">
              <a:extLst>
                <a:ext uri="{FF2B5EF4-FFF2-40B4-BE49-F238E27FC236}">
                  <a16:creationId xmlns:a16="http://schemas.microsoft.com/office/drawing/2014/main" id="{FB86E5D2-2644-4A6C-9DD2-672674FC8A0E}"/>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19" name="Freeform 6">
              <a:extLst>
                <a:ext uri="{FF2B5EF4-FFF2-40B4-BE49-F238E27FC236}">
                  <a16:creationId xmlns:a16="http://schemas.microsoft.com/office/drawing/2014/main" id="{42C7C1C2-5523-483E-9B9E-2BAD915DDB2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0" name="Freeform 7">
              <a:extLst>
                <a:ext uri="{FF2B5EF4-FFF2-40B4-BE49-F238E27FC236}">
                  <a16:creationId xmlns:a16="http://schemas.microsoft.com/office/drawing/2014/main" id="{204E5091-F492-4FD9-A3FB-13F8590E3389}"/>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1" name="Freeform 8">
              <a:extLst>
                <a:ext uri="{FF2B5EF4-FFF2-40B4-BE49-F238E27FC236}">
                  <a16:creationId xmlns:a16="http://schemas.microsoft.com/office/drawing/2014/main" id="{2F73E1C1-8170-4D74-B35B-CCE6D06BFA35}"/>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3" name="Oval 10">
              <a:extLst>
                <a:ext uri="{FF2B5EF4-FFF2-40B4-BE49-F238E27FC236}">
                  <a16:creationId xmlns:a16="http://schemas.microsoft.com/office/drawing/2014/main" id="{2FB36F25-05BF-47C6-AFDC-1D70A55E1BA8}"/>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6" name="Rectangle 25">
              <a:extLst>
                <a:ext uri="{FF2B5EF4-FFF2-40B4-BE49-F238E27FC236}">
                  <a16:creationId xmlns:a16="http://schemas.microsoft.com/office/drawing/2014/main" id="{FC95D83E-4100-4EBB-9D24-346A2181331F}"/>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grpSp>
      <p:sp>
        <p:nvSpPr>
          <p:cNvPr id="31" name="Rectangle 30">
            <a:extLst>
              <a:ext uri="{FF2B5EF4-FFF2-40B4-BE49-F238E27FC236}">
                <a16:creationId xmlns:a16="http://schemas.microsoft.com/office/drawing/2014/main" id="{41EDC790-E084-49B5-91BE-F1C57316AB20}"/>
              </a:ext>
            </a:extLst>
          </p:cNvPr>
          <p:cNvSpPr/>
          <p:nvPr/>
        </p:nvSpPr>
        <p:spPr>
          <a:xfrm>
            <a:off x="6149382" y="6186068"/>
            <a:ext cx="1251074" cy="276819"/>
          </a:xfrm>
          <a:prstGeom prst="rect">
            <a:avLst/>
          </a:prstGeom>
          <a:noFill/>
          <a:ln w="9525" cap="flat" cmpd="sng" algn="ctr">
            <a:noFill/>
            <a:prstDash val="solid"/>
            <a:headEnd type="none" w="med" len="med"/>
            <a:tailEnd type="none" w="med" len="med"/>
          </a:ln>
          <a:effectLst/>
        </p:spPr>
        <p:txBody>
          <a:bodyPr rot="0" spcFirstLastPara="0" vert="horz" wrap="square" lIns="91380" tIns="45690" rIns="91380" bIns="4569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09960">
              <a:spcBef>
                <a:spcPct val="0"/>
              </a:spcBef>
              <a:spcAft>
                <a:spcPct val="35000"/>
              </a:spcAft>
              <a:defRPr/>
            </a:pPr>
            <a:r>
              <a:rPr lang="en-US" sz="1199" kern="0">
                <a:solidFill>
                  <a:srgbClr val="0078D7"/>
                </a:solidFill>
                <a:latin typeface="Segoe UI Semibold" panose="020B0702040204020203" pitchFamily="34" charset="0"/>
                <a:cs typeface="Segoe UI Semibold" panose="020B0702040204020203" pitchFamily="34" charset="0"/>
              </a:rPr>
              <a:t>SSIS / SSAS</a:t>
            </a:r>
          </a:p>
        </p:txBody>
      </p:sp>
      <p:sp>
        <p:nvSpPr>
          <p:cNvPr id="37" name="Rectangle 36">
            <a:extLst>
              <a:ext uri="{FF2B5EF4-FFF2-40B4-BE49-F238E27FC236}">
                <a16:creationId xmlns:a16="http://schemas.microsoft.com/office/drawing/2014/main" id="{119513EC-0201-403F-8539-1CC14344781C}"/>
              </a:ext>
            </a:extLst>
          </p:cNvPr>
          <p:cNvSpPr/>
          <p:nvPr/>
        </p:nvSpPr>
        <p:spPr>
          <a:xfrm>
            <a:off x="9778319" y="2903811"/>
            <a:ext cx="1484856" cy="276819"/>
          </a:xfrm>
          <a:prstGeom prst="rect">
            <a:avLst/>
          </a:prstGeom>
          <a:noFill/>
          <a:ln w="9525" cap="flat" cmpd="sng" algn="ctr">
            <a:noFill/>
            <a:prstDash val="solid"/>
            <a:headEnd type="none" w="med" len="med"/>
            <a:tailEnd type="none" w="med" len="med"/>
          </a:ln>
          <a:effectLst/>
        </p:spPr>
        <p:txBody>
          <a:bodyPr rot="0" spcFirstLastPara="0" vert="horz" wrap="square" lIns="91380" tIns="45690" rIns="91380" bIns="4569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09960">
              <a:spcBef>
                <a:spcPct val="0"/>
              </a:spcBef>
              <a:spcAft>
                <a:spcPct val="35000"/>
              </a:spcAft>
              <a:defRPr/>
            </a:pPr>
            <a:r>
              <a:rPr lang="en-US" sz="1199" kern="0">
                <a:solidFill>
                  <a:srgbClr val="0078D7"/>
                </a:solidFill>
                <a:latin typeface="Segoe UI Semibold" panose="020B0702040204020203" pitchFamily="34" charset="0"/>
                <a:cs typeface="Segoe UI Semibold" panose="020B0702040204020203" pitchFamily="34" charset="0"/>
              </a:rPr>
              <a:t>SSIS / SSAS PaaS</a:t>
            </a:r>
          </a:p>
        </p:txBody>
      </p:sp>
      <p:pic>
        <p:nvPicPr>
          <p:cNvPr id="4" name="Picture 3">
            <a:extLst>
              <a:ext uri="{FF2B5EF4-FFF2-40B4-BE49-F238E27FC236}">
                <a16:creationId xmlns:a16="http://schemas.microsoft.com/office/drawing/2014/main" id="{459104E5-FE23-4D10-B25D-957225674B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19974" y="1120409"/>
            <a:ext cx="876608" cy="876608"/>
          </a:xfrm>
          <a:prstGeom prst="rect">
            <a:avLst/>
          </a:prstGeom>
        </p:spPr>
      </p:pic>
      <p:pic>
        <p:nvPicPr>
          <p:cNvPr id="8" name="Picture 7">
            <a:extLst>
              <a:ext uri="{FF2B5EF4-FFF2-40B4-BE49-F238E27FC236}">
                <a16:creationId xmlns:a16="http://schemas.microsoft.com/office/drawing/2014/main" id="{2BAFBE54-FCA3-4440-85D2-C3E088D6DB6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61188" y="3898178"/>
            <a:ext cx="1801226" cy="971249"/>
          </a:xfrm>
          <a:prstGeom prst="rect">
            <a:avLst/>
          </a:prstGeom>
        </p:spPr>
      </p:pic>
      <p:cxnSp>
        <p:nvCxnSpPr>
          <p:cNvPr id="14" name="Straight Connector 13">
            <a:extLst>
              <a:ext uri="{FF2B5EF4-FFF2-40B4-BE49-F238E27FC236}">
                <a16:creationId xmlns:a16="http://schemas.microsoft.com/office/drawing/2014/main" id="{3FE56919-3EEE-4F63-91B2-4270F4A97080}"/>
              </a:ext>
            </a:extLst>
          </p:cNvPr>
          <p:cNvCxnSpPr>
            <a:cxnSpLocks/>
          </p:cNvCxnSpPr>
          <p:nvPr/>
        </p:nvCxnSpPr>
        <p:spPr>
          <a:xfrm>
            <a:off x="6355349" y="1712961"/>
            <a:ext cx="0" cy="208997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C6D6A11-EE31-4AA4-878B-63FB70531AC4}"/>
              </a:ext>
            </a:extLst>
          </p:cNvPr>
          <p:cNvCxnSpPr>
            <a:cxnSpLocks/>
          </p:cNvCxnSpPr>
          <p:nvPr/>
        </p:nvCxnSpPr>
        <p:spPr>
          <a:xfrm flipH="1">
            <a:off x="6355349" y="1705744"/>
            <a:ext cx="2657535" cy="7216"/>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F611632B-595B-42F1-982C-F43B2F07BE5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39861" y="3323435"/>
            <a:ext cx="742869" cy="742869"/>
          </a:xfrm>
          <a:prstGeom prst="rect">
            <a:avLst/>
          </a:prstGeom>
        </p:spPr>
      </p:pic>
      <p:sp>
        <p:nvSpPr>
          <p:cNvPr id="43" name="Rectangle 42">
            <a:extLst>
              <a:ext uri="{FF2B5EF4-FFF2-40B4-BE49-F238E27FC236}">
                <a16:creationId xmlns:a16="http://schemas.microsoft.com/office/drawing/2014/main" id="{6E4A69C3-573D-4FE8-9F0C-78ABD4F2CAF1}"/>
              </a:ext>
            </a:extLst>
          </p:cNvPr>
          <p:cNvSpPr/>
          <p:nvPr/>
        </p:nvSpPr>
        <p:spPr>
          <a:xfrm>
            <a:off x="9994373" y="1458845"/>
            <a:ext cx="1484856" cy="276819"/>
          </a:xfrm>
          <a:prstGeom prst="rect">
            <a:avLst/>
          </a:prstGeom>
          <a:noFill/>
          <a:ln w="9525" cap="flat" cmpd="sng" algn="ctr">
            <a:noFill/>
            <a:prstDash val="solid"/>
            <a:headEnd type="none" w="med" len="med"/>
            <a:tailEnd type="none" w="med" len="med"/>
          </a:ln>
          <a:effectLst/>
        </p:spPr>
        <p:txBody>
          <a:bodyPr rot="0" spcFirstLastPara="0" vert="horz" wrap="square" lIns="91380" tIns="45690" rIns="91380" bIns="4569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09960">
              <a:spcBef>
                <a:spcPct val="0"/>
              </a:spcBef>
              <a:spcAft>
                <a:spcPct val="35000"/>
              </a:spcAft>
              <a:defRPr/>
            </a:pPr>
            <a:r>
              <a:rPr lang="en-US" sz="1199" kern="0">
                <a:solidFill>
                  <a:srgbClr val="1A1A1A"/>
                </a:solidFill>
                <a:latin typeface="Segoe UI Semibold" panose="020B0702040204020203" pitchFamily="34" charset="0"/>
                <a:cs typeface="Segoe UI Semibold" panose="020B0702040204020203" pitchFamily="34" charset="0"/>
              </a:rPr>
              <a:t>PowerBI</a:t>
            </a:r>
          </a:p>
        </p:txBody>
      </p:sp>
    </p:spTree>
    <p:extLst>
      <p:ext uri="{BB962C8B-B14F-4D97-AF65-F5344CB8AC3E}">
        <p14:creationId xmlns:p14="http://schemas.microsoft.com/office/powerpoint/2010/main" val="209317149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400" y="-63389"/>
            <a:ext cx="10507263" cy="1324512"/>
          </a:xfrm>
        </p:spPr>
        <p:txBody>
          <a:bodyPr/>
          <a:lstStyle/>
          <a:p>
            <a:r>
              <a:rPr lang="en-US" dirty="0"/>
              <a:t>Design Limitations</a:t>
            </a:r>
          </a:p>
        </p:txBody>
      </p:sp>
      <p:sp>
        <p:nvSpPr>
          <p:cNvPr id="5" name="Content Placeholder 4"/>
          <p:cNvSpPr>
            <a:spLocks noGrp="1"/>
          </p:cNvSpPr>
          <p:nvPr>
            <p:ph idx="1"/>
          </p:nvPr>
        </p:nvSpPr>
        <p:spPr>
          <a:xfrm>
            <a:off x="715391" y="1142976"/>
            <a:ext cx="10753281" cy="5702895"/>
          </a:xfrm>
        </p:spPr>
        <p:txBody>
          <a:bodyPr>
            <a:normAutofit fontScale="92500" lnSpcReduction="20000"/>
          </a:bodyPr>
          <a:lstStyle/>
          <a:p>
            <a:r>
              <a:rPr lang="en-US" sz="3298" dirty="0"/>
              <a:t>Memory is proportional to Number of </a:t>
            </a:r>
            <a:r>
              <a:rPr lang="en-US" sz="3298" dirty="0" err="1"/>
              <a:t>vCore</a:t>
            </a:r>
            <a:endParaRPr lang="en-US" sz="3298" dirty="0"/>
          </a:p>
          <a:p>
            <a:pPr marL="456792" lvl="1" indent="0">
              <a:buNone/>
            </a:pPr>
            <a:endParaRPr lang="en-US" dirty="0"/>
          </a:p>
          <a:p>
            <a:pPr marL="456792" lvl="1" indent="0">
              <a:buNone/>
            </a:pPr>
            <a:r>
              <a:rPr lang="it-IT" sz="2743" dirty="0"/>
              <a:t>Gen4: 7 GB per vCore</a:t>
            </a:r>
            <a:br>
              <a:rPr lang="it-IT" sz="2743" dirty="0"/>
            </a:br>
            <a:r>
              <a:rPr lang="it-IT" sz="2743" dirty="0"/>
              <a:t>Gen5: 5.1 GB per vCore</a:t>
            </a:r>
          </a:p>
          <a:p>
            <a:pPr marL="456792" lvl="1" indent="0">
              <a:buNone/>
            </a:pPr>
            <a:endParaRPr lang="en-US" dirty="0"/>
          </a:p>
          <a:p>
            <a:pPr marL="456792" lvl="1" indent="0">
              <a:buNone/>
            </a:pPr>
            <a:endParaRPr lang="en-US" sz="2743" dirty="0"/>
          </a:p>
          <a:p>
            <a:r>
              <a:rPr lang="en-US" sz="3298" dirty="0"/>
              <a:t>IO Latency in General Purpose service tier </a:t>
            </a:r>
          </a:p>
          <a:p>
            <a:pPr marL="456792" lvl="1" indent="0">
              <a:buNone/>
            </a:pPr>
            <a:endParaRPr lang="en-US" dirty="0"/>
          </a:p>
          <a:p>
            <a:pPr marL="456792" lvl="1" indent="0">
              <a:buNone/>
            </a:pPr>
            <a:r>
              <a:rPr lang="en-US" sz="2800" dirty="0"/>
              <a:t>IO Latency in General Purpose service tier is proportional to size of data file.</a:t>
            </a:r>
          </a:p>
          <a:p>
            <a:pPr marL="456792" lvl="1" indent="0">
              <a:buNone/>
            </a:pPr>
            <a:r>
              <a:rPr lang="en-US" sz="2800" dirty="0"/>
              <a:t>	P10 Disk of 128GB – 500 IOPS , 100 MB/s throughput per disk</a:t>
            </a:r>
          </a:p>
          <a:p>
            <a:pPr marL="456792" lvl="1" indent="0">
              <a:buNone/>
            </a:pPr>
            <a:r>
              <a:rPr lang="en-US" sz="2800" dirty="0"/>
              <a:t>	P40 Disk of 2048GB – 7,500 IOPS , 250 MB/s throughput per disk</a:t>
            </a:r>
          </a:p>
          <a:p>
            <a:pPr marL="456792" lvl="1" indent="0">
              <a:buNone/>
            </a:pPr>
            <a:endParaRPr lang="en-US" sz="2743" dirty="0"/>
          </a:p>
          <a:p>
            <a:r>
              <a:rPr lang="en-US" sz="3298" dirty="0" err="1"/>
              <a:t>TempDB</a:t>
            </a:r>
            <a:r>
              <a:rPr lang="en-US" sz="3298" dirty="0"/>
              <a:t> </a:t>
            </a:r>
          </a:p>
          <a:p>
            <a:pPr marL="456792" lvl="1" indent="0">
              <a:buNone/>
            </a:pPr>
            <a:endParaRPr lang="en-US" dirty="0"/>
          </a:p>
          <a:p>
            <a:pPr marL="456792" lvl="1" indent="0">
              <a:buNone/>
            </a:pPr>
            <a:r>
              <a:rPr lang="en-US" sz="2743" dirty="0"/>
              <a:t>Size of </a:t>
            </a:r>
            <a:r>
              <a:rPr lang="en-US" sz="2743" dirty="0" err="1"/>
              <a:t>TempDB</a:t>
            </a:r>
            <a:r>
              <a:rPr lang="en-US" sz="2743" dirty="0"/>
              <a:t> in General Purpose</a:t>
            </a:r>
            <a:r>
              <a:rPr lang="en-US" sz="2400" dirty="0"/>
              <a:t> service tier is set as 24GB per </a:t>
            </a:r>
            <a:r>
              <a:rPr lang="en-US" sz="2400" dirty="0" err="1"/>
              <a:t>Vcore</a:t>
            </a:r>
            <a:endParaRPr lang="en-US" sz="2400" dirty="0"/>
          </a:p>
          <a:p>
            <a:pPr marL="456792" lvl="1" indent="0">
              <a:buNone/>
            </a:pPr>
            <a:endParaRPr lang="en-US" sz="2743" dirty="0"/>
          </a:p>
        </p:txBody>
      </p:sp>
    </p:spTree>
    <p:extLst>
      <p:ext uri="{BB962C8B-B14F-4D97-AF65-F5344CB8AC3E}">
        <p14:creationId xmlns:p14="http://schemas.microsoft.com/office/powerpoint/2010/main" val="269744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400" y="-63389"/>
            <a:ext cx="10507263" cy="1324512"/>
          </a:xfrm>
        </p:spPr>
        <p:txBody>
          <a:bodyPr/>
          <a:lstStyle/>
          <a:p>
            <a:r>
              <a:rPr lang="en-US"/>
              <a:t>App compatibility: what’s is missing?</a:t>
            </a:r>
          </a:p>
        </p:txBody>
      </p:sp>
      <p:sp>
        <p:nvSpPr>
          <p:cNvPr id="5" name="Content Placeholder 4"/>
          <p:cNvSpPr>
            <a:spLocks noGrp="1"/>
          </p:cNvSpPr>
          <p:nvPr>
            <p:ph idx="1"/>
          </p:nvPr>
        </p:nvSpPr>
        <p:spPr>
          <a:xfrm>
            <a:off x="715391" y="1142976"/>
            <a:ext cx="10753281" cy="5702895"/>
          </a:xfrm>
        </p:spPr>
        <p:txBody>
          <a:bodyPr>
            <a:normAutofit fontScale="85000" lnSpcReduction="20000"/>
          </a:bodyPr>
          <a:lstStyle/>
          <a:p>
            <a:r>
              <a:rPr lang="en-US" sz="3298" dirty="0"/>
              <a:t>Features with a better alternative in Azure</a:t>
            </a:r>
          </a:p>
          <a:p>
            <a:pPr marL="456792" lvl="1" indent="0">
              <a:buNone/>
            </a:pPr>
            <a:endParaRPr lang="en-US" dirty="0"/>
          </a:p>
          <a:p>
            <a:pPr marL="456792" lvl="1" indent="0">
              <a:buNone/>
            </a:pPr>
            <a:r>
              <a:rPr lang="en-US" sz="2743" dirty="0"/>
              <a:t>Always-On Availability Groups: </a:t>
            </a:r>
            <a:r>
              <a:rPr lang="en-US" sz="2743" u="sng" dirty="0"/>
              <a:t>local HA, active geo-replication</a:t>
            </a:r>
          </a:p>
          <a:p>
            <a:pPr marL="456792" lvl="1" indent="0">
              <a:buNone/>
            </a:pPr>
            <a:r>
              <a:rPr lang="en-US" sz="2743" dirty="0"/>
              <a:t>Windows Authentication:  </a:t>
            </a:r>
            <a:r>
              <a:rPr lang="en-US" sz="2743" u="sng" dirty="0"/>
              <a:t>Azure Active Directory is the alternative</a:t>
            </a:r>
            <a:r>
              <a:rPr lang="en-US" sz="2743" dirty="0"/>
              <a:t>.</a:t>
            </a:r>
          </a:p>
          <a:p>
            <a:pPr marL="456792" lvl="1" indent="0">
              <a:buNone/>
            </a:pPr>
            <a:r>
              <a:rPr lang="en-US" sz="2743" dirty="0"/>
              <a:t>Management Data Warehouse : </a:t>
            </a:r>
            <a:r>
              <a:rPr lang="en-US" sz="2743" u="sng" dirty="0">
                <a:hlinkClick r:id="rId3"/>
              </a:rPr>
              <a:t>OMS</a:t>
            </a:r>
            <a:r>
              <a:rPr lang="en-US" sz="2743" u="sng" dirty="0"/>
              <a:t> integration is the alternative</a:t>
            </a:r>
            <a:r>
              <a:rPr lang="en-US" sz="2743" dirty="0"/>
              <a:t>.</a:t>
            </a:r>
          </a:p>
          <a:p>
            <a:pPr marL="456792" lvl="1" indent="0">
              <a:buNone/>
            </a:pPr>
            <a:endParaRPr lang="en-US" dirty="0"/>
          </a:p>
          <a:p>
            <a:r>
              <a:rPr lang="en-US" sz="3298" dirty="0"/>
              <a:t>Retired features</a:t>
            </a:r>
          </a:p>
          <a:p>
            <a:pPr marL="456792" lvl="1" indent="0">
              <a:buNone/>
            </a:pPr>
            <a:endParaRPr lang="en-US" dirty="0"/>
          </a:p>
          <a:p>
            <a:pPr marL="456792" lvl="1" indent="0">
              <a:buNone/>
            </a:pPr>
            <a:r>
              <a:rPr lang="en-US" sz="2743" dirty="0"/>
              <a:t>Database Mirroring: </a:t>
            </a:r>
            <a:r>
              <a:rPr lang="en-US" sz="2743" u="sng" dirty="0"/>
              <a:t>built-in HA / geo-replication</a:t>
            </a:r>
          </a:p>
          <a:p>
            <a:pPr marL="456792" lvl="1" indent="0">
              <a:buNone/>
            </a:pPr>
            <a:r>
              <a:rPr lang="en-US" sz="2743" dirty="0"/>
              <a:t>Extended stored procedures: </a:t>
            </a:r>
            <a:r>
              <a:rPr lang="en-US" sz="2743" u="sng" dirty="0"/>
              <a:t>customers should use CLR</a:t>
            </a:r>
            <a:endParaRPr lang="en-US" sz="2743" dirty="0"/>
          </a:p>
          <a:p>
            <a:endParaRPr lang="en-US" sz="3298" dirty="0"/>
          </a:p>
          <a:p>
            <a:r>
              <a:rPr lang="en-US" sz="3298" dirty="0"/>
              <a:t>Features considered post-GA</a:t>
            </a:r>
          </a:p>
          <a:p>
            <a:pPr marL="456792" lvl="1" indent="0">
              <a:buNone/>
            </a:pPr>
            <a:endParaRPr lang="en-US" dirty="0"/>
          </a:p>
          <a:p>
            <a:pPr marL="456792" lvl="1" indent="0">
              <a:buNone/>
            </a:pPr>
            <a:r>
              <a:rPr lang="en-US" sz="2743" dirty="0" err="1"/>
              <a:t>Filestream</a:t>
            </a:r>
            <a:r>
              <a:rPr lang="en-US" sz="2743" dirty="0"/>
              <a:t>, </a:t>
            </a:r>
            <a:r>
              <a:rPr lang="en-US" sz="2743" dirty="0" err="1"/>
              <a:t>Filetable</a:t>
            </a:r>
            <a:endParaRPr lang="en-US" sz="2743" dirty="0"/>
          </a:p>
          <a:p>
            <a:pPr marL="456792" lvl="1" indent="0">
              <a:buNone/>
            </a:pPr>
            <a:r>
              <a:rPr lang="en-US" sz="2743" dirty="0"/>
              <a:t>Cross-instance distributed transactions (MS DTC)</a:t>
            </a:r>
          </a:p>
          <a:p>
            <a:pPr marL="456792" lvl="1" indent="0">
              <a:buNone/>
            </a:pPr>
            <a:r>
              <a:rPr lang="en-US" sz="2743" dirty="0"/>
              <a:t>Stretch Database</a:t>
            </a:r>
          </a:p>
          <a:p>
            <a:pPr marL="456792" lvl="1" indent="0">
              <a:buNone/>
            </a:pPr>
            <a:r>
              <a:rPr lang="en-US" sz="2743" dirty="0" err="1"/>
              <a:t>PolyBase</a:t>
            </a:r>
            <a:endParaRPr lang="en-US" sz="2743" dirty="0"/>
          </a:p>
        </p:txBody>
      </p:sp>
    </p:spTree>
    <p:extLst>
      <p:ext uri="{BB962C8B-B14F-4D97-AF65-F5344CB8AC3E}">
        <p14:creationId xmlns:p14="http://schemas.microsoft.com/office/powerpoint/2010/main" val="235897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400" y="-63389"/>
            <a:ext cx="10507263" cy="1324512"/>
          </a:xfrm>
        </p:spPr>
        <p:txBody>
          <a:bodyPr/>
          <a:lstStyle/>
          <a:p>
            <a:r>
              <a:rPr lang="en-US" dirty="0"/>
              <a:t>Other Limitations</a:t>
            </a:r>
          </a:p>
        </p:txBody>
      </p:sp>
      <p:sp>
        <p:nvSpPr>
          <p:cNvPr id="5" name="Content Placeholder 4"/>
          <p:cNvSpPr>
            <a:spLocks noGrp="1"/>
          </p:cNvSpPr>
          <p:nvPr>
            <p:ph idx="1"/>
          </p:nvPr>
        </p:nvSpPr>
        <p:spPr>
          <a:xfrm>
            <a:off x="715391" y="1142976"/>
            <a:ext cx="10753281" cy="5702895"/>
          </a:xfrm>
        </p:spPr>
        <p:txBody>
          <a:bodyPr>
            <a:normAutofit fontScale="85000" lnSpcReduction="20000"/>
          </a:bodyPr>
          <a:lstStyle/>
          <a:p>
            <a:r>
              <a:rPr lang="en-US" sz="3298" strike="sngStrike" dirty="0"/>
              <a:t>No Access via Public Endpoint (</a:t>
            </a:r>
            <a:r>
              <a:rPr lang="en-US" sz="3298" dirty="0"/>
              <a:t>11/04/2019)</a:t>
            </a:r>
            <a:endParaRPr lang="en-US" sz="3298" strike="sngStrike" dirty="0"/>
          </a:p>
          <a:p>
            <a:pPr marL="456792" lvl="1" indent="0">
              <a:buNone/>
            </a:pPr>
            <a:endParaRPr lang="en-US" dirty="0"/>
          </a:p>
          <a:p>
            <a:pPr marL="456792" lvl="1" indent="0">
              <a:buNone/>
            </a:pPr>
            <a:r>
              <a:rPr lang="en-US" sz="2743" dirty="0"/>
              <a:t>Access for </a:t>
            </a:r>
            <a:r>
              <a:rPr lang="en-US" sz="2743" dirty="0" err="1"/>
              <a:t>PowerBI</a:t>
            </a:r>
            <a:r>
              <a:rPr lang="en-US" sz="2743" dirty="0"/>
              <a:t> via On-</a:t>
            </a:r>
            <a:r>
              <a:rPr lang="en-US" sz="2743" dirty="0" err="1"/>
              <a:t>Premesis</a:t>
            </a:r>
            <a:r>
              <a:rPr lang="en-US" sz="2743" dirty="0"/>
              <a:t> Gateway </a:t>
            </a:r>
          </a:p>
          <a:p>
            <a:pPr marL="456792" lvl="1" indent="0">
              <a:buNone/>
            </a:pPr>
            <a:endParaRPr lang="en-US" dirty="0"/>
          </a:p>
          <a:p>
            <a:r>
              <a:rPr lang="en-US" sz="3298" dirty="0"/>
              <a:t>Subnet</a:t>
            </a:r>
          </a:p>
          <a:p>
            <a:pPr marL="456792" lvl="1" indent="0">
              <a:buNone/>
            </a:pPr>
            <a:endParaRPr lang="en-US" dirty="0"/>
          </a:p>
          <a:p>
            <a:pPr marL="456792" lvl="1" indent="0">
              <a:buNone/>
            </a:pPr>
            <a:r>
              <a:rPr lang="en-US" sz="2743" dirty="0"/>
              <a:t>Subnet used by Managed Instance cannot be used by other resources</a:t>
            </a:r>
          </a:p>
          <a:p>
            <a:pPr marL="456792" lvl="1" indent="0">
              <a:buNone/>
            </a:pPr>
            <a:endParaRPr lang="en-US" sz="2743" dirty="0"/>
          </a:p>
          <a:p>
            <a:r>
              <a:rPr lang="en-US" sz="3298" dirty="0"/>
              <a:t>Collation</a:t>
            </a:r>
          </a:p>
          <a:p>
            <a:pPr marL="456792" lvl="1" indent="0">
              <a:buNone/>
            </a:pPr>
            <a:endParaRPr lang="en-US" dirty="0"/>
          </a:p>
          <a:p>
            <a:pPr marL="456792" lvl="1" indent="0">
              <a:buNone/>
            </a:pPr>
            <a:r>
              <a:rPr lang="en-US" sz="2800" dirty="0"/>
              <a:t>Collation must be set when Managed Instance created and cannot be changed.</a:t>
            </a:r>
            <a:endParaRPr lang="en-US" sz="3200" dirty="0"/>
          </a:p>
          <a:p>
            <a:pPr marL="456792" lvl="1" indent="0">
              <a:buNone/>
            </a:pPr>
            <a:endParaRPr lang="en-US" sz="2743" dirty="0"/>
          </a:p>
          <a:p>
            <a:r>
              <a:rPr lang="en-US" sz="3298" dirty="0"/>
              <a:t>T-SQL </a:t>
            </a:r>
          </a:p>
          <a:p>
            <a:pPr marL="456792" lvl="1" indent="0">
              <a:buNone/>
            </a:pPr>
            <a:endParaRPr lang="en-US" dirty="0"/>
          </a:p>
          <a:p>
            <a:pPr marL="456792" lvl="1" indent="0">
              <a:buNone/>
            </a:pPr>
            <a:r>
              <a:rPr lang="en-US" sz="2743" dirty="0"/>
              <a:t>https://docs.microsoft.com/en-us/azure/sql-database/sql-database-managed-instance-transact-sql-information</a:t>
            </a:r>
          </a:p>
        </p:txBody>
      </p:sp>
    </p:spTree>
    <p:extLst>
      <p:ext uri="{BB962C8B-B14F-4D97-AF65-F5344CB8AC3E}">
        <p14:creationId xmlns:p14="http://schemas.microsoft.com/office/powerpoint/2010/main" val="136822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10215392" cy="1793090"/>
          </a:xfrm>
        </p:spPr>
        <p:txBody>
          <a:bodyPr>
            <a:normAutofit/>
          </a:bodyPr>
          <a:lstStyle/>
          <a:p>
            <a:r>
              <a:rPr lang="en-US" dirty="0">
                <a:solidFill>
                  <a:schemeClr val="tx1"/>
                </a:solidFill>
                <a:latin typeface="Segoe UI Semibold"/>
              </a:rPr>
              <a:t>Migration to Managed Instance ?</a:t>
            </a:r>
            <a:endParaRPr lang="en-US" dirty="0">
              <a:solidFill>
                <a:schemeClr val="tx1"/>
              </a:solidFill>
            </a:endParaRPr>
          </a:p>
        </p:txBody>
      </p:sp>
    </p:spTree>
    <p:extLst>
      <p:ext uri="{BB962C8B-B14F-4D97-AF65-F5344CB8AC3E}">
        <p14:creationId xmlns:p14="http://schemas.microsoft.com/office/powerpoint/2010/main" val="1479793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44603-9290-47A2-A11D-E488F44B493D}"/>
              </a:ext>
            </a:extLst>
          </p:cNvPr>
          <p:cNvSpPr>
            <a:spLocks noGrp="1"/>
          </p:cNvSpPr>
          <p:nvPr>
            <p:ph type="title"/>
          </p:nvPr>
        </p:nvSpPr>
        <p:spPr/>
        <p:txBody>
          <a:bodyPr/>
          <a:lstStyle/>
          <a:p>
            <a:r>
              <a:rPr lang="en-AU" dirty="0"/>
              <a:t>Decision Criteria</a:t>
            </a:r>
          </a:p>
        </p:txBody>
      </p:sp>
      <p:sp>
        <p:nvSpPr>
          <p:cNvPr id="3" name="Rectangle 2">
            <a:extLst>
              <a:ext uri="{FF2B5EF4-FFF2-40B4-BE49-F238E27FC236}">
                <a16:creationId xmlns:a16="http://schemas.microsoft.com/office/drawing/2014/main" id="{9FD4B16A-3D05-40B9-9AD6-23E292A3361C}"/>
              </a:ext>
            </a:extLst>
          </p:cNvPr>
          <p:cNvSpPr/>
          <p:nvPr/>
        </p:nvSpPr>
        <p:spPr>
          <a:xfrm>
            <a:off x="907455" y="1305342"/>
            <a:ext cx="9433048" cy="4401205"/>
          </a:xfrm>
          <a:prstGeom prst="rect">
            <a:avLst/>
          </a:prstGeom>
        </p:spPr>
        <p:txBody>
          <a:bodyPr wrap="square">
            <a:spAutoFit/>
          </a:bodyPr>
          <a:lstStyle/>
          <a:p>
            <a:r>
              <a:rPr lang="en-AU" sz="2000" dirty="0"/>
              <a:t>Do you need any of the unavailable features of Azure SQL Db? </a:t>
            </a:r>
          </a:p>
          <a:p>
            <a:r>
              <a:rPr lang="en-AU" sz="2000" dirty="0"/>
              <a:t>	Managed instance is your only choice if you want a managed service.</a:t>
            </a:r>
          </a:p>
          <a:p>
            <a:endParaRPr lang="en-AU" sz="2000" dirty="0"/>
          </a:p>
          <a:p>
            <a:r>
              <a:rPr lang="en-AU" sz="2000" dirty="0"/>
              <a:t>Are you migrating from SQL Server or starting new development? </a:t>
            </a:r>
          </a:p>
          <a:p>
            <a:r>
              <a:rPr lang="en-AU" sz="2000" dirty="0"/>
              <a:t>	Managed instance is easier for migration.</a:t>
            </a:r>
          </a:p>
          <a:p>
            <a:endParaRPr lang="en-AU" sz="2000" dirty="0"/>
          </a:p>
          <a:p>
            <a:r>
              <a:rPr lang="en-AU" sz="2000" dirty="0"/>
              <a:t>Is chargeback accuracy important for your database costs? </a:t>
            </a:r>
          </a:p>
          <a:p>
            <a:r>
              <a:rPr lang="en-AU" sz="2000" dirty="0"/>
              <a:t>	Single database model is the most accurate.</a:t>
            </a:r>
          </a:p>
          <a:p>
            <a:endParaRPr lang="en-AU" sz="2000" dirty="0"/>
          </a:p>
          <a:p>
            <a:r>
              <a:rPr lang="en-AU" sz="2000" dirty="0"/>
              <a:t>Are you planning a 50TB+ DW? </a:t>
            </a:r>
          </a:p>
          <a:p>
            <a:r>
              <a:rPr lang="en-AU" sz="2000" dirty="0"/>
              <a:t>	Azure SQL DW is the best offering for long term large DW growth.</a:t>
            </a:r>
          </a:p>
          <a:p>
            <a:endParaRPr lang="en-AU" sz="2000" dirty="0"/>
          </a:p>
          <a:p>
            <a:r>
              <a:rPr lang="en-AU" sz="2000" dirty="0"/>
              <a:t>Are you planning a smaller 1-30 TB Data Mart? </a:t>
            </a:r>
          </a:p>
          <a:p>
            <a:r>
              <a:rPr lang="en-AU" sz="2000" dirty="0"/>
              <a:t>	 Managed instance or Azure SQL DB </a:t>
            </a:r>
            <a:r>
              <a:rPr lang="en-AU" sz="2000" dirty="0" err="1"/>
              <a:t>HyperScale</a:t>
            </a:r>
            <a:r>
              <a:rPr lang="en-AU" sz="2000" dirty="0"/>
              <a:t> .</a:t>
            </a:r>
          </a:p>
        </p:txBody>
      </p:sp>
    </p:spTree>
    <p:extLst>
      <p:ext uri="{BB962C8B-B14F-4D97-AF65-F5344CB8AC3E}">
        <p14:creationId xmlns:p14="http://schemas.microsoft.com/office/powerpoint/2010/main" val="61367762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E2BAF846-8EFC-4463-A0D2-29A08592DA8F}"/>
              </a:ext>
            </a:extLst>
          </p:cNvPr>
          <p:cNvGraphicFramePr/>
          <p:nvPr/>
        </p:nvGraphicFramePr>
        <p:xfrm>
          <a:off x="381834" y="1144878"/>
          <a:ext cx="11422075" cy="5002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C34E1736-3A2B-4416-8DD4-A75626AA9EAE}"/>
              </a:ext>
            </a:extLst>
          </p:cNvPr>
          <p:cNvSpPr>
            <a:spLocks noGrp="1"/>
          </p:cNvSpPr>
          <p:nvPr>
            <p:ph type="title"/>
          </p:nvPr>
        </p:nvSpPr>
        <p:spPr/>
        <p:txBody>
          <a:bodyPr/>
          <a:lstStyle/>
          <a:p>
            <a:r>
              <a:rPr lang="it-IT" dirty="0"/>
              <a:t>Migration path</a:t>
            </a:r>
          </a:p>
        </p:txBody>
      </p:sp>
      <p:sp>
        <p:nvSpPr>
          <p:cNvPr id="13" name="Speech Bubble: Rectangle with Corners Rounded 12">
            <a:extLst>
              <a:ext uri="{FF2B5EF4-FFF2-40B4-BE49-F238E27FC236}">
                <a16:creationId xmlns:a16="http://schemas.microsoft.com/office/drawing/2014/main" id="{F51AA65D-CD93-4582-8A76-197DA0AB1F9F}"/>
              </a:ext>
            </a:extLst>
          </p:cNvPr>
          <p:cNvSpPr/>
          <p:nvPr/>
        </p:nvSpPr>
        <p:spPr>
          <a:xfrm>
            <a:off x="709182" y="2432467"/>
            <a:ext cx="2007821" cy="576186"/>
          </a:xfrm>
          <a:prstGeom prst="wedgeRoundRectCallout">
            <a:avLst>
              <a:gd name="adj1" fmla="val -20833"/>
              <a:gd name="adj2" fmla="val 76886"/>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ctr"/>
            <a:r>
              <a:rPr lang="it-IT" sz="1692" dirty="0">
                <a:solidFill>
                  <a:schemeClr val="accent1"/>
                </a:solidFill>
              </a:rPr>
              <a:t>Database Migration Assistant</a:t>
            </a:r>
          </a:p>
        </p:txBody>
      </p:sp>
    </p:spTree>
    <p:extLst>
      <p:ext uri="{BB962C8B-B14F-4D97-AF65-F5344CB8AC3E}">
        <p14:creationId xmlns:p14="http://schemas.microsoft.com/office/powerpoint/2010/main" val="176298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E2BAF846-8EFC-4463-A0D2-29A08592DA8F}"/>
              </a:ext>
            </a:extLst>
          </p:cNvPr>
          <p:cNvGraphicFramePr/>
          <p:nvPr/>
        </p:nvGraphicFramePr>
        <p:xfrm>
          <a:off x="381834" y="1144878"/>
          <a:ext cx="11422075" cy="5002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C34E1736-3A2B-4416-8DD4-A75626AA9EAE}"/>
              </a:ext>
            </a:extLst>
          </p:cNvPr>
          <p:cNvSpPr>
            <a:spLocks noGrp="1"/>
          </p:cNvSpPr>
          <p:nvPr>
            <p:ph type="title"/>
          </p:nvPr>
        </p:nvSpPr>
        <p:spPr/>
        <p:txBody>
          <a:bodyPr/>
          <a:lstStyle/>
          <a:p>
            <a:r>
              <a:rPr lang="it-IT" dirty="0"/>
              <a:t>Migration path</a:t>
            </a:r>
          </a:p>
        </p:txBody>
      </p:sp>
      <p:sp>
        <p:nvSpPr>
          <p:cNvPr id="13" name="Speech Bubble: Rectangle with Corners Rounded 12">
            <a:extLst>
              <a:ext uri="{FF2B5EF4-FFF2-40B4-BE49-F238E27FC236}">
                <a16:creationId xmlns:a16="http://schemas.microsoft.com/office/drawing/2014/main" id="{F51AA65D-CD93-4582-8A76-197DA0AB1F9F}"/>
              </a:ext>
            </a:extLst>
          </p:cNvPr>
          <p:cNvSpPr/>
          <p:nvPr/>
        </p:nvSpPr>
        <p:spPr>
          <a:xfrm>
            <a:off x="709182" y="2432467"/>
            <a:ext cx="2007821" cy="576186"/>
          </a:xfrm>
          <a:prstGeom prst="wedgeRoundRectCallout">
            <a:avLst>
              <a:gd name="adj1" fmla="val -20833"/>
              <a:gd name="adj2" fmla="val 76886"/>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ctr"/>
            <a:r>
              <a:rPr lang="it-IT" sz="1692" dirty="0">
                <a:solidFill>
                  <a:schemeClr val="accent1"/>
                </a:solidFill>
              </a:rPr>
              <a:t>Database Migration Assistant</a:t>
            </a:r>
          </a:p>
        </p:txBody>
      </p:sp>
      <p:sp>
        <p:nvSpPr>
          <p:cNvPr id="15" name="Speech Bubble: Rectangle with Corners Rounded 14">
            <a:extLst>
              <a:ext uri="{FF2B5EF4-FFF2-40B4-BE49-F238E27FC236}">
                <a16:creationId xmlns:a16="http://schemas.microsoft.com/office/drawing/2014/main" id="{E77DCD11-7F64-4F2C-9FBA-E918B64E5E48}"/>
              </a:ext>
            </a:extLst>
          </p:cNvPr>
          <p:cNvSpPr/>
          <p:nvPr/>
        </p:nvSpPr>
        <p:spPr>
          <a:xfrm>
            <a:off x="7570768" y="4314668"/>
            <a:ext cx="2726214" cy="1440466"/>
          </a:xfrm>
          <a:prstGeom prst="wedgeRoundRectCallout">
            <a:avLst>
              <a:gd name="adj1" fmla="val -20737"/>
              <a:gd name="adj2" fmla="val -61962"/>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marL="302209" indent="-302209">
              <a:buFont typeface="Arial" panose="020B0604020202020204" pitchFamily="34" charset="0"/>
              <a:buChar char="•"/>
            </a:pPr>
            <a:r>
              <a:rPr lang="it-IT" sz="1692" dirty="0">
                <a:solidFill>
                  <a:schemeClr val="accent1"/>
                </a:solidFill>
              </a:rPr>
              <a:t>Backup to URL</a:t>
            </a:r>
          </a:p>
          <a:p>
            <a:pPr marL="302209" indent="-302209">
              <a:buFont typeface="Arial" panose="020B0604020202020204" pitchFamily="34" charset="0"/>
              <a:buChar char="•"/>
            </a:pPr>
            <a:r>
              <a:rPr lang="it-IT" sz="1692" dirty="0">
                <a:solidFill>
                  <a:schemeClr val="accent1"/>
                </a:solidFill>
              </a:rPr>
              <a:t>Azure Database Migration Service</a:t>
            </a:r>
          </a:p>
          <a:p>
            <a:pPr marL="302209" indent="-302209">
              <a:buFont typeface="Arial" panose="020B0604020202020204" pitchFamily="34" charset="0"/>
              <a:buChar char="•"/>
            </a:pPr>
            <a:r>
              <a:rPr lang="it-IT" sz="1692" dirty="0">
                <a:solidFill>
                  <a:schemeClr val="accent1"/>
                </a:solidFill>
              </a:rPr>
              <a:t>T-SQL or PowerShell for instance-level entities</a:t>
            </a:r>
          </a:p>
        </p:txBody>
      </p:sp>
      <p:sp>
        <p:nvSpPr>
          <p:cNvPr id="20" name="Rectangle 19">
            <a:extLst>
              <a:ext uri="{FF2B5EF4-FFF2-40B4-BE49-F238E27FC236}">
                <a16:creationId xmlns:a16="http://schemas.microsoft.com/office/drawing/2014/main" id="{AE2582B3-30DF-44D7-AF27-95A1B0496924}"/>
              </a:ext>
            </a:extLst>
          </p:cNvPr>
          <p:cNvSpPr/>
          <p:nvPr/>
        </p:nvSpPr>
        <p:spPr>
          <a:xfrm>
            <a:off x="2457967" y="3464153"/>
            <a:ext cx="5016671" cy="390556"/>
          </a:xfrm>
          <a:custGeom>
            <a:avLst/>
            <a:gdLst>
              <a:gd name="connsiteX0" fmla="*/ 0 w 4410075"/>
              <a:gd name="connsiteY0" fmla="*/ 0 h 1162839"/>
              <a:gd name="connsiteX1" fmla="*/ 4410075 w 4410075"/>
              <a:gd name="connsiteY1" fmla="*/ 0 h 1162839"/>
              <a:gd name="connsiteX2" fmla="*/ 4410075 w 4410075"/>
              <a:gd name="connsiteY2" fmla="*/ 1162839 h 1162839"/>
              <a:gd name="connsiteX3" fmla="*/ 0 w 4410075"/>
              <a:gd name="connsiteY3" fmla="*/ 1162839 h 1162839"/>
              <a:gd name="connsiteX4" fmla="*/ 0 w 4410075"/>
              <a:gd name="connsiteY4" fmla="*/ 0 h 1162839"/>
              <a:gd name="connsiteX0" fmla="*/ 9525 w 4419600"/>
              <a:gd name="connsiteY0" fmla="*/ 0 h 1162839"/>
              <a:gd name="connsiteX1" fmla="*/ 4419600 w 4419600"/>
              <a:gd name="connsiteY1" fmla="*/ 0 h 1162839"/>
              <a:gd name="connsiteX2" fmla="*/ 4419600 w 4419600"/>
              <a:gd name="connsiteY2" fmla="*/ 1162839 h 1162839"/>
              <a:gd name="connsiteX3" fmla="*/ 9525 w 4419600"/>
              <a:gd name="connsiteY3" fmla="*/ 1162839 h 1162839"/>
              <a:gd name="connsiteX4" fmla="*/ 0 w 4419600"/>
              <a:gd name="connsiteY4" fmla="*/ 542925 h 1162839"/>
              <a:gd name="connsiteX5" fmla="*/ 9525 w 4419600"/>
              <a:gd name="connsiteY5" fmla="*/ 0 h 1162839"/>
              <a:gd name="connsiteX0" fmla="*/ 0 w 4410075"/>
              <a:gd name="connsiteY0" fmla="*/ 0 h 1162839"/>
              <a:gd name="connsiteX1" fmla="*/ 4410075 w 4410075"/>
              <a:gd name="connsiteY1" fmla="*/ 0 h 1162839"/>
              <a:gd name="connsiteX2" fmla="*/ 4410075 w 4410075"/>
              <a:gd name="connsiteY2" fmla="*/ 1162839 h 1162839"/>
              <a:gd name="connsiteX3" fmla="*/ 0 w 4410075"/>
              <a:gd name="connsiteY3" fmla="*/ 1162839 h 1162839"/>
              <a:gd name="connsiteX4" fmla="*/ 352425 w 4410075"/>
              <a:gd name="connsiteY4" fmla="*/ 533400 h 1162839"/>
              <a:gd name="connsiteX5" fmla="*/ 0 w 4410075"/>
              <a:gd name="connsiteY5" fmla="*/ 0 h 1162839"/>
              <a:gd name="connsiteX0" fmla="*/ 114300 w 4524375"/>
              <a:gd name="connsiteY0" fmla="*/ 0 h 1162839"/>
              <a:gd name="connsiteX1" fmla="*/ 4524375 w 4524375"/>
              <a:gd name="connsiteY1" fmla="*/ 0 h 1162839"/>
              <a:gd name="connsiteX2" fmla="*/ 4524375 w 4524375"/>
              <a:gd name="connsiteY2" fmla="*/ 1162839 h 1162839"/>
              <a:gd name="connsiteX3" fmla="*/ 0 w 4524375"/>
              <a:gd name="connsiteY3" fmla="*/ 1077114 h 1162839"/>
              <a:gd name="connsiteX4" fmla="*/ 466725 w 4524375"/>
              <a:gd name="connsiteY4" fmla="*/ 533400 h 1162839"/>
              <a:gd name="connsiteX5" fmla="*/ 114300 w 4524375"/>
              <a:gd name="connsiteY5" fmla="*/ 0 h 1162839"/>
              <a:gd name="connsiteX0" fmla="*/ 0 w 4524375"/>
              <a:gd name="connsiteY0" fmla="*/ 0 h 1191414"/>
              <a:gd name="connsiteX1" fmla="*/ 4524375 w 4524375"/>
              <a:gd name="connsiteY1" fmla="*/ 28575 h 1191414"/>
              <a:gd name="connsiteX2" fmla="*/ 4524375 w 4524375"/>
              <a:gd name="connsiteY2" fmla="*/ 1191414 h 1191414"/>
              <a:gd name="connsiteX3" fmla="*/ 0 w 4524375"/>
              <a:gd name="connsiteY3" fmla="*/ 1105689 h 1191414"/>
              <a:gd name="connsiteX4" fmla="*/ 466725 w 4524375"/>
              <a:gd name="connsiteY4" fmla="*/ 561975 h 1191414"/>
              <a:gd name="connsiteX5" fmla="*/ 0 w 4524375"/>
              <a:gd name="connsiteY5" fmla="*/ 0 h 1191414"/>
              <a:gd name="connsiteX0" fmla="*/ 0 w 4524375"/>
              <a:gd name="connsiteY0" fmla="*/ 0 h 1191414"/>
              <a:gd name="connsiteX1" fmla="*/ 4343400 w 4524375"/>
              <a:gd name="connsiteY1" fmla="*/ 9525 h 1191414"/>
              <a:gd name="connsiteX2" fmla="*/ 4524375 w 4524375"/>
              <a:gd name="connsiteY2" fmla="*/ 1191414 h 1191414"/>
              <a:gd name="connsiteX3" fmla="*/ 0 w 4524375"/>
              <a:gd name="connsiteY3" fmla="*/ 1105689 h 1191414"/>
              <a:gd name="connsiteX4" fmla="*/ 466725 w 4524375"/>
              <a:gd name="connsiteY4" fmla="*/ 561975 h 1191414"/>
              <a:gd name="connsiteX5" fmla="*/ 0 w 4524375"/>
              <a:gd name="connsiteY5" fmla="*/ 0 h 1191414"/>
              <a:gd name="connsiteX0" fmla="*/ 0 w 4524375"/>
              <a:gd name="connsiteY0" fmla="*/ 0 h 1191414"/>
              <a:gd name="connsiteX1" fmla="*/ 4343400 w 4524375"/>
              <a:gd name="connsiteY1" fmla="*/ 9525 h 1191414"/>
              <a:gd name="connsiteX2" fmla="*/ 4429125 w 4524375"/>
              <a:gd name="connsiteY2" fmla="*/ 609600 h 1191414"/>
              <a:gd name="connsiteX3" fmla="*/ 4524375 w 4524375"/>
              <a:gd name="connsiteY3" fmla="*/ 1191414 h 1191414"/>
              <a:gd name="connsiteX4" fmla="*/ 0 w 4524375"/>
              <a:gd name="connsiteY4" fmla="*/ 1105689 h 1191414"/>
              <a:gd name="connsiteX5" fmla="*/ 466725 w 4524375"/>
              <a:gd name="connsiteY5" fmla="*/ 561975 h 1191414"/>
              <a:gd name="connsiteX6" fmla="*/ 0 w 4524375"/>
              <a:gd name="connsiteY6" fmla="*/ 0 h 1191414"/>
              <a:gd name="connsiteX0" fmla="*/ 0 w 4743450"/>
              <a:gd name="connsiteY0" fmla="*/ 0 h 1191414"/>
              <a:gd name="connsiteX1" fmla="*/ 4343400 w 4743450"/>
              <a:gd name="connsiteY1" fmla="*/ 9525 h 1191414"/>
              <a:gd name="connsiteX2" fmla="*/ 4743450 w 4743450"/>
              <a:gd name="connsiteY2" fmla="*/ 552450 h 1191414"/>
              <a:gd name="connsiteX3" fmla="*/ 4524375 w 4743450"/>
              <a:gd name="connsiteY3" fmla="*/ 1191414 h 1191414"/>
              <a:gd name="connsiteX4" fmla="*/ 0 w 4743450"/>
              <a:gd name="connsiteY4" fmla="*/ 1105689 h 1191414"/>
              <a:gd name="connsiteX5" fmla="*/ 466725 w 4743450"/>
              <a:gd name="connsiteY5" fmla="*/ 561975 h 1191414"/>
              <a:gd name="connsiteX6" fmla="*/ 0 w 4743450"/>
              <a:gd name="connsiteY6" fmla="*/ 0 h 1191414"/>
              <a:gd name="connsiteX0" fmla="*/ 0 w 4743450"/>
              <a:gd name="connsiteY0" fmla="*/ 0 h 1105689"/>
              <a:gd name="connsiteX1" fmla="*/ 4343400 w 4743450"/>
              <a:gd name="connsiteY1" fmla="*/ 9525 h 1105689"/>
              <a:gd name="connsiteX2" fmla="*/ 4743450 w 4743450"/>
              <a:gd name="connsiteY2" fmla="*/ 552450 h 1105689"/>
              <a:gd name="connsiteX3" fmla="*/ 4257675 w 4743450"/>
              <a:gd name="connsiteY3" fmla="*/ 1096164 h 1105689"/>
              <a:gd name="connsiteX4" fmla="*/ 0 w 4743450"/>
              <a:gd name="connsiteY4" fmla="*/ 1105689 h 1105689"/>
              <a:gd name="connsiteX5" fmla="*/ 466725 w 4743450"/>
              <a:gd name="connsiteY5" fmla="*/ 561975 h 1105689"/>
              <a:gd name="connsiteX6" fmla="*/ 0 w 4743450"/>
              <a:gd name="connsiteY6" fmla="*/ 0 h 110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3450" h="1105689">
                <a:moveTo>
                  <a:pt x="0" y="0"/>
                </a:moveTo>
                <a:lnTo>
                  <a:pt x="4343400" y="9525"/>
                </a:lnTo>
                <a:lnTo>
                  <a:pt x="4743450" y="552450"/>
                </a:lnTo>
                <a:lnTo>
                  <a:pt x="4257675" y="1096164"/>
                </a:lnTo>
                <a:lnTo>
                  <a:pt x="0" y="1105689"/>
                </a:lnTo>
                <a:lnTo>
                  <a:pt x="466725" y="561975"/>
                </a:lnTo>
                <a:lnTo>
                  <a:pt x="0" y="0"/>
                </a:lnTo>
                <a:close/>
              </a:path>
            </a:pathLst>
          </a:custGeom>
          <a:solidFill>
            <a:schemeClr val="bg1">
              <a:alpha val="53000"/>
            </a:schemeClr>
          </a:solidFill>
        </p:spPr>
        <p:txBody>
          <a:bodyPr lIns="0" tIns="0" rIns="0" bIns="0" rtlCol="0" anchor="ctr">
            <a:spAutoFit/>
          </a:bodyPr>
          <a:lstStyle/>
          <a:p>
            <a:pPr algn="l"/>
            <a:endParaRPr lang="it-IT" sz="2538" dirty="0">
              <a:solidFill>
                <a:schemeClr val="accent1"/>
              </a:solidFill>
            </a:endParaRPr>
          </a:p>
        </p:txBody>
      </p:sp>
    </p:spTree>
    <p:extLst>
      <p:ext uri="{BB962C8B-B14F-4D97-AF65-F5344CB8AC3E}">
        <p14:creationId xmlns:p14="http://schemas.microsoft.com/office/powerpoint/2010/main" val="104230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51FEF4E3-AFD6-4A29-BB60-68AB70BCE70C}"/>
              </a:ext>
            </a:extLst>
          </p:cNvPr>
          <p:cNvCxnSpPr>
            <a:cxnSpLocks/>
          </p:cNvCxnSpPr>
          <p:nvPr/>
        </p:nvCxnSpPr>
        <p:spPr>
          <a:xfrm>
            <a:off x="3398988" y="5906133"/>
            <a:ext cx="8431299" cy="0"/>
          </a:xfrm>
          <a:prstGeom prst="straightConnector1">
            <a:avLst/>
          </a:prstGeom>
          <a:noFill/>
          <a:ln w="12700">
            <a:solidFill>
              <a:srgbClr val="0078D7"/>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7" name="Rectangle 106">
            <a:extLst>
              <a:ext uri="{FF2B5EF4-FFF2-40B4-BE49-F238E27FC236}">
                <a16:creationId xmlns:a16="http://schemas.microsoft.com/office/drawing/2014/main" id="{329BA0BC-77FA-784F-B3BB-05F94609A5D8}"/>
              </a:ext>
            </a:extLst>
          </p:cNvPr>
          <p:cNvSpPr/>
          <p:nvPr/>
        </p:nvSpPr>
        <p:spPr>
          <a:xfrm>
            <a:off x="3398988" y="5045685"/>
            <a:ext cx="8431299" cy="502029"/>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91380" tIns="45690" rIns="91380" bIns="45690" rtlCol="0" anchor="ctr" anchorCtr="0"/>
          <a:lstStyle/>
          <a:p>
            <a:pPr algn="ctr" defTabSz="913727">
              <a:defRPr/>
            </a:pPr>
            <a:r>
              <a:rPr lang="en-US" sz="1199">
                <a:solidFill>
                  <a:srgbClr val="0078D7"/>
                </a:solidFill>
                <a:latin typeface="Segoe UI Semibold" panose="020B0702040204020203" pitchFamily="34" charset="0"/>
                <a:cs typeface="Segoe UI Semibold" panose="020B0702040204020203" pitchFamily="34" charset="0"/>
              </a:rPr>
              <a:t>Azure storage</a:t>
            </a:r>
          </a:p>
        </p:txBody>
      </p:sp>
      <p:sp>
        <p:nvSpPr>
          <p:cNvPr id="106" name="Rectangle 105">
            <a:extLst>
              <a:ext uri="{FF2B5EF4-FFF2-40B4-BE49-F238E27FC236}">
                <a16:creationId xmlns:a16="http://schemas.microsoft.com/office/drawing/2014/main" id="{A20475A1-7F8D-C445-A1D7-DA221801EAC0}"/>
              </a:ext>
            </a:extLst>
          </p:cNvPr>
          <p:cNvSpPr/>
          <p:nvPr/>
        </p:nvSpPr>
        <p:spPr>
          <a:xfrm>
            <a:off x="3398988" y="4486673"/>
            <a:ext cx="8431299" cy="502029"/>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91380" tIns="45690" rIns="91380" bIns="45690" rtlCol="0" anchor="ctr" anchorCtr="0"/>
          <a:lstStyle/>
          <a:p>
            <a:pPr algn="ctr" defTabSz="913727">
              <a:defRPr/>
            </a:pPr>
            <a:r>
              <a:rPr lang="en-US" sz="1199">
                <a:solidFill>
                  <a:srgbClr val="0078D7"/>
                </a:solidFill>
                <a:latin typeface="Segoe UI Semibold" panose="020B0702040204020203" pitchFamily="34" charset="0"/>
                <a:cs typeface="Segoe UI Semibold" panose="020B0702040204020203" pitchFamily="34" charset="0"/>
              </a:rPr>
              <a:t>Azure compute</a:t>
            </a:r>
          </a:p>
        </p:txBody>
      </p:sp>
      <p:sp>
        <p:nvSpPr>
          <p:cNvPr id="105" name="Rectangle 104">
            <a:extLst>
              <a:ext uri="{FF2B5EF4-FFF2-40B4-BE49-F238E27FC236}">
                <a16:creationId xmlns:a16="http://schemas.microsoft.com/office/drawing/2014/main" id="{8F06A86E-1586-6B4D-827E-11C36743B9AF}"/>
              </a:ext>
            </a:extLst>
          </p:cNvPr>
          <p:cNvSpPr/>
          <p:nvPr/>
        </p:nvSpPr>
        <p:spPr>
          <a:xfrm>
            <a:off x="3398988" y="2534391"/>
            <a:ext cx="8431299" cy="1895298"/>
          </a:xfrm>
          <a:prstGeom prst="rect">
            <a:avLst/>
          </a:prstGeom>
          <a:solidFill>
            <a:schemeClr val="bg1">
              <a:lumMod val="85000"/>
              <a:alpha val="75000"/>
            </a:schemeClr>
          </a:solidFill>
          <a:ln>
            <a:noFill/>
          </a:ln>
        </p:spPr>
        <p:style>
          <a:lnRef idx="0">
            <a:scrgbClr r="0" g="0" b="0"/>
          </a:lnRef>
          <a:fillRef idx="0">
            <a:scrgbClr r="0" g="0" b="0"/>
          </a:fillRef>
          <a:effectRef idx="0">
            <a:scrgbClr r="0" g="0" b="0"/>
          </a:effectRef>
          <a:fontRef idx="minor">
            <a:schemeClr val="lt1"/>
          </a:fontRef>
        </p:style>
        <p:txBody>
          <a:bodyPr bIns="137071" rtlCol="0" anchor="b"/>
          <a:lstStyle/>
          <a:p>
            <a:pPr algn="ctr" defTabSz="913727">
              <a:defRPr/>
            </a:pPr>
            <a:endParaRPr lang="en-US" sz="1199" b="1">
              <a:solidFill>
                <a:srgbClr val="0078D7"/>
              </a:solidFill>
              <a:latin typeface="Segoe UI"/>
              <a:cs typeface="Segoe UI Semibold" panose="020B0702040204020203" pitchFamily="34" charset="0"/>
            </a:endParaRPr>
          </a:p>
        </p:txBody>
      </p:sp>
      <p:sp>
        <p:nvSpPr>
          <p:cNvPr id="5" name="TextBox 4">
            <a:extLst>
              <a:ext uri="{FF2B5EF4-FFF2-40B4-BE49-F238E27FC236}">
                <a16:creationId xmlns:a16="http://schemas.microsoft.com/office/drawing/2014/main" id="{3C4F90E4-C020-4513-9055-EC0783314993}"/>
              </a:ext>
            </a:extLst>
          </p:cNvPr>
          <p:cNvSpPr txBox="1"/>
          <p:nvPr/>
        </p:nvSpPr>
        <p:spPr>
          <a:xfrm>
            <a:off x="689988" y="1428282"/>
            <a:ext cx="2142081" cy="4263006"/>
          </a:xfrm>
          <a:prstGeom prst="rect">
            <a:avLst/>
          </a:prstGeom>
          <a:noFill/>
        </p:spPr>
        <p:txBody>
          <a:bodyPr wrap="square" lIns="182761" tIns="146209" rIns="182761" bIns="146209" rtlCol="0" anchor="ctr">
            <a:spAutoFit/>
          </a:bodyPr>
          <a:lstStyle/>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Power BI</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App Services</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Data Factory</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Analysis Services</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Machine Learning</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Cognitive Services </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Bot Service</a:t>
            </a:r>
          </a:p>
        </p:txBody>
      </p:sp>
      <p:sp>
        <p:nvSpPr>
          <p:cNvPr id="17" name="Title 1">
            <a:extLst>
              <a:ext uri="{FF2B5EF4-FFF2-40B4-BE49-F238E27FC236}">
                <a16:creationId xmlns:a16="http://schemas.microsoft.com/office/drawing/2014/main" id="{D7C5636E-CC42-41A1-815D-7B00B83AC161}"/>
              </a:ext>
            </a:extLst>
          </p:cNvPr>
          <p:cNvSpPr>
            <a:spLocks noGrp="1"/>
          </p:cNvSpPr>
          <p:nvPr>
            <p:ph type="title"/>
          </p:nvPr>
        </p:nvSpPr>
        <p:spPr/>
        <p:txBody>
          <a:bodyPr/>
          <a:lstStyle/>
          <a:p>
            <a:r>
              <a:rPr lang="en-US"/>
              <a:t>Azure Relational Database Platform</a:t>
            </a:r>
          </a:p>
        </p:txBody>
      </p:sp>
      <p:sp>
        <p:nvSpPr>
          <p:cNvPr id="57" name="Rectangle 56">
            <a:extLst>
              <a:ext uri="{FF2B5EF4-FFF2-40B4-BE49-F238E27FC236}">
                <a16:creationId xmlns:a16="http://schemas.microsoft.com/office/drawing/2014/main" id="{E2164EC9-9F95-5841-9724-48A85605C9D6}"/>
              </a:ext>
            </a:extLst>
          </p:cNvPr>
          <p:cNvSpPr/>
          <p:nvPr/>
        </p:nvSpPr>
        <p:spPr>
          <a:xfrm>
            <a:off x="4755765" y="2600059"/>
            <a:ext cx="5717746" cy="307577"/>
          </a:xfrm>
          <a:prstGeom prst="rect">
            <a:avLst/>
          </a:prstGeom>
        </p:spPr>
        <p:txBody>
          <a:bodyPr>
            <a:spAutoFit/>
          </a:bodyPr>
          <a:lstStyle/>
          <a:p>
            <a:pPr algn="ctr" defTabSz="913727">
              <a:spcAft>
                <a:spcPts val="600"/>
              </a:spcAft>
              <a:defRPr/>
            </a:pPr>
            <a:r>
              <a:rPr lang="en-US" sz="1399" b="1">
                <a:solidFill>
                  <a:srgbClr val="0078D7"/>
                </a:solidFill>
                <a:latin typeface="Segoe UI Semibold" panose="020B0702040204020203" pitchFamily="34" charset="0"/>
                <a:cs typeface="Segoe UI Semibold" panose="020B0702040204020203" pitchFamily="34" charset="0"/>
              </a:rPr>
              <a:t>Database Services Platform </a:t>
            </a:r>
          </a:p>
        </p:txBody>
      </p:sp>
      <p:sp>
        <p:nvSpPr>
          <p:cNvPr id="15" name="Rectangle 14">
            <a:extLst>
              <a:ext uri="{FF2B5EF4-FFF2-40B4-BE49-F238E27FC236}">
                <a16:creationId xmlns:a16="http://schemas.microsoft.com/office/drawing/2014/main" id="{39C43A83-F683-4F16-B123-AECC97E83780}"/>
              </a:ext>
            </a:extLst>
          </p:cNvPr>
          <p:cNvSpPr/>
          <p:nvPr/>
        </p:nvSpPr>
        <p:spPr>
          <a:xfrm>
            <a:off x="4459150" y="3423009"/>
            <a:ext cx="2027198" cy="71342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3727">
              <a:spcAft>
                <a:spcPts val="600"/>
              </a:spcAft>
              <a:defRPr/>
            </a:pPr>
            <a:r>
              <a:rPr lang="en-US" sz="1199" b="1">
                <a:solidFill>
                  <a:srgbClr val="0078D7"/>
                </a:solidFill>
                <a:latin typeface="Segoe UI Semibold" panose="020B0702040204020203" pitchFamily="34" charset="0"/>
                <a:cs typeface="Segoe UI Semibold" panose="020B0702040204020203" pitchFamily="34" charset="0"/>
              </a:rPr>
              <a:t>Intelligent</a:t>
            </a:r>
            <a:br>
              <a:rPr lang="en-US" sz="1199" b="1">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Advisors, tuning, </a:t>
            </a:r>
            <a:br>
              <a:rPr lang="en-US" sz="1199">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monitoring</a:t>
            </a:r>
          </a:p>
        </p:txBody>
      </p:sp>
      <p:sp>
        <p:nvSpPr>
          <p:cNvPr id="18" name="Rectangle 17">
            <a:extLst>
              <a:ext uri="{FF2B5EF4-FFF2-40B4-BE49-F238E27FC236}">
                <a16:creationId xmlns:a16="http://schemas.microsoft.com/office/drawing/2014/main" id="{30F010E8-2118-1842-9237-BDB37F89221F}"/>
              </a:ext>
            </a:extLst>
          </p:cNvPr>
          <p:cNvSpPr/>
          <p:nvPr/>
        </p:nvSpPr>
        <p:spPr>
          <a:xfrm>
            <a:off x="6601039" y="3423009"/>
            <a:ext cx="2027198" cy="71342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3727">
              <a:spcAft>
                <a:spcPts val="600"/>
              </a:spcAft>
              <a:defRPr/>
            </a:pPr>
            <a:r>
              <a:rPr lang="en-US" sz="1199" b="1">
                <a:solidFill>
                  <a:srgbClr val="0078D7"/>
                </a:solidFill>
                <a:latin typeface="Segoe UI Semibold" panose="020B0702040204020203" pitchFamily="34" charset="0"/>
                <a:cs typeface="Segoe UI Semibold" panose="020B0702040204020203" pitchFamily="34" charset="0"/>
              </a:rPr>
              <a:t>Flexible</a:t>
            </a:r>
            <a:br>
              <a:rPr lang="en-US" sz="1199" b="1">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On-demand scaling, </a:t>
            </a:r>
            <a:br>
              <a:rPr lang="en-US" sz="1199">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resource governance</a:t>
            </a:r>
          </a:p>
        </p:txBody>
      </p:sp>
      <p:sp>
        <p:nvSpPr>
          <p:cNvPr id="19" name="Rectangle 18">
            <a:extLst>
              <a:ext uri="{FF2B5EF4-FFF2-40B4-BE49-F238E27FC236}">
                <a16:creationId xmlns:a16="http://schemas.microsoft.com/office/drawing/2014/main" id="{41C4140E-8919-1E48-A97D-2326EB6CC9CF}"/>
              </a:ext>
            </a:extLst>
          </p:cNvPr>
          <p:cNvSpPr/>
          <p:nvPr/>
        </p:nvSpPr>
        <p:spPr>
          <a:xfrm>
            <a:off x="8785307" y="3423009"/>
            <a:ext cx="2027198" cy="71342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3727">
              <a:spcAft>
                <a:spcPts val="600"/>
              </a:spcAft>
              <a:defRPr/>
            </a:pPr>
            <a:r>
              <a:rPr lang="en-US" sz="1199" b="1">
                <a:solidFill>
                  <a:srgbClr val="0078D7"/>
                </a:solidFill>
                <a:latin typeface="Segoe UI Semibold" panose="020B0702040204020203" pitchFamily="34" charset="0"/>
                <a:cs typeface="Segoe UI Semibold" panose="020B0702040204020203" pitchFamily="34" charset="0"/>
              </a:rPr>
              <a:t>Trusted</a:t>
            </a:r>
            <a:br>
              <a:rPr lang="en-US" sz="1199" b="1">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HA/DR, backup/restore, security, audit, isolation</a:t>
            </a:r>
          </a:p>
        </p:txBody>
      </p:sp>
      <p:grpSp>
        <p:nvGrpSpPr>
          <p:cNvPr id="21" name="Group 4">
            <a:extLst>
              <a:ext uri="{FF2B5EF4-FFF2-40B4-BE49-F238E27FC236}">
                <a16:creationId xmlns:a16="http://schemas.microsoft.com/office/drawing/2014/main" id="{1EE2E1A2-71C6-964B-8785-39A9B1E83B64}"/>
              </a:ext>
            </a:extLst>
          </p:cNvPr>
          <p:cNvGrpSpPr>
            <a:grpSpLocks noChangeAspect="1"/>
          </p:cNvGrpSpPr>
          <p:nvPr/>
        </p:nvGrpSpPr>
        <p:grpSpPr bwMode="auto">
          <a:xfrm>
            <a:off x="5382871" y="3149928"/>
            <a:ext cx="144546" cy="269794"/>
            <a:chOff x="866" y="3346"/>
            <a:chExt cx="137" cy="240"/>
          </a:xfrm>
        </p:grpSpPr>
        <p:sp>
          <p:nvSpPr>
            <p:cNvPr id="22" name="Freeform 5">
              <a:extLst>
                <a:ext uri="{FF2B5EF4-FFF2-40B4-BE49-F238E27FC236}">
                  <a16:creationId xmlns:a16="http://schemas.microsoft.com/office/drawing/2014/main" id="{F75F65A0-FC31-4844-85A3-8037F69E0686}"/>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505050"/>
                </a:solidFill>
                <a:latin typeface="Segoe UI"/>
              </a:endParaRPr>
            </a:p>
          </p:txBody>
        </p:sp>
        <p:sp>
          <p:nvSpPr>
            <p:cNvPr id="23" name="Freeform 6">
              <a:extLst>
                <a:ext uri="{FF2B5EF4-FFF2-40B4-BE49-F238E27FC236}">
                  <a16:creationId xmlns:a16="http://schemas.microsoft.com/office/drawing/2014/main" id="{06A4EC1F-2304-964B-9D81-BCDBDFFA0375}"/>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505050"/>
                </a:solidFill>
                <a:latin typeface="Segoe UI"/>
              </a:endParaRPr>
            </a:p>
          </p:txBody>
        </p:sp>
        <p:sp>
          <p:nvSpPr>
            <p:cNvPr id="24" name="Freeform 7">
              <a:extLst>
                <a:ext uri="{FF2B5EF4-FFF2-40B4-BE49-F238E27FC236}">
                  <a16:creationId xmlns:a16="http://schemas.microsoft.com/office/drawing/2014/main" id="{1C453C32-30C7-C842-B110-4F04C30A822A}"/>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505050"/>
                </a:solidFill>
                <a:latin typeface="Segoe UI"/>
              </a:endParaRPr>
            </a:p>
          </p:txBody>
        </p:sp>
        <p:sp>
          <p:nvSpPr>
            <p:cNvPr id="25" name="Freeform 8">
              <a:extLst>
                <a:ext uri="{FF2B5EF4-FFF2-40B4-BE49-F238E27FC236}">
                  <a16:creationId xmlns:a16="http://schemas.microsoft.com/office/drawing/2014/main" id="{576812FD-D745-924E-B4A6-684055A04583}"/>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505050"/>
                </a:solidFill>
                <a:latin typeface="Segoe UI"/>
              </a:endParaRPr>
            </a:p>
          </p:txBody>
        </p:sp>
      </p:grpSp>
      <p:grpSp>
        <p:nvGrpSpPr>
          <p:cNvPr id="26" name="Group 25">
            <a:extLst>
              <a:ext uri="{FF2B5EF4-FFF2-40B4-BE49-F238E27FC236}">
                <a16:creationId xmlns:a16="http://schemas.microsoft.com/office/drawing/2014/main" id="{957B477F-0956-3C44-A6F8-AB1BA289E6FA}"/>
              </a:ext>
            </a:extLst>
          </p:cNvPr>
          <p:cNvGrpSpPr/>
          <p:nvPr/>
        </p:nvGrpSpPr>
        <p:grpSpPr>
          <a:xfrm>
            <a:off x="7443401" y="3158237"/>
            <a:ext cx="342473" cy="253175"/>
            <a:chOff x="2128870" y="2598205"/>
            <a:chExt cx="653137" cy="453174"/>
          </a:xfrm>
        </p:grpSpPr>
        <p:sp>
          <p:nvSpPr>
            <p:cNvPr id="27" name="Freeform 5">
              <a:extLst>
                <a:ext uri="{FF2B5EF4-FFF2-40B4-BE49-F238E27FC236}">
                  <a16:creationId xmlns:a16="http://schemas.microsoft.com/office/drawing/2014/main" id="{81844563-0844-874A-A060-CF94DD2C74DD}"/>
                </a:ext>
              </a:extLst>
            </p:cNvPr>
            <p:cNvSpPr>
              <a:spLocks/>
            </p:cNvSpPr>
            <p:nvPr/>
          </p:nvSpPr>
          <p:spPr bwMode="auto">
            <a:xfrm>
              <a:off x="2461355" y="2824200"/>
              <a:ext cx="320652" cy="190499"/>
            </a:xfrm>
            <a:custGeom>
              <a:avLst/>
              <a:gdLst>
                <a:gd name="T0" fmla="*/ 0 w 179"/>
                <a:gd name="T1" fmla="*/ 0 h 106"/>
                <a:gd name="T2" fmla="*/ 106 w 179"/>
                <a:gd name="T3" fmla="*/ 106 h 106"/>
                <a:gd name="T4" fmla="*/ 179 w 179"/>
                <a:gd name="T5" fmla="*/ 106 h 106"/>
              </a:gdLst>
              <a:ahLst/>
              <a:cxnLst>
                <a:cxn ang="0">
                  <a:pos x="T0" y="T1"/>
                </a:cxn>
                <a:cxn ang="0">
                  <a:pos x="T2" y="T3"/>
                </a:cxn>
                <a:cxn ang="0">
                  <a:pos x="T4" y="T5"/>
                </a:cxn>
              </a:cxnLst>
              <a:rect l="0" t="0" r="r" b="b"/>
              <a:pathLst>
                <a:path w="179" h="106">
                  <a:moveTo>
                    <a:pt x="0" y="0"/>
                  </a:moveTo>
                  <a:cubicBezTo>
                    <a:pt x="0" y="59"/>
                    <a:pt x="47" y="106"/>
                    <a:pt x="106" y="106"/>
                  </a:cubicBezTo>
                  <a:cubicBezTo>
                    <a:pt x="179" y="106"/>
                    <a:pt x="179" y="106"/>
                    <a:pt x="179" y="106"/>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28" name="Freeform 27">
              <a:extLst>
                <a:ext uri="{FF2B5EF4-FFF2-40B4-BE49-F238E27FC236}">
                  <a16:creationId xmlns:a16="http://schemas.microsoft.com/office/drawing/2014/main" id="{D614E61E-AA20-BD46-BB81-1CA4CD0A8555}"/>
                </a:ext>
              </a:extLst>
            </p:cNvPr>
            <p:cNvSpPr>
              <a:spLocks/>
            </p:cNvSpPr>
            <p:nvPr/>
          </p:nvSpPr>
          <p:spPr bwMode="auto">
            <a:xfrm>
              <a:off x="2483836" y="2633702"/>
              <a:ext cx="298171" cy="100574"/>
            </a:xfrm>
            <a:custGeom>
              <a:avLst/>
              <a:gdLst>
                <a:gd name="T0" fmla="*/ 167 w 167"/>
                <a:gd name="T1" fmla="*/ 0 h 56"/>
                <a:gd name="T2" fmla="*/ 94 w 167"/>
                <a:gd name="T3" fmla="*/ 0 h 56"/>
                <a:gd name="T4" fmla="*/ 0 w 167"/>
                <a:gd name="T5" fmla="*/ 56 h 56"/>
              </a:gdLst>
              <a:ahLst/>
              <a:cxnLst>
                <a:cxn ang="0">
                  <a:pos x="T0" y="T1"/>
                </a:cxn>
                <a:cxn ang="0">
                  <a:pos x="T2" y="T3"/>
                </a:cxn>
                <a:cxn ang="0">
                  <a:pos x="T4" y="T5"/>
                </a:cxn>
              </a:cxnLst>
              <a:rect l="0" t="0" r="r" b="b"/>
              <a:pathLst>
                <a:path w="167" h="56">
                  <a:moveTo>
                    <a:pt x="167" y="0"/>
                  </a:moveTo>
                  <a:cubicBezTo>
                    <a:pt x="94" y="0"/>
                    <a:pt x="94" y="0"/>
                    <a:pt x="94" y="0"/>
                  </a:cubicBezTo>
                  <a:cubicBezTo>
                    <a:pt x="53" y="0"/>
                    <a:pt x="18" y="23"/>
                    <a:pt x="0" y="56"/>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29" name="Freeform 28">
              <a:extLst>
                <a:ext uri="{FF2B5EF4-FFF2-40B4-BE49-F238E27FC236}">
                  <a16:creationId xmlns:a16="http://schemas.microsoft.com/office/drawing/2014/main" id="{855F385E-9E19-BE4B-AFCD-EDF3171AE500}"/>
                </a:ext>
              </a:extLst>
            </p:cNvPr>
            <p:cNvSpPr>
              <a:spLocks/>
            </p:cNvSpPr>
            <p:nvPr/>
          </p:nvSpPr>
          <p:spPr bwMode="auto">
            <a:xfrm>
              <a:off x="2140702" y="2633702"/>
              <a:ext cx="320652" cy="190499"/>
            </a:xfrm>
            <a:custGeom>
              <a:avLst/>
              <a:gdLst>
                <a:gd name="T0" fmla="*/ 179 w 179"/>
                <a:gd name="T1" fmla="*/ 106 h 106"/>
                <a:gd name="T2" fmla="*/ 73 w 179"/>
                <a:gd name="T3" fmla="*/ 0 h 106"/>
                <a:gd name="T4" fmla="*/ 0 w 179"/>
                <a:gd name="T5" fmla="*/ 0 h 106"/>
              </a:gdLst>
              <a:ahLst/>
              <a:cxnLst>
                <a:cxn ang="0">
                  <a:pos x="T0" y="T1"/>
                </a:cxn>
                <a:cxn ang="0">
                  <a:pos x="T2" y="T3"/>
                </a:cxn>
                <a:cxn ang="0">
                  <a:pos x="T4" y="T5"/>
                </a:cxn>
              </a:cxnLst>
              <a:rect l="0" t="0" r="r" b="b"/>
              <a:pathLst>
                <a:path w="179" h="106">
                  <a:moveTo>
                    <a:pt x="179" y="106"/>
                  </a:moveTo>
                  <a:cubicBezTo>
                    <a:pt x="179" y="48"/>
                    <a:pt x="131" y="0"/>
                    <a:pt x="73" y="0"/>
                  </a:cubicBezTo>
                  <a:cubicBezTo>
                    <a:pt x="0" y="0"/>
                    <a:pt x="0" y="0"/>
                    <a:pt x="0"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0" name="Freeform 29">
              <a:extLst>
                <a:ext uri="{FF2B5EF4-FFF2-40B4-BE49-F238E27FC236}">
                  <a16:creationId xmlns:a16="http://schemas.microsoft.com/office/drawing/2014/main" id="{82AEAA39-EF0C-E54B-BEBC-A8BCC593CDF1}"/>
                </a:ext>
              </a:extLst>
            </p:cNvPr>
            <p:cNvSpPr>
              <a:spLocks/>
            </p:cNvSpPr>
            <p:nvPr/>
          </p:nvSpPr>
          <p:spPr bwMode="auto">
            <a:xfrm>
              <a:off x="2140702" y="2914125"/>
              <a:ext cx="299354" cy="100574"/>
            </a:xfrm>
            <a:custGeom>
              <a:avLst/>
              <a:gdLst>
                <a:gd name="T0" fmla="*/ 0 w 167"/>
                <a:gd name="T1" fmla="*/ 56 h 56"/>
                <a:gd name="T2" fmla="*/ 73 w 167"/>
                <a:gd name="T3" fmla="*/ 56 h 56"/>
                <a:gd name="T4" fmla="*/ 167 w 167"/>
                <a:gd name="T5" fmla="*/ 0 h 56"/>
              </a:gdLst>
              <a:ahLst/>
              <a:cxnLst>
                <a:cxn ang="0">
                  <a:pos x="T0" y="T1"/>
                </a:cxn>
                <a:cxn ang="0">
                  <a:pos x="T2" y="T3"/>
                </a:cxn>
                <a:cxn ang="0">
                  <a:pos x="T4" y="T5"/>
                </a:cxn>
              </a:cxnLst>
              <a:rect l="0" t="0" r="r" b="b"/>
              <a:pathLst>
                <a:path w="167" h="56">
                  <a:moveTo>
                    <a:pt x="0" y="56"/>
                  </a:moveTo>
                  <a:cubicBezTo>
                    <a:pt x="73" y="56"/>
                    <a:pt x="73" y="56"/>
                    <a:pt x="73" y="56"/>
                  </a:cubicBezTo>
                  <a:cubicBezTo>
                    <a:pt x="113" y="56"/>
                    <a:pt x="149" y="33"/>
                    <a:pt x="167"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1" name="Freeform 30">
              <a:extLst>
                <a:ext uri="{FF2B5EF4-FFF2-40B4-BE49-F238E27FC236}">
                  <a16:creationId xmlns:a16="http://schemas.microsoft.com/office/drawing/2014/main" id="{4FBBE6EC-4255-FE47-BE3C-742FBE2D5AFB}"/>
                </a:ext>
              </a:extLst>
            </p:cNvPr>
            <p:cNvSpPr>
              <a:spLocks/>
            </p:cNvSpPr>
            <p:nvPr/>
          </p:nvSpPr>
          <p:spPr bwMode="auto">
            <a:xfrm>
              <a:off x="2741778" y="2598205"/>
              <a:ext cx="40229" cy="72177"/>
            </a:xfrm>
            <a:custGeom>
              <a:avLst/>
              <a:gdLst>
                <a:gd name="T0" fmla="*/ 0 w 34"/>
                <a:gd name="T1" fmla="*/ 61 h 61"/>
                <a:gd name="T2" fmla="*/ 34 w 34"/>
                <a:gd name="T3" fmla="*/ 30 h 61"/>
                <a:gd name="T4" fmla="*/ 0 w 34"/>
                <a:gd name="T5" fmla="*/ 0 h 61"/>
              </a:gdLst>
              <a:ahLst/>
              <a:cxnLst>
                <a:cxn ang="0">
                  <a:pos x="T0" y="T1"/>
                </a:cxn>
                <a:cxn ang="0">
                  <a:pos x="T2" y="T3"/>
                </a:cxn>
                <a:cxn ang="0">
                  <a:pos x="T4" y="T5"/>
                </a:cxn>
              </a:cxnLst>
              <a:rect l="0" t="0" r="r" b="b"/>
              <a:pathLst>
                <a:path w="34" h="61">
                  <a:moveTo>
                    <a:pt x="0" y="61"/>
                  </a:moveTo>
                  <a:lnTo>
                    <a:pt x="34" y="30"/>
                  </a:lnTo>
                  <a:lnTo>
                    <a:pt x="0" y="0"/>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2" name="Freeform 31">
              <a:extLst>
                <a:ext uri="{FF2B5EF4-FFF2-40B4-BE49-F238E27FC236}">
                  <a16:creationId xmlns:a16="http://schemas.microsoft.com/office/drawing/2014/main" id="{CAD29F0B-E038-E84D-AFEB-28FD022F019C}"/>
                </a:ext>
              </a:extLst>
            </p:cNvPr>
            <p:cNvSpPr>
              <a:spLocks/>
            </p:cNvSpPr>
            <p:nvPr/>
          </p:nvSpPr>
          <p:spPr bwMode="auto">
            <a:xfrm>
              <a:off x="2741778" y="2981569"/>
              <a:ext cx="40229" cy="69810"/>
            </a:xfrm>
            <a:custGeom>
              <a:avLst/>
              <a:gdLst>
                <a:gd name="T0" fmla="*/ 0 w 34"/>
                <a:gd name="T1" fmla="*/ 59 h 59"/>
                <a:gd name="T2" fmla="*/ 34 w 34"/>
                <a:gd name="T3" fmla="*/ 28 h 59"/>
                <a:gd name="T4" fmla="*/ 0 w 34"/>
                <a:gd name="T5" fmla="*/ 0 h 59"/>
              </a:gdLst>
              <a:ahLst/>
              <a:cxnLst>
                <a:cxn ang="0">
                  <a:pos x="T0" y="T1"/>
                </a:cxn>
                <a:cxn ang="0">
                  <a:pos x="T2" y="T3"/>
                </a:cxn>
                <a:cxn ang="0">
                  <a:pos x="T4" y="T5"/>
                </a:cxn>
              </a:cxnLst>
              <a:rect l="0" t="0" r="r" b="b"/>
              <a:pathLst>
                <a:path w="34" h="59">
                  <a:moveTo>
                    <a:pt x="0" y="59"/>
                  </a:moveTo>
                  <a:lnTo>
                    <a:pt x="34" y="28"/>
                  </a:lnTo>
                  <a:lnTo>
                    <a:pt x="0" y="0"/>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3" name="Freeform 32">
              <a:extLst>
                <a:ext uri="{FF2B5EF4-FFF2-40B4-BE49-F238E27FC236}">
                  <a16:creationId xmlns:a16="http://schemas.microsoft.com/office/drawing/2014/main" id="{8FF09018-DA21-5F4B-91EE-AA7F7FA5A22E}"/>
                </a:ext>
              </a:extLst>
            </p:cNvPr>
            <p:cNvSpPr>
              <a:spLocks/>
            </p:cNvSpPr>
            <p:nvPr/>
          </p:nvSpPr>
          <p:spPr bwMode="auto">
            <a:xfrm>
              <a:off x="2128870" y="2981569"/>
              <a:ext cx="40229" cy="69810"/>
            </a:xfrm>
            <a:custGeom>
              <a:avLst/>
              <a:gdLst>
                <a:gd name="T0" fmla="*/ 34 w 34"/>
                <a:gd name="T1" fmla="*/ 0 h 59"/>
                <a:gd name="T2" fmla="*/ 0 w 34"/>
                <a:gd name="T3" fmla="*/ 28 h 59"/>
                <a:gd name="T4" fmla="*/ 34 w 34"/>
                <a:gd name="T5" fmla="*/ 59 h 59"/>
              </a:gdLst>
              <a:ahLst/>
              <a:cxnLst>
                <a:cxn ang="0">
                  <a:pos x="T0" y="T1"/>
                </a:cxn>
                <a:cxn ang="0">
                  <a:pos x="T2" y="T3"/>
                </a:cxn>
                <a:cxn ang="0">
                  <a:pos x="T4" y="T5"/>
                </a:cxn>
              </a:cxnLst>
              <a:rect l="0" t="0" r="r" b="b"/>
              <a:pathLst>
                <a:path w="34" h="59">
                  <a:moveTo>
                    <a:pt x="34" y="0"/>
                  </a:moveTo>
                  <a:lnTo>
                    <a:pt x="0" y="28"/>
                  </a:lnTo>
                  <a:lnTo>
                    <a:pt x="34" y="59"/>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8" name="Freeform 37">
              <a:extLst>
                <a:ext uri="{FF2B5EF4-FFF2-40B4-BE49-F238E27FC236}">
                  <a16:creationId xmlns:a16="http://schemas.microsoft.com/office/drawing/2014/main" id="{C5BD952C-B6F6-D24F-A958-C61B9784E707}"/>
                </a:ext>
              </a:extLst>
            </p:cNvPr>
            <p:cNvSpPr>
              <a:spLocks/>
            </p:cNvSpPr>
            <p:nvPr/>
          </p:nvSpPr>
          <p:spPr bwMode="auto">
            <a:xfrm>
              <a:off x="2128870" y="2598205"/>
              <a:ext cx="40229" cy="72177"/>
            </a:xfrm>
            <a:custGeom>
              <a:avLst/>
              <a:gdLst>
                <a:gd name="T0" fmla="*/ 34 w 34"/>
                <a:gd name="T1" fmla="*/ 0 h 61"/>
                <a:gd name="T2" fmla="*/ 0 w 34"/>
                <a:gd name="T3" fmla="*/ 30 h 61"/>
                <a:gd name="T4" fmla="*/ 34 w 34"/>
                <a:gd name="T5" fmla="*/ 61 h 61"/>
              </a:gdLst>
              <a:ahLst/>
              <a:cxnLst>
                <a:cxn ang="0">
                  <a:pos x="T0" y="T1"/>
                </a:cxn>
                <a:cxn ang="0">
                  <a:pos x="T2" y="T3"/>
                </a:cxn>
                <a:cxn ang="0">
                  <a:pos x="T4" y="T5"/>
                </a:cxn>
              </a:cxnLst>
              <a:rect l="0" t="0" r="r" b="b"/>
              <a:pathLst>
                <a:path w="34" h="61">
                  <a:moveTo>
                    <a:pt x="34" y="0"/>
                  </a:moveTo>
                  <a:lnTo>
                    <a:pt x="0" y="30"/>
                  </a:lnTo>
                  <a:lnTo>
                    <a:pt x="34" y="61"/>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grpSp>
      <p:grpSp>
        <p:nvGrpSpPr>
          <p:cNvPr id="39" name="Group 38">
            <a:extLst>
              <a:ext uri="{FF2B5EF4-FFF2-40B4-BE49-F238E27FC236}">
                <a16:creationId xmlns:a16="http://schemas.microsoft.com/office/drawing/2014/main" id="{916A9948-9BB1-B943-932E-0B156307DD88}"/>
              </a:ext>
            </a:extLst>
          </p:cNvPr>
          <p:cNvGrpSpPr/>
          <p:nvPr/>
        </p:nvGrpSpPr>
        <p:grpSpPr>
          <a:xfrm>
            <a:off x="9711686" y="3153023"/>
            <a:ext cx="218792" cy="263605"/>
            <a:chOff x="9005455" y="6149108"/>
            <a:chExt cx="1115925" cy="1261885"/>
          </a:xfrm>
        </p:grpSpPr>
        <p:sp>
          <p:nvSpPr>
            <p:cNvPr id="40" name="Freeform 39">
              <a:extLst>
                <a:ext uri="{FF2B5EF4-FFF2-40B4-BE49-F238E27FC236}">
                  <a16:creationId xmlns:a16="http://schemas.microsoft.com/office/drawing/2014/main" id="{6A03167B-7B5F-B248-98ED-274787D3C846}"/>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srgbClr val="FFFFFF"/>
                </a:solidFill>
                <a:latin typeface="Segoe UI"/>
              </a:endParaRPr>
            </a:p>
          </p:txBody>
        </p:sp>
        <p:sp>
          <p:nvSpPr>
            <p:cNvPr id="42" name="Freeform 41">
              <a:extLst>
                <a:ext uri="{FF2B5EF4-FFF2-40B4-BE49-F238E27FC236}">
                  <a16:creationId xmlns:a16="http://schemas.microsoft.com/office/drawing/2014/main" id="{1B03CBC7-5E54-BC43-BFC0-548B652687C1}"/>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srgbClr val="FFFFFF"/>
                </a:solidFill>
                <a:latin typeface="Segoe UI"/>
              </a:endParaRPr>
            </a:p>
          </p:txBody>
        </p:sp>
        <p:sp>
          <p:nvSpPr>
            <p:cNvPr id="43" name="Freeform 42">
              <a:extLst>
                <a:ext uri="{FF2B5EF4-FFF2-40B4-BE49-F238E27FC236}">
                  <a16:creationId xmlns:a16="http://schemas.microsoft.com/office/drawing/2014/main" id="{B63D94F6-A09A-7C45-B685-31900719DF18}"/>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srgbClr val="FFFFFF"/>
                </a:solidFill>
                <a:latin typeface="Segoe UI"/>
              </a:endParaRPr>
            </a:p>
          </p:txBody>
        </p:sp>
        <p:sp>
          <p:nvSpPr>
            <p:cNvPr id="44" name="Freeform 43">
              <a:extLst>
                <a:ext uri="{FF2B5EF4-FFF2-40B4-BE49-F238E27FC236}">
                  <a16:creationId xmlns:a16="http://schemas.microsoft.com/office/drawing/2014/main" id="{0E508BD8-818B-6E4A-B9DD-C40BCF7CFB28}"/>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0">
                <a:defRPr/>
              </a:pPr>
              <a:endParaRPr lang="en-US" sz="1799">
                <a:solidFill>
                  <a:srgbClr val="FFFFFF"/>
                </a:solidFill>
                <a:latin typeface="Segoe UI"/>
              </a:endParaRPr>
            </a:p>
          </p:txBody>
        </p:sp>
        <p:sp>
          <p:nvSpPr>
            <p:cNvPr id="45" name="Oval 44">
              <a:extLst>
                <a:ext uri="{FF2B5EF4-FFF2-40B4-BE49-F238E27FC236}">
                  <a16:creationId xmlns:a16="http://schemas.microsoft.com/office/drawing/2014/main" id="{03E9AF22-D70D-5146-8821-D0F1D20F4E0E}"/>
                </a:ext>
              </a:extLst>
            </p:cNvPr>
            <p:cNvSpPr/>
            <p:nvPr/>
          </p:nvSpPr>
          <p:spPr bwMode="auto">
            <a:xfrm>
              <a:off x="9555323" y="6844938"/>
              <a:ext cx="566057" cy="5660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C9749504-82D1-D642-92EE-19D7B1CAD3AC}"/>
              </a:ext>
            </a:extLst>
          </p:cNvPr>
          <p:cNvGrpSpPr/>
          <p:nvPr/>
        </p:nvGrpSpPr>
        <p:grpSpPr>
          <a:xfrm>
            <a:off x="2844761" y="1675326"/>
            <a:ext cx="393134" cy="3869567"/>
            <a:chOff x="2619375" y="1734014"/>
            <a:chExt cx="263215" cy="4432610"/>
          </a:xfrm>
        </p:grpSpPr>
        <p:sp>
          <p:nvSpPr>
            <p:cNvPr id="2" name="Freeform 1">
              <a:extLst>
                <a:ext uri="{FF2B5EF4-FFF2-40B4-BE49-F238E27FC236}">
                  <a16:creationId xmlns:a16="http://schemas.microsoft.com/office/drawing/2014/main" id="{D7E9234F-3035-054C-AAC8-7A6F3631B25E}"/>
                </a:ext>
              </a:extLst>
            </p:cNvPr>
            <p:cNvSpPr/>
            <p:nvPr/>
          </p:nvSpPr>
          <p:spPr bwMode="auto">
            <a:xfrm rot="5400000">
              <a:off x="596590" y="3880624"/>
              <a:ext cx="4432610" cy="139390"/>
            </a:xfrm>
            <a:custGeom>
              <a:avLst/>
              <a:gdLst>
                <a:gd name="connsiteX0" fmla="*/ 0 w 2096430"/>
                <a:gd name="connsiteY0" fmla="*/ 0 h 278780"/>
                <a:gd name="connsiteX1" fmla="*/ 0 w 2096430"/>
                <a:gd name="connsiteY1" fmla="*/ 278780 h 278780"/>
                <a:gd name="connsiteX2" fmla="*/ 2096430 w 2096430"/>
                <a:gd name="connsiteY2" fmla="*/ 278780 h 278780"/>
                <a:gd name="connsiteX3" fmla="*/ 2096430 w 2096430"/>
                <a:gd name="connsiteY3" fmla="*/ 11151 h 278780"/>
              </a:gdLst>
              <a:ahLst/>
              <a:cxnLst>
                <a:cxn ang="0">
                  <a:pos x="connsiteX0" y="connsiteY0"/>
                </a:cxn>
                <a:cxn ang="0">
                  <a:pos x="connsiteX1" y="connsiteY1"/>
                </a:cxn>
                <a:cxn ang="0">
                  <a:pos x="connsiteX2" y="connsiteY2"/>
                </a:cxn>
                <a:cxn ang="0">
                  <a:pos x="connsiteX3" y="connsiteY3"/>
                </a:cxn>
              </a:cxnLst>
              <a:rect l="l" t="t" r="r" b="b"/>
              <a:pathLst>
                <a:path w="2096430" h="278780">
                  <a:moveTo>
                    <a:pt x="0" y="0"/>
                  </a:moveTo>
                  <a:lnTo>
                    <a:pt x="0" y="278780"/>
                  </a:lnTo>
                  <a:lnTo>
                    <a:pt x="2096430" y="278780"/>
                  </a:lnTo>
                  <a:lnTo>
                    <a:pt x="2096430" y="11151"/>
                  </a:lnTo>
                </a:path>
              </a:pathLst>
            </a:custGeom>
            <a:noFill/>
            <a:ln w="12700">
              <a:solidFill>
                <a:srgbClr val="0078D7"/>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srgbClr val="FFFFFF"/>
                </a:solidFill>
                <a:latin typeface="Segoe UI"/>
              </a:endParaRPr>
            </a:p>
          </p:txBody>
        </p:sp>
        <p:cxnSp>
          <p:nvCxnSpPr>
            <p:cNvPr id="7" name="Straight Connector 6">
              <a:extLst>
                <a:ext uri="{FF2B5EF4-FFF2-40B4-BE49-F238E27FC236}">
                  <a16:creationId xmlns:a16="http://schemas.microsoft.com/office/drawing/2014/main" id="{0D269377-219E-BB47-AA1A-7DAE560FF44C}"/>
                </a:ext>
              </a:extLst>
            </p:cNvPr>
            <p:cNvCxnSpPr>
              <a:cxnSpLocks/>
            </p:cNvCxnSpPr>
            <p:nvPr/>
          </p:nvCxnSpPr>
          <p:spPr>
            <a:xfrm>
              <a:off x="2619375" y="3950318"/>
              <a:ext cx="127000" cy="0"/>
            </a:xfrm>
            <a:prstGeom prst="line">
              <a:avLst/>
            </a:prstGeom>
            <a:ln w="12700">
              <a:solidFill>
                <a:srgbClr val="0078D7"/>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9D4496D9-4F8D-C041-9F04-95A8A929666F}"/>
              </a:ext>
            </a:extLst>
          </p:cNvPr>
          <p:cNvGrpSpPr/>
          <p:nvPr/>
        </p:nvGrpSpPr>
        <p:grpSpPr>
          <a:xfrm>
            <a:off x="409195" y="1730323"/>
            <a:ext cx="287715" cy="219027"/>
            <a:chOff x="2502877" y="2643553"/>
            <a:chExt cx="3651737" cy="2779942"/>
          </a:xfrm>
        </p:grpSpPr>
        <p:cxnSp>
          <p:nvCxnSpPr>
            <p:cNvPr id="48" name="Straight Connector 47">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1AC6CAE9-B2F8-3646-AD36-F81451907D52}"/>
              </a:ext>
            </a:extLst>
          </p:cNvPr>
          <p:cNvGrpSpPr/>
          <p:nvPr/>
        </p:nvGrpSpPr>
        <p:grpSpPr>
          <a:xfrm>
            <a:off x="417324" y="2291215"/>
            <a:ext cx="271457" cy="270843"/>
            <a:chOff x="5348504" y="1630136"/>
            <a:chExt cx="867409" cy="865446"/>
          </a:xfrm>
        </p:grpSpPr>
        <p:sp>
          <p:nvSpPr>
            <p:cNvPr id="54" name="Freeform: Shape 158">
              <a:extLst>
                <a:ext uri="{FF2B5EF4-FFF2-40B4-BE49-F238E27FC236}">
                  <a16:creationId xmlns:a16="http://schemas.microsoft.com/office/drawing/2014/main" id="{FA972DE9-90E8-2441-86C5-BAD77ABAFA3A}"/>
                </a:ext>
              </a:extLst>
            </p:cNvPr>
            <p:cNvSpPr/>
            <p:nvPr/>
          </p:nvSpPr>
          <p:spPr bwMode="auto">
            <a:xfrm>
              <a:off x="5348504" y="1630136"/>
              <a:ext cx="397792" cy="397792"/>
            </a:xfrm>
            <a:custGeom>
              <a:avLst/>
              <a:gdLst>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6659 w 423698"/>
                <a:gd name="connsiteY11" fmla="*/ 406971 h 423698"/>
                <a:gd name="connsiteX12" fmla="*/ 121466 w 423698"/>
                <a:gd name="connsiteY12" fmla="*/ 423698 h 423698"/>
                <a:gd name="connsiteX13" fmla="*/ 0 w 423698"/>
                <a:gd name="connsiteY13" fmla="*/ 423698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1466 w 423698"/>
                <a:gd name="connsiteY11" fmla="*/ 423698 h 423698"/>
                <a:gd name="connsiteX12" fmla="*/ 0 w 423698"/>
                <a:gd name="connsiteY12" fmla="*/ 423698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21466 w 423698"/>
                <a:gd name="connsiteY10" fmla="*/ 423698 h 423698"/>
                <a:gd name="connsiteX11" fmla="*/ 0 w 423698"/>
                <a:gd name="connsiteY11" fmla="*/ 423698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21466 w 423698"/>
                <a:gd name="connsiteY9" fmla="*/ 423698 h 423698"/>
                <a:gd name="connsiteX10" fmla="*/ 0 w 423698"/>
                <a:gd name="connsiteY10" fmla="*/ 423698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201564 h 423698"/>
                <a:gd name="connsiteX3" fmla="*/ 384001 w 423698"/>
                <a:gd name="connsiteY3" fmla="*/ 217835 h 423698"/>
                <a:gd name="connsiteX4" fmla="*/ 360879 w 423698"/>
                <a:gd name="connsiteY4" fmla="*/ 234266 h 423698"/>
                <a:gd name="connsiteX5" fmla="*/ 360879 w 423698"/>
                <a:gd name="connsiteY5" fmla="*/ 62819 h 423698"/>
                <a:gd name="connsiteX6" fmla="*/ 62819 w 423698"/>
                <a:gd name="connsiteY6" fmla="*/ 62819 h 423698"/>
                <a:gd name="connsiteX7" fmla="*/ 62819 w 423698"/>
                <a:gd name="connsiteY7" fmla="*/ 360880 h 423698"/>
                <a:gd name="connsiteX8" fmla="*/ 121466 w 423698"/>
                <a:gd name="connsiteY8" fmla="*/ 423698 h 423698"/>
                <a:gd name="connsiteX9" fmla="*/ 0 w 423698"/>
                <a:gd name="connsiteY9" fmla="*/ 423698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234266 h 423698"/>
                <a:gd name="connsiteX4" fmla="*/ 360879 w 423698"/>
                <a:gd name="connsiteY4" fmla="*/ 62819 h 423698"/>
                <a:gd name="connsiteX5" fmla="*/ 62819 w 423698"/>
                <a:gd name="connsiteY5" fmla="*/ 62819 h 423698"/>
                <a:gd name="connsiteX6" fmla="*/ 62819 w 423698"/>
                <a:gd name="connsiteY6" fmla="*/ 360880 h 423698"/>
                <a:gd name="connsiteX7" fmla="*/ 121466 w 423698"/>
                <a:gd name="connsiteY7" fmla="*/ 423698 h 423698"/>
                <a:gd name="connsiteX8" fmla="*/ 0 w 423698"/>
                <a:gd name="connsiteY8" fmla="*/ 423698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62819 h 423698"/>
                <a:gd name="connsiteX4" fmla="*/ 62819 w 423698"/>
                <a:gd name="connsiteY4" fmla="*/ 62819 h 423698"/>
                <a:gd name="connsiteX5" fmla="*/ 62819 w 423698"/>
                <a:gd name="connsiteY5" fmla="*/ 360880 h 423698"/>
                <a:gd name="connsiteX6" fmla="*/ 121466 w 423698"/>
                <a:gd name="connsiteY6" fmla="*/ 423698 h 423698"/>
                <a:gd name="connsiteX7" fmla="*/ 0 w 423698"/>
                <a:gd name="connsiteY7" fmla="*/ 423698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62819 w 423698"/>
                <a:gd name="connsiteY4" fmla="*/ 360880 h 423698"/>
                <a:gd name="connsiteX5" fmla="*/ 121466 w 423698"/>
                <a:gd name="connsiteY5" fmla="*/ 423698 h 423698"/>
                <a:gd name="connsiteX6" fmla="*/ 0 w 423698"/>
                <a:gd name="connsiteY6" fmla="*/ 423698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121466 w 423698"/>
                <a:gd name="connsiteY4" fmla="*/ 423698 h 423698"/>
                <a:gd name="connsiteX5" fmla="*/ 0 w 423698"/>
                <a:gd name="connsiteY5" fmla="*/ 423698 h 423698"/>
                <a:gd name="connsiteX6" fmla="*/ 0 w 423698"/>
                <a:gd name="connsiteY6" fmla="*/ 0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6" fmla="*/ 154259 w 423698"/>
                <a:gd name="connsiteY6" fmla="*/ 154259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0" fmla="*/ 121466 w 423698"/>
                <a:gd name="connsiteY0" fmla="*/ 423698 h 423698"/>
                <a:gd name="connsiteX1" fmla="*/ 0 w 423698"/>
                <a:gd name="connsiteY1" fmla="*/ 423698 h 423698"/>
                <a:gd name="connsiteX2" fmla="*/ 0 w 423698"/>
                <a:gd name="connsiteY2" fmla="*/ 0 h 423698"/>
                <a:gd name="connsiteX3" fmla="*/ 423698 w 423698"/>
                <a:gd name="connsiteY3" fmla="*/ 0 h 423698"/>
                <a:gd name="connsiteX4" fmla="*/ 423698 w 423698"/>
                <a:gd name="connsiteY4" fmla="*/ 201564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121466" y="423698"/>
                  </a:moveTo>
                  <a:lnTo>
                    <a:pt x="0" y="423698"/>
                  </a:lnTo>
                  <a:lnTo>
                    <a:pt x="0" y="0"/>
                  </a:lnTo>
                  <a:lnTo>
                    <a:pt x="423698" y="0"/>
                  </a:lnTo>
                  <a:lnTo>
                    <a:pt x="423698" y="201564"/>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Freeform: Shape 159">
              <a:extLst>
                <a:ext uri="{FF2B5EF4-FFF2-40B4-BE49-F238E27FC236}">
                  <a16:creationId xmlns:a16="http://schemas.microsoft.com/office/drawing/2014/main" id="{E46978E1-F241-C345-87AC-0E19B7948B21}"/>
                </a:ext>
              </a:extLst>
            </p:cNvPr>
            <p:cNvSpPr/>
            <p:nvPr/>
          </p:nvSpPr>
          <p:spPr bwMode="auto">
            <a:xfrm>
              <a:off x="5818121" y="1630136"/>
              <a:ext cx="397792" cy="397792"/>
            </a:xfrm>
            <a:custGeom>
              <a:avLst/>
              <a:gdLst>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21159 w 423698"/>
                <a:gd name="connsiteY13" fmla="*/ 191671 h 423698"/>
                <a:gd name="connsiteX14" fmla="*/ 0 w 423698"/>
                <a:gd name="connsiteY14" fmla="*/ 193006 h 423698"/>
                <a:gd name="connsiteX15" fmla="*/ 0 w 423698"/>
                <a:gd name="connsiteY15"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0 w 423698"/>
                <a:gd name="connsiteY13" fmla="*/ 193006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0 w 423698"/>
                <a:gd name="connsiteY12" fmla="*/ 193006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195945 h 423698"/>
                <a:gd name="connsiteX11" fmla="*/ 0 w 423698"/>
                <a:gd name="connsiteY11" fmla="*/ 193006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3530 w 423698"/>
                <a:gd name="connsiteY5" fmla="*/ 364759 h 423698"/>
                <a:gd name="connsiteX6" fmla="*/ 232378 w 423698"/>
                <a:gd name="connsiteY6" fmla="*/ 360880 h 423698"/>
                <a:gd name="connsiteX7" fmla="*/ 360879 w 423698"/>
                <a:gd name="connsiteY7" fmla="*/ 360880 h 423698"/>
                <a:gd name="connsiteX8" fmla="*/ 360879 w 423698"/>
                <a:gd name="connsiteY8" fmla="*/ 62819 h 423698"/>
                <a:gd name="connsiteX9" fmla="*/ 62819 w 423698"/>
                <a:gd name="connsiteY9" fmla="*/ 195945 h 423698"/>
                <a:gd name="connsiteX10" fmla="*/ 0 w 423698"/>
                <a:gd name="connsiteY10" fmla="*/ 193006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232378 w 423698"/>
                <a:gd name="connsiteY5" fmla="*/ 360880 h 423698"/>
                <a:gd name="connsiteX6" fmla="*/ 360879 w 423698"/>
                <a:gd name="connsiteY6" fmla="*/ 360880 h 423698"/>
                <a:gd name="connsiteX7" fmla="*/ 360879 w 423698"/>
                <a:gd name="connsiteY7" fmla="*/ 62819 h 423698"/>
                <a:gd name="connsiteX8" fmla="*/ 62819 w 423698"/>
                <a:gd name="connsiteY8" fmla="*/ 195945 h 423698"/>
                <a:gd name="connsiteX9" fmla="*/ 0 w 423698"/>
                <a:gd name="connsiteY9" fmla="*/ 193006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360879 w 423698"/>
                <a:gd name="connsiteY5" fmla="*/ 360880 h 423698"/>
                <a:gd name="connsiteX6" fmla="*/ 360879 w 423698"/>
                <a:gd name="connsiteY6" fmla="*/ 62819 h 423698"/>
                <a:gd name="connsiteX7" fmla="*/ 62819 w 423698"/>
                <a:gd name="connsiteY7" fmla="*/ 195945 h 423698"/>
                <a:gd name="connsiteX8" fmla="*/ 0 w 423698"/>
                <a:gd name="connsiteY8" fmla="*/ 193006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360880 h 423698"/>
                <a:gd name="connsiteX5" fmla="*/ 360879 w 423698"/>
                <a:gd name="connsiteY5" fmla="*/ 62819 h 423698"/>
                <a:gd name="connsiteX6" fmla="*/ 62819 w 423698"/>
                <a:gd name="connsiteY6" fmla="*/ 195945 h 423698"/>
                <a:gd name="connsiteX7" fmla="*/ 0 w 423698"/>
                <a:gd name="connsiteY7" fmla="*/ 193006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62819 w 423698"/>
                <a:gd name="connsiteY5" fmla="*/ 195945 h 423698"/>
                <a:gd name="connsiteX6" fmla="*/ 0 w 423698"/>
                <a:gd name="connsiteY6" fmla="*/ 193006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0 w 423698"/>
                <a:gd name="connsiteY5" fmla="*/ 193006 h 423698"/>
                <a:gd name="connsiteX6" fmla="*/ 0 w 423698"/>
                <a:gd name="connsiteY6" fmla="*/ 0 h 423698"/>
                <a:gd name="connsiteX0" fmla="*/ 360879 w 452319"/>
                <a:gd name="connsiteY0" fmla="*/ 62819 h 423698"/>
                <a:gd name="connsiteX1" fmla="*/ 0 w 452319"/>
                <a:gd name="connsiteY1" fmla="*/ 193006 h 423698"/>
                <a:gd name="connsiteX2" fmla="*/ 0 w 452319"/>
                <a:gd name="connsiteY2" fmla="*/ 0 h 423698"/>
                <a:gd name="connsiteX3" fmla="*/ 423698 w 452319"/>
                <a:gd name="connsiteY3" fmla="*/ 0 h 423698"/>
                <a:gd name="connsiteX4" fmla="*/ 423698 w 452319"/>
                <a:gd name="connsiteY4" fmla="*/ 423698 h 423698"/>
                <a:gd name="connsiteX5" fmla="*/ 267423 w 452319"/>
                <a:gd name="connsiteY5" fmla="*/ 423698 h 423698"/>
                <a:gd name="connsiteX6" fmla="*/ 452319 w 452319"/>
                <a:gd name="connsiteY6" fmla="*/ 154259 h 423698"/>
                <a:gd name="connsiteX0" fmla="*/ 0 w 452319"/>
                <a:gd name="connsiteY0" fmla="*/ 193006 h 423698"/>
                <a:gd name="connsiteX1" fmla="*/ 0 w 452319"/>
                <a:gd name="connsiteY1" fmla="*/ 0 h 423698"/>
                <a:gd name="connsiteX2" fmla="*/ 423698 w 452319"/>
                <a:gd name="connsiteY2" fmla="*/ 0 h 423698"/>
                <a:gd name="connsiteX3" fmla="*/ 423698 w 452319"/>
                <a:gd name="connsiteY3" fmla="*/ 423698 h 423698"/>
                <a:gd name="connsiteX4" fmla="*/ 267423 w 452319"/>
                <a:gd name="connsiteY4" fmla="*/ 423698 h 423698"/>
                <a:gd name="connsiteX5" fmla="*/ 452319 w 452319"/>
                <a:gd name="connsiteY5" fmla="*/ 154259 h 423698"/>
                <a:gd name="connsiteX0" fmla="*/ 0 w 423698"/>
                <a:gd name="connsiteY0" fmla="*/ 193006 h 423698"/>
                <a:gd name="connsiteX1" fmla="*/ 0 w 423698"/>
                <a:gd name="connsiteY1" fmla="*/ 0 h 423698"/>
                <a:gd name="connsiteX2" fmla="*/ 423698 w 423698"/>
                <a:gd name="connsiteY2" fmla="*/ 0 h 423698"/>
                <a:gd name="connsiteX3" fmla="*/ 423698 w 423698"/>
                <a:gd name="connsiteY3" fmla="*/ 423698 h 423698"/>
                <a:gd name="connsiteX4" fmla="*/ 267423 w 423698"/>
                <a:gd name="connsiteY4" fmla="*/ 423698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0" y="193006"/>
                  </a:moveTo>
                  <a:lnTo>
                    <a:pt x="0" y="0"/>
                  </a:lnTo>
                  <a:lnTo>
                    <a:pt x="423698" y="0"/>
                  </a:lnTo>
                  <a:lnTo>
                    <a:pt x="423698" y="423698"/>
                  </a:lnTo>
                  <a:lnTo>
                    <a:pt x="267423" y="423698"/>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Freeform: Shape 160">
              <a:extLst>
                <a:ext uri="{FF2B5EF4-FFF2-40B4-BE49-F238E27FC236}">
                  <a16:creationId xmlns:a16="http://schemas.microsoft.com/office/drawing/2014/main" id="{5448647C-CBBA-6E47-BFB0-02F6F835CF6B}"/>
                </a:ext>
              </a:extLst>
            </p:cNvPr>
            <p:cNvSpPr/>
            <p:nvPr/>
          </p:nvSpPr>
          <p:spPr bwMode="auto">
            <a:xfrm>
              <a:off x="5496410" y="1848461"/>
              <a:ext cx="577730" cy="365853"/>
            </a:xfrm>
            <a:custGeom>
              <a:avLst/>
              <a:gdLst>
                <a:gd name="connsiteX0" fmla="*/ 322629 w 577730"/>
                <a:gd name="connsiteY0" fmla="*/ 0 h 365853"/>
                <a:gd name="connsiteX1" fmla="*/ 496682 w 577730"/>
                <a:gd name="connsiteY1" fmla="*/ 177449 h 365853"/>
                <a:gd name="connsiteX2" fmla="*/ 495309 w 577730"/>
                <a:gd name="connsiteY2" fmla="*/ 191336 h 365853"/>
                <a:gd name="connsiteX3" fmla="*/ 525238 w 577730"/>
                <a:gd name="connsiteY3" fmla="*/ 197496 h 365853"/>
                <a:gd name="connsiteX4" fmla="*/ 577730 w 577730"/>
                <a:gd name="connsiteY4" fmla="*/ 278232 h 365853"/>
                <a:gd name="connsiteX5" fmla="*/ 525238 w 577730"/>
                <a:gd name="connsiteY5" fmla="*/ 358967 h 365853"/>
                <a:gd name="connsiteX6" fmla="*/ 499772 w 577730"/>
                <a:gd name="connsiteY6" fmla="*/ 364208 h 365853"/>
                <a:gd name="connsiteX7" fmla="*/ 495879 w 577730"/>
                <a:gd name="connsiteY7" fmla="*/ 365853 h 365853"/>
                <a:gd name="connsiteX8" fmla="*/ 491785 w 577730"/>
                <a:gd name="connsiteY8" fmla="*/ 365853 h 365853"/>
                <a:gd name="connsiteX9" fmla="*/ 125282 w 577730"/>
                <a:gd name="connsiteY9" fmla="*/ 365853 h 365853"/>
                <a:gd name="connsiteX10" fmla="*/ 109582 w 577730"/>
                <a:gd name="connsiteY10" fmla="*/ 365853 h 365853"/>
                <a:gd name="connsiteX11" fmla="*/ 104532 w 577730"/>
                <a:gd name="connsiteY11" fmla="*/ 363720 h 365853"/>
                <a:gd name="connsiteX12" fmla="*/ 100033 w 577730"/>
                <a:gd name="connsiteY12" fmla="*/ 363258 h 365853"/>
                <a:gd name="connsiteX13" fmla="*/ 0 w 577730"/>
                <a:gd name="connsiteY13" fmla="*/ 238128 h 365853"/>
                <a:gd name="connsiteX14" fmla="*/ 125282 w 577730"/>
                <a:gd name="connsiteY14" fmla="*/ 110403 h 365853"/>
                <a:gd name="connsiteX15" fmla="*/ 150530 w 577730"/>
                <a:gd name="connsiteY15" fmla="*/ 112998 h 365853"/>
                <a:gd name="connsiteX16" fmla="*/ 160700 w 577730"/>
                <a:gd name="connsiteY16" fmla="*/ 116217 h 365853"/>
                <a:gd name="connsiteX17" fmla="*/ 162253 w 577730"/>
                <a:gd name="connsiteY17" fmla="*/ 108378 h 365853"/>
                <a:gd name="connsiteX18" fmla="*/ 322629 w 577730"/>
                <a:gd name="connsiteY18" fmla="*/ 0 h 36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7730" h="365853">
                  <a:moveTo>
                    <a:pt x="322629" y="0"/>
                  </a:moveTo>
                  <a:cubicBezTo>
                    <a:pt x="418756" y="0"/>
                    <a:pt x="496682" y="79447"/>
                    <a:pt x="496682" y="177449"/>
                  </a:cubicBezTo>
                  <a:lnTo>
                    <a:pt x="495309" y="191336"/>
                  </a:lnTo>
                  <a:lnTo>
                    <a:pt x="525238" y="197496"/>
                  </a:lnTo>
                  <a:cubicBezTo>
                    <a:pt x="556085" y="210798"/>
                    <a:pt x="577730" y="241938"/>
                    <a:pt x="577730" y="278232"/>
                  </a:cubicBezTo>
                  <a:cubicBezTo>
                    <a:pt x="577730" y="314526"/>
                    <a:pt x="556085" y="345666"/>
                    <a:pt x="525238" y="358967"/>
                  </a:cubicBezTo>
                  <a:lnTo>
                    <a:pt x="499772" y="364208"/>
                  </a:lnTo>
                  <a:lnTo>
                    <a:pt x="495879" y="365853"/>
                  </a:lnTo>
                  <a:lnTo>
                    <a:pt x="491785" y="365853"/>
                  </a:lnTo>
                  <a:lnTo>
                    <a:pt x="125282" y="365853"/>
                  </a:lnTo>
                  <a:lnTo>
                    <a:pt x="109582" y="365853"/>
                  </a:lnTo>
                  <a:lnTo>
                    <a:pt x="104532" y="363720"/>
                  </a:lnTo>
                  <a:lnTo>
                    <a:pt x="100033" y="363258"/>
                  </a:lnTo>
                  <a:cubicBezTo>
                    <a:pt x="42944" y="351348"/>
                    <a:pt x="0" y="299851"/>
                    <a:pt x="0" y="238128"/>
                  </a:cubicBezTo>
                  <a:cubicBezTo>
                    <a:pt x="0" y="167587"/>
                    <a:pt x="56091" y="110403"/>
                    <a:pt x="125282" y="110403"/>
                  </a:cubicBezTo>
                  <a:cubicBezTo>
                    <a:pt x="133930" y="110403"/>
                    <a:pt x="142374" y="111297"/>
                    <a:pt x="150530" y="112998"/>
                  </a:cubicBezTo>
                  <a:lnTo>
                    <a:pt x="160700" y="116217"/>
                  </a:lnTo>
                  <a:lnTo>
                    <a:pt x="162253" y="108378"/>
                  </a:lnTo>
                  <a:cubicBezTo>
                    <a:pt x="188675" y="44689"/>
                    <a:pt x="250533" y="0"/>
                    <a:pt x="322629" y="0"/>
                  </a:cubicBezTo>
                  <a:close/>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Freeform: Shape 161">
              <a:extLst>
                <a:ext uri="{FF2B5EF4-FFF2-40B4-BE49-F238E27FC236}">
                  <a16:creationId xmlns:a16="http://schemas.microsoft.com/office/drawing/2014/main" id="{F134952A-A196-E64C-8809-73FD7C342463}"/>
                </a:ext>
              </a:extLst>
            </p:cNvPr>
            <p:cNvSpPr/>
            <p:nvPr/>
          </p:nvSpPr>
          <p:spPr bwMode="auto">
            <a:xfrm>
              <a:off x="5348504" y="2097790"/>
              <a:ext cx="397792" cy="397792"/>
            </a:xfrm>
            <a:custGeom>
              <a:avLst/>
              <a:gdLst>
                <a:gd name="connsiteX0" fmla="*/ 0 w 423698"/>
                <a:gd name="connsiteY0" fmla="*/ 0 h 423698"/>
                <a:gd name="connsiteX1" fmla="*/ 117582 w 423698"/>
                <a:gd name="connsiteY1" fmla="*/ 0 h 423698"/>
                <a:gd name="connsiteX2" fmla="*/ 117311 w 423698"/>
                <a:gd name="connsiteY2" fmla="*/ 2692 h 423698"/>
                <a:gd name="connsiteX3" fmla="*/ 122437 w 423698"/>
                <a:gd name="connsiteY3" fmla="*/ 43382 h 423698"/>
                <a:gd name="connsiteX4" fmla="*/ 130084 w 423698"/>
                <a:gd name="connsiteY4" fmla="*/ 62819 h 423698"/>
                <a:gd name="connsiteX5" fmla="*/ 62819 w 423698"/>
                <a:gd name="connsiteY5" fmla="*/ 62819 h 423698"/>
                <a:gd name="connsiteX6" fmla="*/ 62819 w 423698"/>
                <a:gd name="connsiteY6" fmla="*/ 360879 h 423698"/>
                <a:gd name="connsiteX7" fmla="*/ 360880 w 423698"/>
                <a:gd name="connsiteY7" fmla="*/ 360879 h 423698"/>
                <a:gd name="connsiteX8" fmla="*/ 360880 w 423698"/>
                <a:gd name="connsiteY8" fmla="*/ 173255 h 423698"/>
                <a:gd name="connsiteX9" fmla="*/ 423698 w 423698"/>
                <a:gd name="connsiteY9" fmla="*/ 173255 h 423698"/>
                <a:gd name="connsiteX10" fmla="*/ 423698 w 423698"/>
                <a:gd name="connsiteY10" fmla="*/ 423698 h 423698"/>
                <a:gd name="connsiteX11" fmla="*/ 0 w 423698"/>
                <a:gd name="connsiteY11" fmla="*/ 423698 h 423698"/>
                <a:gd name="connsiteX12" fmla="*/ 0 w 423698"/>
                <a:gd name="connsiteY12" fmla="*/ 0 h 423698"/>
                <a:gd name="connsiteX0" fmla="*/ 62819 w 423698"/>
                <a:gd name="connsiteY0" fmla="*/ 360879 h 452319"/>
                <a:gd name="connsiteX1" fmla="*/ 360880 w 423698"/>
                <a:gd name="connsiteY1" fmla="*/ 360879 h 452319"/>
                <a:gd name="connsiteX2" fmla="*/ 360880 w 423698"/>
                <a:gd name="connsiteY2" fmla="*/ 173255 h 452319"/>
                <a:gd name="connsiteX3" fmla="*/ 423698 w 423698"/>
                <a:gd name="connsiteY3" fmla="*/ 173255 h 452319"/>
                <a:gd name="connsiteX4" fmla="*/ 423698 w 423698"/>
                <a:gd name="connsiteY4" fmla="*/ 423698 h 452319"/>
                <a:gd name="connsiteX5" fmla="*/ 0 w 423698"/>
                <a:gd name="connsiteY5" fmla="*/ 423698 h 452319"/>
                <a:gd name="connsiteX6" fmla="*/ 0 w 423698"/>
                <a:gd name="connsiteY6" fmla="*/ 0 h 452319"/>
                <a:gd name="connsiteX7" fmla="*/ 117582 w 423698"/>
                <a:gd name="connsiteY7" fmla="*/ 0 h 452319"/>
                <a:gd name="connsiteX8" fmla="*/ 117311 w 423698"/>
                <a:gd name="connsiteY8" fmla="*/ 2692 h 452319"/>
                <a:gd name="connsiteX9" fmla="*/ 122437 w 423698"/>
                <a:gd name="connsiteY9" fmla="*/ 43382 h 452319"/>
                <a:gd name="connsiteX10" fmla="*/ 130084 w 423698"/>
                <a:gd name="connsiteY10" fmla="*/ 62819 h 452319"/>
                <a:gd name="connsiteX11" fmla="*/ 62819 w 423698"/>
                <a:gd name="connsiteY11" fmla="*/ 62819 h 452319"/>
                <a:gd name="connsiteX12" fmla="*/ 154259 w 423698"/>
                <a:gd name="connsiteY12" fmla="*/ 452319 h 452319"/>
                <a:gd name="connsiteX0" fmla="*/ 360880 w 423698"/>
                <a:gd name="connsiteY0" fmla="*/ 360879 h 452319"/>
                <a:gd name="connsiteX1" fmla="*/ 360880 w 423698"/>
                <a:gd name="connsiteY1" fmla="*/ 173255 h 452319"/>
                <a:gd name="connsiteX2" fmla="*/ 423698 w 423698"/>
                <a:gd name="connsiteY2" fmla="*/ 173255 h 452319"/>
                <a:gd name="connsiteX3" fmla="*/ 423698 w 423698"/>
                <a:gd name="connsiteY3" fmla="*/ 423698 h 452319"/>
                <a:gd name="connsiteX4" fmla="*/ 0 w 423698"/>
                <a:gd name="connsiteY4" fmla="*/ 423698 h 452319"/>
                <a:gd name="connsiteX5" fmla="*/ 0 w 423698"/>
                <a:gd name="connsiteY5" fmla="*/ 0 h 452319"/>
                <a:gd name="connsiteX6" fmla="*/ 117582 w 423698"/>
                <a:gd name="connsiteY6" fmla="*/ 0 h 452319"/>
                <a:gd name="connsiteX7" fmla="*/ 117311 w 423698"/>
                <a:gd name="connsiteY7" fmla="*/ 2692 h 452319"/>
                <a:gd name="connsiteX8" fmla="*/ 122437 w 423698"/>
                <a:gd name="connsiteY8" fmla="*/ 43382 h 452319"/>
                <a:gd name="connsiteX9" fmla="*/ 130084 w 423698"/>
                <a:gd name="connsiteY9" fmla="*/ 62819 h 452319"/>
                <a:gd name="connsiteX10" fmla="*/ 62819 w 423698"/>
                <a:gd name="connsiteY10" fmla="*/ 62819 h 452319"/>
                <a:gd name="connsiteX11" fmla="*/ 154259 w 423698"/>
                <a:gd name="connsiteY11" fmla="*/ 452319 h 452319"/>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10" fmla="*/ 62819 w 423698"/>
                <a:gd name="connsiteY10"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6" fmla="*/ 117311 w 423698"/>
                <a:gd name="connsiteY6"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0" fmla="*/ 423698 w 423698"/>
                <a:gd name="connsiteY0" fmla="*/ 173255 h 423698"/>
                <a:gd name="connsiteX1" fmla="*/ 423698 w 423698"/>
                <a:gd name="connsiteY1" fmla="*/ 423698 h 423698"/>
                <a:gd name="connsiteX2" fmla="*/ 0 w 423698"/>
                <a:gd name="connsiteY2" fmla="*/ 423698 h 423698"/>
                <a:gd name="connsiteX3" fmla="*/ 0 w 423698"/>
                <a:gd name="connsiteY3" fmla="*/ 0 h 423698"/>
                <a:gd name="connsiteX4" fmla="*/ 117582 w 423698"/>
                <a:gd name="connsiteY4" fmla="*/ 0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423698" y="173255"/>
                  </a:moveTo>
                  <a:lnTo>
                    <a:pt x="423698" y="423698"/>
                  </a:lnTo>
                  <a:lnTo>
                    <a:pt x="0" y="423698"/>
                  </a:lnTo>
                  <a:lnTo>
                    <a:pt x="0" y="0"/>
                  </a:lnTo>
                  <a:lnTo>
                    <a:pt x="117582" y="0"/>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Freeform: Shape 162">
              <a:extLst>
                <a:ext uri="{FF2B5EF4-FFF2-40B4-BE49-F238E27FC236}">
                  <a16:creationId xmlns:a16="http://schemas.microsoft.com/office/drawing/2014/main" id="{D9D5A590-2C10-B145-8C0D-2A2E7518F68D}"/>
                </a:ext>
              </a:extLst>
            </p:cNvPr>
            <p:cNvSpPr/>
            <p:nvPr/>
          </p:nvSpPr>
          <p:spPr bwMode="auto">
            <a:xfrm>
              <a:off x="5818121" y="2097790"/>
              <a:ext cx="397792" cy="397792"/>
            </a:xfrm>
            <a:custGeom>
              <a:avLst/>
              <a:gdLst>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7" fmla="*/ 360880 w 423698"/>
                <a:gd name="connsiteY7" fmla="*/ 360879 h 423698"/>
                <a:gd name="connsiteX8" fmla="*/ 360880 w 423698"/>
                <a:gd name="connsiteY8" fmla="*/ 62819 h 423698"/>
                <a:gd name="connsiteX9" fmla="*/ 307337 w 423698"/>
                <a:gd name="connsiteY9" fmla="*/ 62819 h 423698"/>
                <a:gd name="connsiteX10" fmla="*/ 307558 w 423698"/>
                <a:gd name="connsiteY10" fmla="*/ 61858 h 423698"/>
                <a:gd name="connsiteX11" fmla="*/ 308958 w 423698"/>
                <a:gd name="connsiteY11" fmla="*/ 43363 h 423698"/>
                <a:gd name="connsiteX12" fmla="*/ 305135 w 423698"/>
                <a:gd name="connsiteY12" fmla="*/ 13012 h 423698"/>
                <a:gd name="connsiteX13" fmla="*/ 300015 w 423698"/>
                <a:gd name="connsiteY13" fmla="*/ 0 h 423698"/>
                <a:gd name="connsiteX0" fmla="*/ 360880 w 452320"/>
                <a:gd name="connsiteY0" fmla="*/ 360879 h 452319"/>
                <a:gd name="connsiteX1" fmla="*/ 360880 w 452320"/>
                <a:gd name="connsiteY1" fmla="*/ 62819 h 452319"/>
                <a:gd name="connsiteX2" fmla="*/ 307337 w 452320"/>
                <a:gd name="connsiteY2" fmla="*/ 62819 h 452319"/>
                <a:gd name="connsiteX3" fmla="*/ 307558 w 452320"/>
                <a:gd name="connsiteY3" fmla="*/ 61858 h 452319"/>
                <a:gd name="connsiteX4" fmla="*/ 308958 w 452320"/>
                <a:gd name="connsiteY4" fmla="*/ 43363 h 452319"/>
                <a:gd name="connsiteX5" fmla="*/ 305135 w 452320"/>
                <a:gd name="connsiteY5" fmla="*/ 13012 h 452319"/>
                <a:gd name="connsiteX6" fmla="*/ 300015 w 452320"/>
                <a:gd name="connsiteY6" fmla="*/ 0 h 452319"/>
                <a:gd name="connsiteX7" fmla="*/ 423698 w 452320"/>
                <a:gd name="connsiteY7" fmla="*/ 0 h 452319"/>
                <a:gd name="connsiteX8" fmla="*/ 423698 w 452320"/>
                <a:gd name="connsiteY8" fmla="*/ 423698 h 452319"/>
                <a:gd name="connsiteX9" fmla="*/ 0 w 452320"/>
                <a:gd name="connsiteY9" fmla="*/ 423698 h 452319"/>
                <a:gd name="connsiteX10" fmla="*/ 0 w 452320"/>
                <a:gd name="connsiteY10" fmla="*/ 173255 h 452319"/>
                <a:gd name="connsiteX11" fmla="*/ 62819 w 452320"/>
                <a:gd name="connsiteY11" fmla="*/ 173255 h 452319"/>
                <a:gd name="connsiteX12" fmla="*/ 62819 w 452320"/>
                <a:gd name="connsiteY12" fmla="*/ 360879 h 452319"/>
                <a:gd name="connsiteX13" fmla="*/ 452320 w 452320"/>
                <a:gd name="connsiteY13" fmla="*/ 452319 h 452319"/>
                <a:gd name="connsiteX0" fmla="*/ 360880 w 423698"/>
                <a:gd name="connsiteY0" fmla="*/ 360879 h 423698"/>
                <a:gd name="connsiteX1" fmla="*/ 360880 w 423698"/>
                <a:gd name="connsiteY1" fmla="*/ 62819 h 423698"/>
                <a:gd name="connsiteX2" fmla="*/ 307337 w 423698"/>
                <a:gd name="connsiteY2" fmla="*/ 62819 h 423698"/>
                <a:gd name="connsiteX3" fmla="*/ 307558 w 423698"/>
                <a:gd name="connsiteY3" fmla="*/ 61858 h 423698"/>
                <a:gd name="connsiteX4" fmla="*/ 308958 w 423698"/>
                <a:gd name="connsiteY4" fmla="*/ 43363 h 423698"/>
                <a:gd name="connsiteX5" fmla="*/ 305135 w 423698"/>
                <a:gd name="connsiteY5" fmla="*/ 13012 h 423698"/>
                <a:gd name="connsiteX6" fmla="*/ 300015 w 423698"/>
                <a:gd name="connsiteY6" fmla="*/ 0 h 423698"/>
                <a:gd name="connsiteX7" fmla="*/ 423698 w 423698"/>
                <a:gd name="connsiteY7" fmla="*/ 0 h 423698"/>
                <a:gd name="connsiteX8" fmla="*/ 423698 w 423698"/>
                <a:gd name="connsiteY8" fmla="*/ 423698 h 423698"/>
                <a:gd name="connsiteX9" fmla="*/ 0 w 423698"/>
                <a:gd name="connsiteY9" fmla="*/ 423698 h 423698"/>
                <a:gd name="connsiteX10" fmla="*/ 0 w 423698"/>
                <a:gd name="connsiteY10" fmla="*/ 173255 h 423698"/>
                <a:gd name="connsiteX11" fmla="*/ 62819 w 423698"/>
                <a:gd name="connsiteY11" fmla="*/ 173255 h 423698"/>
                <a:gd name="connsiteX12" fmla="*/ 62819 w 423698"/>
                <a:gd name="connsiteY12" fmla="*/ 360879 h 423698"/>
                <a:gd name="connsiteX0" fmla="*/ 360880 w 423698"/>
                <a:gd name="connsiteY0" fmla="*/ 62819 h 423698"/>
                <a:gd name="connsiteX1" fmla="*/ 307337 w 423698"/>
                <a:gd name="connsiteY1" fmla="*/ 62819 h 423698"/>
                <a:gd name="connsiteX2" fmla="*/ 307558 w 423698"/>
                <a:gd name="connsiteY2" fmla="*/ 61858 h 423698"/>
                <a:gd name="connsiteX3" fmla="*/ 308958 w 423698"/>
                <a:gd name="connsiteY3" fmla="*/ 43363 h 423698"/>
                <a:gd name="connsiteX4" fmla="*/ 305135 w 423698"/>
                <a:gd name="connsiteY4" fmla="*/ 13012 h 423698"/>
                <a:gd name="connsiteX5" fmla="*/ 300015 w 423698"/>
                <a:gd name="connsiteY5" fmla="*/ 0 h 423698"/>
                <a:gd name="connsiteX6" fmla="*/ 423698 w 423698"/>
                <a:gd name="connsiteY6" fmla="*/ 0 h 423698"/>
                <a:gd name="connsiteX7" fmla="*/ 423698 w 423698"/>
                <a:gd name="connsiteY7" fmla="*/ 423698 h 423698"/>
                <a:gd name="connsiteX8" fmla="*/ 0 w 423698"/>
                <a:gd name="connsiteY8" fmla="*/ 423698 h 423698"/>
                <a:gd name="connsiteX9" fmla="*/ 0 w 423698"/>
                <a:gd name="connsiteY9" fmla="*/ 173255 h 423698"/>
                <a:gd name="connsiteX10" fmla="*/ 62819 w 423698"/>
                <a:gd name="connsiteY10" fmla="*/ 173255 h 423698"/>
                <a:gd name="connsiteX11" fmla="*/ 62819 w 423698"/>
                <a:gd name="connsiteY11" fmla="*/ 360879 h 423698"/>
                <a:gd name="connsiteX0" fmla="*/ 307337 w 423698"/>
                <a:gd name="connsiteY0" fmla="*/ 62819 h 423698"/>
                <a:gd name="connsiteX1" fmla="*/ 307558 w 423698"/>
                <a:gd name="connsiteY1" fmla="*/ 61858 h 423698"/>
                <a:gd name="connsiteX2" fmla="*/ 308958 w 423698"/>
                <a:gd name="connsiteY2" fmla="*/ 43363 h 423698"/>
                <a:gd name="connsiteX3" fmla="*/ 305135 w 423698"/>
                <a:gd name="connsiteY3" fmla="*/ 13012 h 423698"/>
                <a:gd name="connsiteX4" fmla="*/ 300015 w 423698"/>
                <a:gd name="connsiteY4" fmla="*/ 0 h 423698"/>
                <a:gd name="connsiteX5" fmla="*/ 423698 w 423698"/>
                <a:gd name="connsiteY5" fmla="*/ 0 h 423698"/>
                <a:gd name="connsiteX6" fmla="*/ 423698 w 423698"/>
                <a:gd name="connsiteY6" fmla="*/ 423698 h 423698"/>
                <a:gd name="connsiteX7" fmla="*/ 0 w 423698"/>
                <a:gd name="connsiteY7" fmla="*/ 423698 h 423698"/>
                <a:gd name="connsiteX8" fmla="*/ 0 w 423698"/>
                <a:gd name="connsiteY8" fmla="*/ 173255 h 423698"/>
                <a:gd name="connsiteX9" fmla="*/ 62819 w 423698"/>
                <a:gd name="connsiteY9" fmla="*/ 173255 h 423698"/>
                <a:gd name="connsiteX10" fmla="*/ 62819 w 423698"/>
                <a:gd name="connsiteY10" fmla="*/ 360879 h 423698"/>
                <a:gd name="connsiteX0" fmla="*/ 307337 w 423698"/>
                <a:gd name="connsiteY0" fmla="*/ 62819 h 423698"/>
                <a:gd name="connsiteX1" fmla="*/ 308958 w 423698"/>
                <a:gd name="connsiteY1" fmla="*/ 43363 h 423698"/>
                <a:gd name="connsiteX2" fmla="*/ 305135 w 423698"/>
                <a:gd name="connsiteY2" fmla="*/ 13012 h 423698"/>
                <a:gd name="connsiteX3" fmla="*/ 300015 w 423698"/>
                <a:gd name="connsiteY3" fmla="*/ 0 h 423698"/>
                <a:gd name="connsiteX4" fmla="*/ 423698 w 423698"/>
                <a:gd name="connsiteY4" fmla="*/ 0 h 423698"/>
                <a:gd name="connsiteX5" fmla="*/ 423698 w 423698"/>
                <a:gd name="connsiteY5" fmla="*/ 423698 h 423698"/>
                <a:gd name="connsiteX6" fmla="*/ 0 w 423698"/>
                <a:gd name="connsiteY6" fmla="*/ 423698 h 423698"/>
                <a:gd name="connsiteX7" fmla="*/ 0 w 423698"/>
                <a:gd name="connsiteY7" fmla="*/ 173255 h 423698"/>
                <a:gd name="connsiteX8" fmla="*/ 62819 w 423698"/>
                <a:gd name="connsiteY8" fmla="*/ 173255 h 423698"/>
                <a:gd name="connsiteX9" fmla="*/ 62819 w 423698"/>
                <a:gd name="connsiteY9" fmla="*/ 360879 h 423698"/>
                <a:gd name="connsiteX0" fmla="*/ 307337 w 423698"/>
                <a:gd name="connsiteY0" fmla="*/ 62819 h 423698"/>
                <a:gd name="connsiteX1" fmla="*/ 305135 w 423698"/>
                <a:gd name="connsiteY1" fmla="*/ 13012 h 423698"/>
                <a:gd name="connsiteX2" fmla="*/ 300015 w 423698"/>
                <a:gd name="connsiteY2" fmla="*/ 0 h 423698"/>
                <a:gd name="connsiteX3" fmla="*/ 423698 w 423698"/>
                <a:gd name="connsiteY3" fmla="*/ 0 h 423698"/>
                <a:gd name="connsiteX4" fmla="*/ 423698 w 423698"/>
                <a:gd name="connsiteY4" fmla="*/ 423698 h 423698"/>
                <a:gd name="connsiteX5" fmla="*/ 0 w 423698"/>
                <a:gd name="connsiteY5" fmla="*/ 423698 h 423698"/>
                <a:gd name="connsiteX6" fmla="*/ 0 w 423698"/>
                <a:gd name="connsiteY6" fmla="*/ 173255 h 423698"/>
                <a:gd name="connsiteX7" fmla="*/ 62819 w 423698"/>
                <a:gd name="connsiteY7" fmla="*/ 173255 h 423698"/>
                <a:gd name="connsiteX8" fmla="*/ 62819 w 423698"/>
                <a:gd name="connsiteY8" fmla="*/ 360879 h 423698"/>
                <a:gd name="connsiteX0" fmla="*/ 305135 w 423698"/>
                <a:gd name="connsiteY0" fmla="*/ 13012 h 423698"/>
                <a:gd name="connsiteX1" fmla="*/ 300015 w 423698"/>
                <a:gd name="connsiteY1" fmla="*/ 0 h 423698"/>
                <a:gd name="connsiteX2" fmla="*/ 423698 w 423698"/>
                <a:gd name="connsiteY2" fmla="*/ 0 h 423698"/>
                <a:gd name="connsiteX3" fmla="*/ 423698 w 423698"/>
                <a:gd name="connsiteY3" fmla="*/ 423698 h 423698"/>
                <a:gd name="connsiteX4" fmla="*/ 0 w 423698"/>
                <a:gd name="connsiteY4" fmla="*/ 423698 h 423698"/>
                <a:gd name="connsiteX5" fmla="*/ 0 w 423698"/>
                <a:gd name="connsiteY5" fmla="*/ 173255 h 423698"/>
                <a:gd name="connsiteX6" fmla="*/ 62819 w 423698"/>
                <a:gd name="connsiteY6" fmla="*/ 173255 h 423698"/>
                <a:gd name="connsiteX7" fmla="*/ 62819 w 423698"/>
                <a:gd name="connsiteY7"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300015" y="0"/>
                  </a:moveTo>
                  <a:lnTo>
                    <a:pt x="423698" y="0"/>
                  </a:lnTo>
                  <a:lnTo>
                    <a:pt x="423698" y="423698"/>
                  </a:lnTo>
                  <a:lnTo>
                    <a:pt x="0" y="423698"/>
                  </a:lnTo>
                  <a:lnTo>
                    <a:pt x="0" y="173255"/>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4D44A19C-CC7C-CD45-A1A5-E5CE6AE3B73B}"/>
              </a:ext>
            </a:extLst>
          </p:cNvPr>
          <p:cNvGrpSpPr/>
          <p:nvPr/>
        </p:nvGrpSpPr>
        <p:grpSpPr>
          <a:xfrm>
            <a:off x="423177" y="2859887"/>
            <a:ext cx="259751" cy="260883"/>
            <a:chOff x="5279190" y="5401430"/>
            <a:chExt cx="1101836" cy="1106637"/>
          </a:xfrm>
          <a:noFill/>
        </p:grpSpPr>
        <p:sp>
          <p:nvSpPr>
            <p:cNvPr id="62"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sp>
          <p:nvSpPr>
            <p:cNvPr id="63"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sp>
          <p:nvSpPr>
            <p:cNvPr id="64"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sp>
          <p:nvSpPr>
            <p:cNvPr id="6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sp useBgFill="1">
          <p:nvSpPr>
            <p:cNvPr id="6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8C685BF8-A4B2-D846-8A31-882155DC4A4B}"/>
              </a:ext>
            </a:extLst>
          </p:cNvPr>
          <p:cNvGrpSpPr/>
          <p:nvPr/>
        </p:nvGrpSpPr>
        <p:grpSpPr>
          <a:xfrm>
            <a:off x="370009" y="3482755"/>
            <a:ext cx="366089" cy="285026"/>
            <a:chOff x="2062250" y="1828801"/>
            <a:chExt cx="438091" cy="341085"/>
          </a:xfrm>
        </p:grpSpPr>
        <p:grpSp>
          <p:nvGrpSpPr>
            <p:cNvPr id="72" name="Group 71">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86" name="Rectangle 85">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84" name="Rectangle 83">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5" name="Straight Connector 84">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82" name="Rectangle 81">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76" name="Oval 75">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9" name="Group 88">
            <a:extLst>
              <a:ext uri="{FF2B5EF4-FFF2-40B4-BE49-F238E27FC236}">
                <a16:creationId xmlns:a16="http://schemas.microsoft.com/office/drawing/2014/main" id="{FE49AA68-9AE0-D540-995F-36B7689716E9}"/>
              </a:ext>
            </a:extLst>
          </p:cNvPr>
          <p:cNvGrpSpPr/>
          <p:nvPr/>
        </p:nvGrpSpPr>
        <p:grpSpPr>
          <a:xfrm>
            <a:off x="378084" y="4697329"/>
            <a:ext cx="349939" cy="204539"/>
            <a:chOff x="4660062" y="959354"/>
            <a:chExt cx="3869807" cy="2261894"/>
          </a:xfrm>
          <a:noFill/>
        </p:grpSpPr>
        <p:sp>
          <p:nvSpPr>
            <p:cNvPr id="90"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5" name="Connector: Elbow 169">
              <a:extLst>
                <a:ext uri="{FF2B5EF4-FFF2-40B4-BE49-F238E27FC236}">
                  <a16:creationId xmlns:a16="http://schemas.microsoft.com/office/drawing/2014/main" id="{B4872349-BD3E-DE44-B804-441F639EA35F}"/>
                </a:ext>
              </a:extLst>
            </p:cNvPr>
            <p:cNvCxnSpPr>
              <a:stCxn id="93" idx="6"/>
            </p:cNvCxnSpPr>
            <p:nvPr/>
          </p:nvCxnSpPr>
          <p:spPr>
            <a:xfrm>
              <a:off x="5505168" y="2374331"/>
              <a:ext cx="311340" cy="718784"/>
            </a:xfrm>
            <a:prstGeom prst="bentConnector2">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Connector: Elbow 170">
              <a:extLst>
                <a:ext uri="{FF2B5EF4-FFF2-40B4-BE49-F238E27FC236}">
                  <a16:creationId xmlns:a16="http://schemas.microsoft.com/office/drawing/2014/main" id="{A75AF931-8E79-5841-8755-234902946139}"/>
                </a:ext>
              </a:extLst>
            </p:cNvPr>
            <p:cNvCxnSpPr>
              <a:cxnSpLocks/>
              <a:stCxn id="94" idx="0"/>
            </p:cNvCxnSpPr>
            <p:nvPr/>
          </p:nvCxnSpPr>
          <p:spPr>
            <a:xfrm rot="16200000" flipV="1">
              <a:off x="5541469" y="1481464"/>
              <a:ext cx="1259426" cy="574806"/>
            </a:xfrm>
            <a:prstGeom prst="bentConnector3">
              <a:avLst>
                <a:gd name="adj1" fmla="val 21955"/>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Connector: Elbow 171">
              <a:extLst>
                <a:ext uri="{FF2B5EF4-FFF2-40B4-BE49-F238E27FC236}">
                  <a16:creationId xmlns:a16="http://schemas.microsoft.com/office/drawing/2014/main" id="{38E40AEB-4964-3E47-9A99-05E67FBB4586}"/>
                </a:ext>
              </a:extLst>
            </p:cNvPr>
            <p:cNvCxnSpPr>
              <a:cxnSpLocks/>
              <a:stCxn id="91" idx="6"/>
            </p:cNvCxnSpPr>
            <p:nvPr/>
          </p:nvCxnSpPr>
          <p:spPr>
            <a:xfrm>
              <a:off x="6793647" y="1588277"/>
              <a:ext cx="376193" cy="1553213"/>
            </a:xfrm>
            <a:prstGeom prst="bentConnector2">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Connector: Elbow 172">
              <a:extLst>
                <a:ext uri="{FF2B5EF4-FFF2-40B4-BE49-F238E27FC236}">
                  <a16:creationId xmlns:a16="http://schemas.microsoft.com/office/drawing/2014/main" id="{CDBF4972-73E0-B44D-A21A-66D7439BE31D}"/>
                </a:ext>
              </a:extLst>
            </p:cNvPr>
            <p:cNvCxnSpPr>
              <a:stCxn id="92" idx="4"/>
            </p:cNvCxnSpPr>
            <p:nvPr/>
          </p:nvCxnSpPr>
          <p:spPr>
            <a:xfrm rot="5400000">
              <a:off x="7356644" y="2150264"/>
              <a:ext cx="194975" cy="568358"/>
            </a:xfrm>
            <a:prstGeom prst="bentConnector2">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C08ADB2D-E1E2-4DF5-BB07-EA68494E5BE5}"/>
              </a:ext>
            </a:extLst>
          </p:cNvPr>
          <p:cNvSpPr/>
          <p:nvPr/>
        </p:nvSpPr>
        <p:spPr>
          <a:xfrm>
            <a:off x="6488619" y="5666225"/>
            <a:ext cx="2252037" cy="479818"/>
          </a:xfrm>
          <a:prstGeom prst="rect">
            <a:avLst/>
          </a:prstGeom>
          <a:solidFill>
            <a:schemeClr val="bg1"/>
          </a:solidFill>
        </p:spPr>
        <p:txBody>
          <a:bodyPr wrap="square" lIns="182761" tIns="146209" rIns="182761" bIns="146209" rtlCol="0" anchor="ctr">
            <a:spAutoFit/>
          </a:bodyPr>
          <a:lstStyle/>
          <a:p>
            <a:pPr algn="ctr" defTabSz="913760">
              <a:spcBef>
                <a:spcPts val="1199"/>
              </a:spcBef>
              <a:spcAft>
                <a:spcPts val="600"/>
              </a:spcAft>
              <a:defRPr/>
            </a:pPr>
            <a:r>
              <a:rPr lang="en-US" sz="1199" dirty="0">
                <a:gradFill>
                  <a:gsLst>
                    <a:gs pos="2917">
                      <a:srgbClr val="505050"/>
                    </a:gs>
                    <a:gs pos="30000">
                      <a:srgbClr val="505050"/>
                    </a:gs>
                  </a:gsLst>
                  <a:lin ang="5400000" scaled="0"/>
                </a:gradFill>
                <a:latin typeface="Segoe UI"/>
              </a:rPr>
              <a:t> Global Azure in 54 regions</a:t>
            </a:r>
          </a:p>
        </p:txBody>
      </p:sp>
      <p:grpSp>
        <p:nvGrpSpPr>
          <p:cNvPr id="108" name="Group 11">
            <a:extLst>
              <a:ext uri="{FF2B5EF4-FFF2-40B4-BE49-F238E27FC236}">
                <a16:creationId xmlns:a16="http://schemas.microsoft.com/office/drawing/2014/main" id="{D5752A38-4978-4B8F-8C06-437472E4F788}"/>
              </a:ext>
            </a:extLst>
          </p:cNvPr>
          <p:cNvGrpSpPr>
            <a:grpSpLocks noChangeAspect="1"/>
          </p:cNvGrpSpPr>
          <p:nvPr/>
        </p:nvGrpSpPr>
        <p:grpSpPr bwMode="auto">
          <a:xfrm>
            <a:off x="440738" y="4112016"/>
            <a:ext cx="224631" cy="244688"/>
            <a:chOff x="3861" y="4291602"/>
            <a:chExt cx="112" cy="244433"/>
          </a:xfrm>
        </p:grpSpPr>
        <p:sp>
          <p:nvSpPr>
            <p:cNvPr id="110" name="Freeform 12">
              <a:extLst>
                <a:ext uri="{FF2B5EF4-FFF2-40B4-BE49-F238E27FC236}">
                  <a16:creationId xmlns:a16="http://schemas.microsoft.com/office/drawing/2014/main" id="{EB2BF1D8-6A64-4EDC-9801-E26DFD39F46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1" name="Line 13">
              <a:extLst>
                <a:ext uri="{FF2B5EF4-FFF2-40B4-BE49-F238E27FC236}">
                  <a16:creationId xmlns:a16="http://schemas.microsoft.com/office/drawing/2014/main" id="{66DBC313-2999-4AB2-8D9E-DBC2AE159C28}"/>
                </a:ext>
              </a:extLst>
            </p:cNvPr>
            <p:cNvSpPr>
              <a:spLocks noChangeShapeType="1"/>
            </p:cNvSpPr>
            <p:nvPr/>
          </p:nvSpPr>
          <p:spPr bwMode="auto">
            <a:xfrm>
              <a:off x="3874" y="4469918"/>
              <a:ext cx="8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2" name="Line 14">
              <a:extLst>
                <a:ext uri="{FF2B5EF4-FFF2-40B4-BE49-F238E27FC236}">
                  <a16:creationId xmlns:a16="http://schemas.microsoft.com/office/drawing/2014/main" id="{A08589FE-D21C-49B8-A2AA-1BC4731FABE5}"/>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3" name="Line 15">
              <a:extLst>
                <a:ext uri="{FF2B5EF4-FFF2-40B4-BE49-F238E27FC236}">
                  <a16:creationId xmlns:a16="http://schemas.microsoft.com/office/drawing/2014/main" id="{4438BD8D-58A2-473A-A979-C74F68B07C6E}"/>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4" name="Line 16">
              <a:extLst>
                <a:ext uri="{FF2B5EF4-FFF2-40B4-BE49-F238E27FC236}">
                  <a16:creationId xmlns:a16="http://schemas.microsoft.com/office/drawing/2014/main" id="{3997172D-494F-448C-8C03-F84023CA9DA9}"/>
                </a:ext>
              </a:extLst>
            </p:cNvPr>
            <p:cNvSpPr>
              <a:spLocks noChangeShapeType="1"/>
            </p:cNvSpPr>
            <p:nvPr/>
          </p:nvSpPr>
          <p:spPr bwMode="auto">
            <a:xfrm>
              <a:off x="3923" y="4425840"/>
              <a:ext cx="25"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5" name="Line 17">
              <a:extLst>
                <a:ext uri="{FF2B5EF4-FFF2-40B4-BE49-F238E27FC236}">
                  <a16:creationId xmlns:a16="http://schemas.microsoft.com/office/drawing/2014/main" id="{78CA6C35-498A-4A58-A4C0-3C78657A4545}"/>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grpSp>
      <p:grpSp>
        <p:nvGrpSpPr>
          <p:cNvPr id="12" name="Group 11">
            <a:extLst>
              <a:ext uri="{FF2B5EF4-FFF2-40B4-BE49-F238E27FC236}">
                <a16:creationId xmlns:a16="http://schemas.microsoft.com/office/drawing/2014/main" id="{FC0AA4D6-9EC0-4511-87D4-06BD96D7C679}"/>
              </a:ext>
            </a:extLst>
          </p:cNvPr>
          <p:cNvGrpSpPr/>
          <p:nvPr/>
        </p:nvGrpSpPr>
        <p:grpSpPr>
          <a:xfrm>
            <a:off x="431442" y="5244028"/>
            <a:ext cx="243225" cy="243227"/>
            <a:chOff x="518809" y="5245210"/>
            <a:chExt cx="243383" cy="243385"/>
          </a:xfrm>
        </p:grpSpPr>
        <p:sp>
          <p:nvSpPr>
            <p:cNvPr id="128" name="Freeform: Shape 127">
              <a:extLst>
                <a:ext uri="{FF2B5EF4-FFF2-40B4-BE49-F238E27FC236}">
                  <a16:creationId xmlns:a16="http://schemas.microsoft.com/office/drawing/2014/main" id="{5EB83B92-1EDC-4DA1-ABE2-7C97ADB23380}"/>
                </a:ext>
              </a:extLst>
            </p:cNvPr>
            <p:cNvSpPr/>
            <p:nvPr/>
          </p:nvSpPr>
          <p:spPr bwMode="auto">
            <a:xfrm>
              <a:off x="592787" y="5245210"/>
              <a:ext cx="169405" cy="169406"/>
            </a:xfrm>
            <a:custGeom>
              <a:avLst/>
              <a:gdLst>
                <a:gd name="connsiteX0" fmla="*/ 154834 w 169405"/>
                <a:gd name="connsiteY0" fmla="*/ 0 h 169406"/>
                <a:gd name="connsiteX1" fmla="*/ 169405 w 169405"/>
                <a:gd name="connsiteY1" fmla="*/ 14572 h 169406"/>
                <a:gd name="connsiteX2" fmla="*/ 169405 w 169405"/>
                <a:gd name="connsiteY2" fmla="*/ 169406 h 169406"/>
                <a:gd name="connsiteX3" fmla="*/ 109279 w 169405"/>
                <a:gd name="connsiteY3" fmla="*/ 109280 h 169406"/>
                <a:gd name="connsiteX4" fmla="*/ 107908 w 169405"/>
                <a:gd name="connsiteY4" fmla="*/ 105970 h 169406"/>
                <a:gd name="connsiteX5" fmla="*/ 104598 w 169405"/>
                <a:gd name="connsiteY5" fmla="*/ 104599 h 169406"/>
                <a:gd name="connsiteX6" fmla="*/ 0 w 169405"/>
                <a:gd name="connsiteY6" fmla="*/ 1 h 169406"/>
                <a:gd name="connsiteX7" fmla="*/ 154834 w 169405"/>
                <a:gd name="connsiteY7" fmla="*/ 0 h 169406"/>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09279 w 196038"/>
                <a:gd name="connsiteY5" fmla="*/ 109280 h 196039"/>
                <a:gd name="connsiteX6" fmla="*/ 107908 w 196038"/>
                <a:gd name="connsiteY6" fmla="*/ 105970 h 196039"/>
                <a:gd name="connsiteX7" fmla="*/ 196038 w 196038"/>
                <a:gd name="connsiteY7" fmla="*/ 196039 h 196039"/>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09279 w 196038"/>
                <a:gd name="connsiteY5" fmla="*/ 109280 h 196039"/>
                <a:gd name="connsiteX6" fmla="*/ 196038 w 196038"/>
                <a:gd name="connsiteY6" fmla="*/ 196039 h 196039"/>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96038 w 196038"/>
                <a:gd name="connsiteY5" fmla="*/ 196039 h 196039"/>
                <a:gd name="connsiteX0" fmla="*/ 0 w 196038"/>
                <a:gd name="connsiteY0" fmla="*/ 1 h 196039"/>
                <a:gd name="connsiteX1" fmla="*/ 154834 w 196038"/>
                <a:gd name="connsiteY1" fmla="*/ 0 h 196039"/>
                <a:gd name="connsiteX2" fmla="*/ 169405 w 196038"/>
                <a:gd name="connsiteY2" fmla="*/ 14572 h 196039"/>
                <a:gd name="connsiteX3" fmla="*/ 169405 w 196038"/>
                <a:gd name="connsiteY3" fmla="*/ 169406 h 196039"/>
                <a:gd name="connsiteX4" fmla="*/ 196038 w 196038"/>
                <a:gd name="connsiteY4" fmla="*/ 196039 h 196039"/>
                <a:gd name="connsiteX0" fmla="*/ 0 w 169405"/>
                <a:gd name="connsiteY0" fmla="*/ 1 h 169406"/>
                <a:gd name="connsiteX1" fmla="*/ 154834 w 169405"/>
                <a:gd name="connsiteY1" fmla="*/ 0 h 169406"/>
                <a:gd name="connsiteX2" fmla="*/ 169405 w 169405"/>
                <a:gd name="connsiteY2" fmla="*/ 14572 h 169406"/>
                <a:gd name="connsiteX3" fmla="*/ 169405 w 169405"/>
                <a:gd name="connsiteY3" fmla="*/ 169406 h 169406"/>
              </a:gdLst>
              <a:ahLst/>
              <a:cxnLst>
                <a:cxn ang="0">
                  <a:pos x="connsiteX0" y="connsiteY0"/>
                </a:cxn>
                <a:cxn ang="0">
                  <a:pos x="connsiteX1" y="connsiteY1"/>
                </a:cxn>
                <a:cxn ang="0">
                  <a:pos x="connsiteX2" y="connsiteY2"/>
                </a:cxn>
                <a:cxn ang="0">
                  <a:pos x="connsiteX3" y="connsiteY3"/>
                </a:cxn>
              </a:cxnLst>
              <a:rect l="l" t="t" r="r" b="b"/>
              <a:pathLst>
                <a:path w="169405" h="169406">
                  <a:moveTo>
                    <a:pt x="0" y="1"/>
                  </a:moveTo>
                  <a:lnTo>
                    <a:pt x="154834" y="0"/>
                  </a:lnTo>
                  <a:cubicBezTo>
                    <a:pt x="162881" y="0"/>
                    <a:pt x="169405" y="6524"/>
                    <a:pt x="169405" y="14572"/>
                  </a:cubicBezTo>
                  <a:lnTo>
                    <a:pt x="169405" y="169406"/>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Freeform: Shape 126">
              <a:extLst>
                <a:ext uri="{FF2B5EF4-FFF2-40B4-BE49-F238E27FC236}">
                  <a16:creationId xmlns:a16="http://schemas.microsoft.com/office/drawing/2014/main" id="{B508CB55-8F5C-4ED8-BB53-020F9E2117C0}"/>
                </a:ext>
              </a:extLst>
            </p:cNvPr>
            <p:cNvSpPr/>
            <p:nvPr/>
          </p:nvSpPr>
          <p:spPr bwMode="auto">
            <a:xfrm>
              <a:off x="518809" y="5319190"/>
              <a:ext cx="169405" cy="169405"/>
            </a:xfrm>
            <a:custGeom>
              <a:avLst/>
              <a:gdLst>
                <a:gd name="connsiteX0" fmla="*/ 0 w 169405"/>
                <a:gd name="connsiteY0" fmla="*/ 0 h 169405"/>
                <a:gd name="connsiteX1" fmla="*/ 60128 w 169405"/>
                <a:gd name="connsiteY1" fmla="*/ 60128 h 169405"/>
                <a:gd name="connsiteX2" fmla="*/ 61498 w 169405"/>
                <a:gd name="connsiteY2" fmla="*/ 63436 h 169405"/>
                <a:gd name="connsiteX3" fmla="*/ 64806 w 169405"/>
                <a:gd name="connsiteY3" fmla="*/ 64806 h 169405"/>
                <a:gd name="connsiteX4" fmla="*/ 169405 w 169405"/>
                <a:gd name="connsiteY4" fmla="*/ 169405 h 169405"/>
                <a:gd name="connsiteX5" fmla="*/ 14571 w 169405"/>
                <a:gd name="connsiteY5" fmla="*/ 169405 h 169405"/>
                <a:gd name="connsiteX6" fmla="*/ 0 w 169405"/>
                <a:gd name="connsiteY6" fmla="*/ 154834 h 169405"/>
                <a:gd name="connsiteX7" fmla="*/ 0 w 169405"/>
                <a:gd name="connsiteY7" fmla="*/ 0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60128 w 169405"/>
                <a:gd name="connsiteY5" fmla="*/ 60128 h 169405"/>
                <a:gd name="connsiteX6" fmla="*/ 61498 w 169405"/>
                <a:gd name="connsiteY6" fmla="*/ 63436 h 169405"/>
                <a:gd name="connsiteX7" fmla="*/ 156246 w 169405"/>
                <a:gd name="connsiteY7" fmla="*/ 156246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60128 w 169405"/>
                <a:gd name="connsiteY5" fmla="*/ 60128 h 169405"/>
                <a:gd name="connsiteX6" fmla="*/ 156246 w 169405"/>
                <a:gd name="connsiteY6" fmla="*/ 156246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156246 w 169405"/>
                <a:gd name="connsiteY5" fmla="*/ 156246 h 169405"/>
                <a:gd name="connsiteX0" fmla="*/ 169405 w 169405"/>
                <a:gd name="connsiteY0" fmla="*/ 169405 h 169405"/>
                <a:gd name="connsiteX1" fmla="*/ 14571 w 169405"/>
                <a:gd name="connsiteY1" fmla="*/ 169405 h 169405"/>
                <a:gd name="connsiteX2" fmla="*/ 0 w 169405"/>
                <a:gd name="connsiteY2" fmla="*/ 154834 h 169405"/>
                <a:gd name="connsiteX3" fmla="*/ 0 w 169405"/>
                <a:gd name="connsiteY3" fmla="*/ 0 h 169405"/>
                <a:gd name="connsiteX4" fmla="*/ 156246 w 169405"/>
                <a:gd name="connsiteY4" fmla="*/ 156246 h 169405"/>
                <a:gd name="connsiteX0" fmla="*/ 169405 w 169405"/>
                <a:gd name="connsiteY0" fmla="*/ 169405 h 169405"/>
                <a:gd name="connsiteX1" fmla="*/ 14571 w 169405"/>
                <a:gd name="connsiteY1" fmla="*/ 169405 h 169405"/>
                <a:gd name="connsiteX2" fmla="*/ 0 w 169405"/>
                <a:gd name="connsiteY2" fmla="*/ 154834 h 169405"/>
                <a:gd name="connsiteX3" fmla="*/ 0 w 169405"/>
                <a:gd name="connsiteY3" fmla="*/ 0 h 169405"/>
              </a:gdLst>
              <a:ahLst/>
              <a:cxnLst>
                <a:cxn ang="0">
                  <a:pos x="connsiteX0" y="connsiteY0"/>
                </a:cxn>
                <a:cxn ang="0">
                  <a:pos x="connsiteX1" y="connsiteY1"/>
                </a:cxn>
                <a:cxn ang="0">
                  <a:pos x="connsiteX2" y="connsiteY2"/>
                </a:cxn>
                <a:cxn ang="0">
                  <a:pos x="connsiteX3" y="connsiteY3"/>
                </a:cxn>
              </a:cxnLst>
              <a:rect l="l" t="t" r="r" b="b"/>
              <a:pathLst>
                <a:path w="169405" h="169405">
                  <a:moveTo>
                    <a:pt x="169405" y="169405"/>
                  </a:moveTo>
                  <a:lnTo>
                    <a:pt x="14571" y="169405"/>
                  </a:lnTo>
                  <a:cubicBezTo>
                    <a:pt x="6524" y="169405"/>
                    <a:pt x="0" y="162881"/>
                    <a:pt x="0" y="154834"/>
                  </a:cubicBezTo>
                  <a:lnTo>
                    <a:pt x="0" y="0"/>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180EAC09-4DB5-40A6-B931-114EF3DBCEC4}"/>
                </a:ext>
              </a:extLst>
            </p:cNvPr>
            <p:cNvSpPr/>
            <p:nvPr/>
          </p:nvSpPr>
          <p:spPr bwMode="auto">
            <a:xfrm>
              <a:off x="573794" y="5344667"/>
              <a:ext cx="44471" cy="44471"/>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8037A539-4ADE-4568-9A32-7D95B7CFB99D}"/>
                </a:ext>
              </a:extLst>
            </p:cNvPr>
            <p:cNvSpPr/>
            <p:nvPr/>
          </p:nvSpPr>
          <p:spPr bwMode="auto">
            <a:xfrm>
              <a:off x="662736" y="5344667"/>
              <a:ext cx="44471" cy="44471"/>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 name="L-Shape 7">
            <a:extLst>
              <a:ext uri="{FF2B5EF4-FFF2-40B4-BE49-F238E27FC236}">
                <a16:creationId xmlns:a16="http://schemas.microsoft.com/office/drawing/2014/main" id="{96BEE72C-1D97-4496-AD26-1677CB2D1EFA}"/>
              </a:ext>
            </a:extLst>
          </p:cNvPr>
          <p:cNvSpPr/>
          <p:nvPr/>
        </p:nvSpPr>
        <p:spPr bwMode="auto">
          <a:xfrm>
            <a:off x="3391792" y="1668819"/>
            <a:ext cx="8438495" cy="812729"/>
          </a:xfrm>
          <a:prstGeom prst="corner">
            <a:avLst>
              <a:gd name="adj1" fmla="val 42862"/>
              <a:gd name="adj2" fmla="val 201700"/>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6762155" bIns="1041737" numCol="1" rtlCol="0" anchor="t"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Azure SQL Database</a:t>
            </a:r>
          </a:p>
        </p:txBody>
      </p:sp>
      <p:sp>
        <p:nvSpPr>
          <p:cNvPr id="102" name="Rectangle 101">
            <a:extLst>
              <a:ext uri="{FF2B5EF4-FFF2-40B4-BE49-F238E27FC236}">
                <a16:creationId xmlns:a16="http://schemas.microsoft.com/office/drawing/2014/main" id="{E4E64B31-B4B7-4DDF-8514-D7A8730597C3}"/>
              </a:ext>
            </a:extLst>
          </p:cNvPr>
          <p:cNvSpPr/>
          <p:nvPr/>
        </p:nvSpPr>
        <p:spPr bwMode="auto">
          <a:xfrm>
            <a:off x="5092419" y="1668820"/>
            <a:ext cx="1635987" cy="40205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SQL Data Warehouse</a:t>
            </a:r>
          </a:p>
        </p:txBody>
      </p:sp>
      <p:sp>
        <p:nvSpPr>
          <p:cNvPr id="103" name="Rectangle 102">
            <a:extLst>
              <a:ext uri="{FF2B5EF4-FFF2-40B4-BE49-F238E27FC236}">
                <a16:creationId xmlns:a16="http://schemas.microsoft.com/office/drawing/2014/main" id="{C9B1FC97-011B-4612-9AA5-6884FF88E734}"/>
              </a:ext>
            </a:extLst>
          </p:cNvPr>
          <p:cNvSpPr/>
          <p:nvPr/>
        </p:nvSpPr>
        <p:spPr bwMode="auto">
          <a:xfrm>
            <a:off x="6793047" y="1668820"/>
            <a:ext cx="1635987" cy="40205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PostgreSQL</a:t>
            </a:r>
          </a:p>
        </p:txBody>
      </p:sp>
      <p:sp>
        <p:nvSpPr>
          <p:cNvPr id="104" name="Rectangle 103">
            <a:extLst>
              <a:ext uri="{FF2B5EF4-FFF2-40B4-BE49-F238E27FC236}">
                <a16:creationId xmlns:a16="http://schemas.microsoft.com/office/drawing/2014/main" id="{0E211292-AF39-4422-8457-99B71A890ECD}"/>
              </a:ext>
            </a:extLst>
          </p:cNvPr>
          <p:cNvSpPr/>
          <p:nvPr/>
        </p:nvSpPr>
        <p:spPr bwMode="auto">
          <a:xfrm>
            <a:off x="8493673" y="1668820"/>
            <a:ext cx="1635987" cy="40205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MySQL</a:t>
            </a:r>
          </a:p>
        </p:txBody>
      </p:sp>
      <p:sp>
        <p:nvSpPr>
          <p:cNvPr id="116" name="Rectangle 115">
            <a:extLst>
              <a:ext uri="{FF2B5EF4-FFF2-40B4-BE49-F238E27FC236}">
                <a16:creationId xmlns:a16="http://schemas.microsoft.com/office/drawing/2014/main" id="{D92E9B68-6266-4870-B46E-E9C26016C714}"/>
              </a:ext>
            </a:extLst>
          </p:cNvPr>
          <p:cNvSpPr/>
          <p:nvPr/>
        </p:nvSpPr>
        <p:spPr bwMode="auto">
          <a:xfrm>
            <a:off x="10194300" y="1668820"/>
            <a:ext cx="1635987" cy="40205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MariaDB</a:t>
            </a:r>
          </a:p>
        </p:txBody>
      </p:sp>
    </p:spTree>
    <p:extLst>
      <p:ext uri="{BB962C8B-B14F-4D97-AF65-F5344CB8AC3E}">
        <p14:creationId xmlns:p14="http://schemas.microsoft.com/office/powerpoint/2010/main" val="304291678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69D1F-BB89-4379-8B3A-802ADF3AFC0B}"/>
              </a:ext>
            </a:extLst>
          </p:cNvPr>
          <p:cNvSpPr>
            <a:spLocks noGrp="1"/>
          </p:cNvSpPr>
          <p:nvPr>
            <p:ph type="title"/>
          </p:nvPr>
        </p:nvSpPr>
        <p:spPr/>
        <p:txBody>
          <a:bodyPr/>
          <a:lstStyle/>
          <a:p>
            <a:r>
              <a:rPr lang="it-IT" dirty="0"/>
              <a:t>Migration phase</a:t>
            </a:r>
          </a:p>
        </p:txBody>
      </p:sp>
      <p:sp>
        <p:nvSpPr>
          <p:cNvPr id="3" name="Content Placeholder 2">
            <a:extLst>
              <a:ext uri="{FF2B5EF4-FFF2-40B4-BE49-F238E27FC236}">
                <a16:creationId xmlns:a16="http://schemas.microsoft.com/office/drawing/2014/main" id="{EF71BF61-15DA-40A4-BA21-5F6E48A4E5EA}"/>
              </a:ext>
            </a:extLst>
          </p:cNvPr>
          <p:cNvSpPr>
            <a:spLocks noGrp="1"/>
          </p:cNvSpPr>
          <p:nvPr>
            <p:ph idx="1"/>
          </p:nvPr>
        </p:nvSpPr>
        <p:spPr/>
        <p:txBody>
          <a:bodyPr/>
          <a:lstStyle/>
          <a:p>
            <a:pPr marL="604418" indent="-604418"/>
            <a:r>
              <a:rPr lang="it-IT" dirty="0"/>
              <a:t>Backup / Restore to Azure Blob Storage</a:t>
            </a:r>
          </a:p>
          <a:p>
            <a:pPr marL="1213625" lvl="1" indent="-604418"/>
            <a:r>
              <a:rPr lang="it-IT" sz="2115" dirty="0"/>
              <a:t>SQL2016+: Backup to URL (SAS token in </a:t>
            </a:r>
            <a:r>
              <a:rPr lang="it-IT" sz="2115" dirty="0" err="1"/>
              <a:t>Credential</a:t>
            </a:r>
            <a:r>
              <a:rPr lang="it-IT" sz="2115" dirty="0"/>
              <a:t>)</a:t>
            </a:r>
          </a:p>
          <a:p>
            <a:pPr marL="1213625" lvl="1" indent="-604418"/>
            <a:r>
              <a:rPr lang="it-IT" sz="2115" dirty="0"/>
              <a:t>SQL2012 SP1 CU2 – SQL2016: Backup to URL (SA key in </a:t>
            </a:r>
            <a:r>
              <a:rPr lang="it-IT" sz="2115" dirty="0" err="1"/>
              <a:t>Credential</a:t>
            </a:r>
            <a:r>
              <a:rPr lang="it-IT" sz="2115" dirty="0"/>
              <a:t> - deprecato)</a:t>
            </a:r>
          </a:p>
          <a:p>
            <a:pPr marL="1213625" lvl="1" indent="-604418"/>
            <a:r>
              <a:rPr lang="it-IT" sz="2115" dirty="0"/>
              <a:t>Legacy versions: Manual copy (azCopy, Storage Explorer, etc.)</a:t>
            </a:r>
          </a:p>
          <a:p>
            <a:pPr lvl="1"/>
            <a:endParaRPr lang="it-IT" sz="2115" dirty="0"/>
          </a:p>
          <a:p>
            <a:pPr marL="604418" indent="-604418"/>
            <a:r>
              <a:rPr lang="it-IT" dirty="0"/>
              <a:t>Database Migration Service</a:t>
            </a:r>
          </a:p>
          <a:p>
            <a:pPr marL="1213625" lvl="1" indent="-604418"/>
            <a:r>
              <a:rPr lang="it-IT" sz="2115" dirty="0"/>
              <a:t>Managed Service</a:t>
            </a:r>
          </a:p>
          <a:p>
            <a:pPr marL="1822830" lvl="2" indent="-604418"/>
            <a:r>
              <a:rPr lang="it-IT" sz="1692" dirty="0"/>
              <a:t>Standard </a:t>
            </a:r>
            <a:r>
              <a:rPr lang="it-IT" sz="1692" dirty="0">
                <a:sym typeface="Wingdings" panose="05000000000000000000" pitchFamily="2" charset="2"/>
              </a:rPr>
              <a:t> migration offline</a:t>
            </a:r>
          </a:p>
          <a:p>
            <a:pPr marL="1822830" lvl="2" indent="-604418"/>
            <a:r>
              <a:rPr lang="it-IT" sz="1692" dirty="0">
                <a:sym typeface="Wingdings" panose="05000000000000000000" pitchFamily="2" charset="2"/>
              </a:rPr>
              <a:t>Premium  migration online</a:t>
            </a:r>
          </a:p>
          <a:p>
            <a:pPr marL="1822830" lvl="2" indent="-604418"/>
            <a:r>
              <a:rPr lang="en-US" sz="1692" dirty="0">
                <a:sym typeface="Wingdings" panose="05000000000000000000" pitchFamily="2" charset="2"/>
              </a:rPr>
              <a:t>Must be able to connect to the instance to migrate</a:t>
            </a:r>
            <a:endParaRPr lang="it-IT" sz="1692" dirty="0"/>
          </a:p>
        </p:txBody>
      </p:sp>
      <p:pic>
        <p:nvPicPr>
          <p:cNvPr id="5" name="Picture 4">
            <a:extLst>
              <a:ext uri="{FF2B5EF4-FFF2-40B4-BE49-F238E27FC236}">
                <a16:creationId xmlns:a16="http://schemas.microsoft.com/office/drawing/2014/main" id="{16A82C3C-5021-4246-8636-A62E22A72750}"/>
              </a:ext>
            </a:extLst>
          </p:cNvPr>
          <p:cNvPicPr>
            <a:picLocks noChangeAspect="1"/>
          </p:cNvPicPr>
          <p:nvPr/>
        </p:nvPicPr>
        <p:blipFill>
          <a:blip r:embed="rId2"/>
          <a:stretch>
            <a:fillRect/>
          </a:stretch>
        </p:blipFill>
        <p:spPr>
          <a:xfrm>
            <a:off x="7510272" y="3831841"/>
            <a:ext cx="3467849" cy="2180999"/>
          </a:xfrm>
          <a:prstGeom prst="rect">
            <a:avLst/>
          </a:prstGeom>
        </p:spPr>
      </p:pic>
    </p:spTree>
    <p:extLst>
      <p:ext uri="{BB962C8B-B14F-4D97-AF65-F5344CB8AC3E}">
        <p14:creationId xmlns:p14="http://schemas.microsoft.com/office/powerpoint/2010/main" val="10007058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E2BAF846-8EFC-4463-A0D2-29A08592DA8F}"/>
              </a:ext>
            </a:extLst>
          </p:cNvPr>
          <p:cNvGraphicFramePr/>
          <p:nvPr/>
        </p:nvGraphicFramePr>
        <p:xfrm>
          <a:off x="381834" y="1144878"/>
          <a:ext cx="11422075" cy="5002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C34E1736-3A2B-4416-8DD4-A75626AA9EAE}"/>
              </a:ext>
            </a:extLst>
          </p:cNvPr>
          <p:cNvSpPr>
            <a:spLocks noGrp="1"/>
          </p:cNvSpPr>
          <p:nvPr>
            <p:ph type="title"/>
          </p:nvPr>
        </p:nvSpPr>
        <p:spPr/>
        <p:txBody>
          <a:bodyPr/>
          <a:lstStyle/>
          <a:p>
            <a:r>
              <a:rPr lang="it-IT" dirty="0"/>
              <a:t>Migration path</a:t>
            </a:r>
          </a:p>
        </p:txBody>
      </p:sp>
      <p:sp>
        <p:nvSpPr>
          <p:cNvPr id="13" name="Speech Bubble: Rectangle with Corners Rounded 12">
            <a:extLst>
              <a:ext uri="{FF2B5EF4-FFF2-40B4-BE49-F238E27FC236}">
                <a16:creationId xmlns:a16="http://schemas.microsoft.com/office/drawing/2014/main" id="{F51AA65D-CD93-4582-8A76-197DA0AB1F9F}"/>
              </a:ext>
            </a:extLst>
          </p:cNvPr>
          <p:cNvSpPr/>
          <p:nvPr/>
        </p:nvSpPr>
        <p:spPr>
          <a:xfrm>
            <a:off x="709182" y="2432467"/>
            <a:ext cx="2007821" cy="576186"/>
          </a:xfrm>
          <a:prstGeom prst="wedgeRoundRectCallout">
            <a:avLst>
              <a:gd name="adj1" fmla="val -20833"/>
              <a:gd name="adj2" fmla="val 76886"/>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ctr"/>
            <a:r>
              <a:rPr lang="it-IT" sz="1692" dirty="0">
                <a:solidFill>
                  <a:schemeClr val="accent1"/>
                </a:solidFill>
              </a:rPr>
              <a:t>Database Migration Assistant</a:t>
            </a:r>
          </a:p>
        </p:txBody>
      </p:sp>
      <p:sp>
        <p:nvSpPr>
          <p:cNvPr id="15" name="Speech Bubble: Rectangle with Corners Rounded 14">
            <a:extLst>
              <a:ext uri="{FF2B5EF4-FFF2-40B4-BE49-F238E27FC236}">
                <a16:creationId xmlns:a16="http://schemas.microsoft.com/office/drawing/2014/main" id="{E77DCD11-7F64-4F2C-9FBA-E918B64E5E48}"/>
              </a:ext>
            </a:extLst>
          </p:cNvPr>
          <p:cNvSpPr/>
          <p:nvPr/>
        </p:nvSpPr>
        <p:spPr>
          <a:xfrm>
            <a:off x="7570768" y="4314668"/>
            <a:ext cx="2726214" cy="1440466"/>
          </a:xfrm>
          <a:prstGeom prst="wedgeRoundRectCallout">
            <a:avLst>
              <a:gd name="adj1" fmla="val -20737"/>
              <a:gd name="adj2" fmla="val -61962"/>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marL="302209" indent="-302209">
              <a:buFont typeface="Arial" panose="020B0604020202020204" pitchFamily="34" charset="0"/>
              <a:buChar char="•"/>
            </a:pPr>
            <a:r>
              <a:rPr lang="it-IT" sz="1692" dirty="0">
                <a:solidFill>
                  <a:schemeClr val="accent1"/>
                </a:solidFill>
              </a:rPr>
              <a:t>Backup to URL</a:t>
            </a:r>
          </a:p>
          <a:p>
            <a:pPr marL="302209" indent="-302209">
              <a:buFont typeface="Arial" panose="020B0604020202020204" pitchFamily="34" charset="0"/>
              <a:buChar char="•"/>
            </a:pPr>
            <a:r>
              <a:rPr lang="it-IT" sz="1692" dirty="0">
                <a:solidFill>
                  <a:schemeClr val="accent1"/>
                </a:solidFill>
              </a:rPr>
              <a:t>Azure Database Migration Service</a:t>
            </a:r>
          </a:p>
          <a:p>
            <a:pPr marL="302209" indent="-302209">
              <a:buFont typeface="Arial" panose="020B0604020202020204" pitchFamily="34" charset="0"/>
              <a:buChar char="•"/>
            </a:pPr>
            <a:r>
              <a:rPr lang="it-IT" sz="1692" dirty="0">
                <a:solidFill>
                  <a:schemeClr val="accent1"/>
                </a:solidFill>
              </a:rPr>
              <a:t>T-SQL or PowerShell for instance-level entities</a:t>
            </a:r>
          </a:p>
        </p:txBody>
      </p:sp>
      <p:sp>
        <p:nvSpPr>
          <p:cNvPr id="16" name="Speech Bubble: Rectangle with Corners Rounded 15">
            <a:extLst>
              <a:ext uri="{FF2B5EF4-FFF2-40B4-BE49-F238E27FC236}">
                <a16:creationId xmlns:a16="http://schemas.microsoft.com/office/drawing/2014/main" id="{2135DD2F-ACBE-4BAD-9F17-7E4B1D9C445C}"/>
              </a:ext>
            </a:extLst>
          </p:cNvPr>
          <p:cNvSpPr/>
          <p:nvPr/>
        </p:nvSpPr>
        <p:spPr>
          <a:xfrm>
            <a:off x="9176937" y="1690689"/>
            <a:ext cx="2855722" cy="1189120"/>
          </a:xfrm>
          <a:prstGeom prst="wedgeRoundRectCallout">
            <a:avLst>
              <a:gd name="adj1" fmla="val -20737"/>
              <a:gd name="adj2" fmla="val 68894"/>
              <a:gd name="adj3" fmla="val 16667"/>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302209" indent="-302209">
              <a:buFont typeface="Arial" panose="020B0604020202020204" pitchFamily="34" charset="0"/>
              <a:buChar char="•"/>
            </a:pPr>
            <a:r>
              <a:rPr lang="it-IT" sz="1692" dirty="0">
                <a:solidFill>
                  <a:schemeClr val="accent1"/>
                </a:solidFill>
              </a:rPr>
              <a:t>Query Store</a:t>
            </a:r>
          </a:p>
          <a:p>
            <a:pPr marL="302209" indent="-302209">
              <a:buFont typeface="Arial" panose="020B0604020202020204" pitchFamily="34" charset="0"/>
              <a:buChar char="•"/>
            </a:pPr>
            <a:r>
              <a:rPr lang="en-US" sz="1692" dirty="0">
                <a:solidFill>
                  <a:schemeClr val="accent1"/>
                </a:solidFill>
              </a:rPr>
              <a:t>Database Experimentation Assistant</a:t>
            </a:r>
            <a:endParaRPr lang="it-IT" sz="1692" dirty="0">
              <a:solidFill>
                <a:schemeClr val="accent1"/>
              </a:solidFill>
            </a:endParaRPr>
          </a:p>
          <a:p>
            <a:pPr marL="302209" indent="-302209">
              <a:buFont typeface="Arial" panose="020B0604020202020204" pitchFamily="34" charset="0"/>
              <a:buChar char="•"/>
            </a:pPr>
            <a:r>
              <a:rPr lang="it-IT" sz="1692" dirty="0">
                <a:solidFill>
                  <a:schemeClr val="accent1"/>
                </a:solidFill>
              </a:rPr>
              <a:t>A/B testing</a:t>
            </a:r>
          </a:p>
        </p:txBody>
      </p:sp>
      <p:sp>
        <p:nvSpPr>
          <p:cNvPr id="20" name="Rectangle 19">
            <a:extLst>
              <a:ext uri="{FF2B5EF4-FFF2-40B4-BE49-F238E27FC236}">
                <a16:creationId xmlns:a16="http://schemas.microsoft.com/office/drawing/2014/main" id="{AE2582B3-30DF-44D7-AF27-95A1B0496924}"/>
              </a:ext>
            </a:extLst>
          </p:cNvPr>
          <p:cNvSpPr/>
          <p:nvPr/>
        </p:nvSpPr>
        <p:spPr>
          <a:xfrm>
            <a:off x="2457967" y="3464153"/>
            <a:ext cx="5016671" cy="390556"/>
          </a:xfrm>
          <a:custGeom>
            <a:avLst/>
            <a:gdLst>
              <a:gd name="connsiteX0" fmla="*/ 0 w 4410075"/>
              <a:gd name="connsiteY0" fmla="*/ 0 h 1162839"/>
              <a:gd name="connsiteX1" fmla="*/ 4410075 w 4410075"/>
              <a:gd name="connsiteY1" fmla="*/ 0 h 1162839"/>
              <a:gd name="connsiteX2" fmla="*/ 4410075 w 4410075"/>
              <a:gd name="connsiteY2" fmla="*/ 1162839 h 1162839"/>
              <a:gd name="connsiteX3" fmla="*/ 0 w 4410075"/>
              <a:gd name="connsiteY3" fmla="*/ 1162839 h 1162839"/>
              <a:gd name="connsiteX4" fmla="*/ 0 w 4410075"/>
              <a:gd name="connsiteY4" fmla="*/ 0 h 1162839"/>
              <a:gd name="connsiteX0" fmla="*/ 9525 w 4419600"/>
              <a:gd name="connsiteY0" fmla="*/ 0 h 1162839"/>
              <a:gd name="connsiteX1" fmla="*/ 4419600 w 4419600"/>
              <a:gd name="connsiteY1" fmla="*/ 0 h 1162839"/>
              <a:gd name="connsiteX2" fmla="*/ 4419600 w 4419600"/>
              <a:gd name="connsiteY2" fmla="*/ 1162839 h 1162839"/>
              <a:gd name="connsiteX3" fmla="*/ 9525 w 4419600"/>
              <a:gd name="connsiteY3" fmla="*/ 1162839 h 1162839"/>
              <a:gd name="connsiteX4" fmla="*/ 0 w 4419600"/>
              <a:gd name="connsiteY4" fmla="*/ 542925 h 1162839"/>
              <a:gd name="connsiteX5" fmla="*/ 9525 w 4419600"/>
              <a:gd name="connsiteY5" fmla="*/ 0 h 1162839"/>
              <a:gd name="connsiteX0" fmla="*/ 0 w 4410075"/>
              <a:gd name="connsiteY0" fmla="*/ 0 h 1162839"/>
              <a:gd name="connsiteX1" fmla="*/ 4410075 w 4410075"/>
              <a:gd name="connsiteY1" fmla="*/ 0 h 1162839"/>
              <a:gd name="connsiteX2" fmla="*/ 4410075 w 4410075"/>
              <a:gd name="connsiteY2" fmla="*/ 1162839 h 1162839"/>
              <a:gd name="connsiteX3" fmla="*/ 0 w 4410075"/>
              <a:gd name="connsiteY3" fmla="*/ 1162839 h 1162839"/>
              <a:gd name="connsiteX4" fmla="*/ 352425 w 4410075"/>
              <a:gd name="connsiteY4" fmla="*/ 533400 h 1162839"/>
              <a:gd name="connsiteX5" fmla="*/ 0 w 4410075"/>
              <a:gd name="connsiteY5" fmla="*/ 0 h 1162839"/>
              <a:gd name="connsiteX0" fmla="*/ 114300 w 4524375"/>
              <a:gd name="connsiteY0" fmla="*/ 0 h 1162839"/>
              <a:gd name="connsiteX1" fmla="*/ 4524375 w 4524375"/>
              <a:gd name="connsiteY1" fmla="*/ 0 h 1162839"/>
              <a:gd name="connsiteX2" fmla="*/ 4524375 w 4524375"/>
              <a:gd name="connsiteY2" fmla="*/ 1162839 h 1162839"/>
              <a:gd name="connsiteX3" fmla="*/ 0 w 4524375"/>
              <a:gd name="connsiteY3" fmla="*/ 1077114 h 1162839"/>
              <a:gd name="connsiteX4" fmla="*/ 466725 w 4524375"/>
              <a:gd name="connsiteY4" fmla="*/ 533400 h 1162839"/>
              <a:gd name="connsiteX5" fmla="*/ 114300 w 4524375"/>
              <a:gd name="connsiteY5" fmla="*/ 0 h 1162839"/>
              <a:gd name="connsiteX0" fmla="*/ 0 w 4524375"/>
              <a:gd name="connsiteY0" fmla="*/ 0 h 1191414"/>
              <a:gd name="connsiteX1" fmla="*/ 4524375 w 4524375"/>
              <a:gd name="connsiteY1" fmla="*/ 28575 h 1191414"/>
              <a:gd name="connsiteX2" fmla="*/ 4524375 w 4524375"/>
              <a:gd name="connsiteY2" fmla="*/ 1191414 h 1191414"/>
              <a:gd name="connsiteX3" fmla="*/ 0 w 4524375"/>
              <a:gd name="connsiteY3" fmla="*/ 1105689 h 1191414"/>
              <a:gd name="connsiteX4" fmla="*/ 466725 w 4524375"/>
              <a:gd name="connsiteY4" fmla="*/ 561975 h 1191414"/>
              <a:gd name="connsiteX5" fmla="*/ 0 w 4524375"/>
              <a:gd name="connsiteY5" fmla="*/ 0 h 1191414"/>
              <a:gd name="connsiteX0" fmla="*/ 0 w 4524375"/>
              <a:gd name="connsiteY0" fmla="*/ 0 h 1191414"/>
              <a:gd name="connsiteX1" fmla="*/ 4343400 w 4524375"/>
              <a:gd name="connsiteY1" fmla="*/ 9525 h 1191414"/>
              <a:gd name="connsiteX2" fmla="*/ 4524375 w 4524375"/>
              <a:gd name="connsiteY2" fmla="*/ 1191414 h 1191414"/>
              <a:gd name="connsiteX3" fmla="*/ 0 w 4524375"/>
              <a:gd name="connsiteY3" fmla="*/ 1105689 h 1191414"/>
              <a:gd name="connsiteX4" fmla="*/ 466725 w 4524375"/>
              <a:gd name="connsiteY4" fmla="*/ 561975 h 1191414"/>
              <a:gd name="connsiteX5" fmla="*/ 0 w 4524375"/>
              <a:gd name="connsiteY5" fmla="*/ 0 h 1191414"/>
              <a:gd name="connsiteX0" fmla="*/ 0 w 4524375"/>
              <a:gd name="connsiteY0" fmla="*/ 0 h 1191414"/>
              <a:gd name="connsiteX1" fmla="*/ 4343400 w 4524375"/>
              <a:gd name="connsiteY1" fmla="*/ 9525 h 1191414"/>
              <a:gd name="connsiteX2" fmla="*/ 4429125 w 4524375"/>
              <a:gd name="connsiteY2" fmla="*/ 609600 h 1191414"/>
              <a:gd name="connsiteX3" fmla="*/ 4524375 w 4524375"/>
              <a:gd name="connsiteY3" fmla="*/ 1191414 h 1191414"/>
              <a:gd name="connsiteX4" fmla="*/ 0 w 4524375"/>
              <a:gd name="connsiteY4" fmla="*/ 1105689 h 1191414"/>
              <a:gd name="connsiteX5" fmla="*/ 466725 w 4524375"/>
              <a:gd name="connsiteY5" fmla="*/ 561975 h 1191414"/>
              <a:gd name="connsiteX6" fmla="*/ 0 w 4524375"/>
              <a:gd name="connsiteY6" fmla="*/ 0 h 1191414"/>
              <a:gd name="connsiteX0" fmla="*/ 0 w 4743450"/>
              <a:gd name="connsiteY0" fmla="*/ 0 h 1191414"/>
              <a:gd name="connsiteX1" fmla="*/ 4343400 w 4743450"/>
              <a:gd name="connsiteY1" fmla="*/ 9525 h 1191414"/>
              <a:gd name="connsiteX2" fmla="*/ 4743450 w 4743450"/>
              <a:gd name="connsiteY2" fmla="*/ 552450 h 1191414"/>
              <a:gd name="connsiteX3" fmla="*/ 4524375 w 4743450"/>
              <a:gd name="connsiteY3" fmla="*/ 1191414 h 1191414"/>
              <a:gd name="connsiteX4" fmla="*/ 0 w 4743450"/>
              <a:gd name="connsiteY4" fmla="*/ 1105689 h 1191414"/>
              <a:gd name="connsiteX5" fmla="*/ 466725 w 4743450"/>
              <a:gd name="connsiteY5" fmla="*/ 561975 h 1191414"/>
              <a:gd name="connsiteX6" fmla="*/ 0 w 4743450"/>
              <a:gd name="connsiteY6" fmla="*/ 0 h 1191414"/>
              <a:gd name="connsiteX0" fmla="*/ 0 w 4743450"/>
              <a:gd name="connsiteY0" fmla="*/ 0 h 1105689"/>
              <a:gd name="connsiteX1" fmla="*/ 4343400 w 4743450"/>
              <a:gd name="connsiteY1" fmla="*/ 9525 h 1105689"/>
              <a:gd name="connsiteX2" fmla="*/ 4743450 w 4743450"/>
              <a:gd name="connsiteY2" fmla="*/ 552450 h 1105689"/>
              <a:gd name="connsiteX3" fmla="*/ 4257675 w 4743450"/>
              <a:gd name="connsiteY3" fmla="*/ 1096164 h 1105689"/>
              <a:gd name="connsiteX4" fmla="*/ 0 w 4743450"/>
              <a:gd name="connsiteY4" fmla="*/ 1105689 h 1105689"/>
              <a:gd name="connsiteX5" fmla="*/ 466725 w 4743450"/>
              <a:gd name="connsiteY5" fmla="*/ 561975 h 1105689"/>
              <a:gd name="connsiteX6" fmla="*/ 0 w 4743450"/>
              <a:gd name="connsiteY6" fmla="*/ 0 h 110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3450" h="1105689">
                <a:moveTo>
                  <a:pt x="0" y="0"/>
                </a:moveTo>
                <a:lnTo>
                  <a:pt x="4343400" y="9525"/>
                </a:lnTo>
                <a:lnTo>
                  <a:pt x="4743450" y="552450"/>
                </a:lnTo>
                <a:lnTo>
                  <a:pt x="4257675" y="1096164"/>
                </a:lnTo>
                <a:lnTo>
                  <a:pt x="0" y="1105689"/>
                </a:lnTo>
                <a:lnTo>
                  <a:pt x="466725" y="561975"/>
                </a:lnTo>
                <a:lnTo>
                  <a:pt x="0" y="0"/>
                </a:lnTo>
                <a:close/>
              </a:path>
            </a:pathLst>
          </a:custGeom>
          <a:solidFill>
            <a:schemeClr val="bg1">
              <a:alpha val="53000"/>
            </a:schemeClr>
          </a:solidFill>
        </p:spPr>
        <p:txBody>
          <a:bodyPr lIns="0" tIns="0" rIns="0" bIns="0" rtlCol="0" anchor="ctr">
            <a:spAutoFit/>
          </a:bodyPr>
          <a:lstStyle/>
          <a:p>
            <a:pPr algn="l"/>
            <a:endParaRPr lang="it-IT" sz="2538" dirty="0">
              <a:solidFill>
                <a:schemeClr val="accent1"/>
              </a:solidFill>
            </a:endParaRPr>
          </a:p>
        </p:txBody>
      </p:sp>
    </p:spTree>
    <p:extLst>
      <p:ext uri="{BB962C8B-B14F-4D97-AF65-F5344CB8AC3E}">
        <p14:creationId xmlns:p14="http://schemas.microsoft.com/office/powerpoint/2010/main" val="284925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EBEB0-BE9A-4E5E-9DC3-0171DED41CB3}"/>
              </a:ext>
            </a:extLst>
          </p:cNvPr>
          <p:cNvSpPr>
            <a:spLocks noGrp="1"/>
          </p:cNvSpPr>
          <p:nvPr>
            <p:ph type="title"/>
          </p:nvPr>
        </p:nvSpPr>
        <p:spPr/>
        <p:txBody>
          <a:bodyPr/>
          <a:lstStyle/>
          <a:p>
            <a:r>
              <a:rPr lang="it-IT" dirty="0"/>
              <a:t>Monitoring</a:t>
            </a:r>
          </a:p>
        </p:txBody>
      </p:sp>
      <p:pic>
        <p:nvPicPr>
          <p:cNvPr id="2050" name="Picture 2" descr="query-store-usage-5">
            <a:extLst>
              <a:ext uri="{FF2B5EF4-FFF2-40B4-BE49-F238E27FC236}">
                <a16:creationId xmlns:a16="http://schemas.microsoft.com/office/drawing/2014/main" id="{4FCF0B54-A099-4901-AA57-D4326B8F43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12868" y="1422874"/>
            <a:ext cx="7560005" cy="21783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4152624-6785-4965-ACB4-C5FCD4365E6D}"/>
              </a:ext>
            </a:extLst>
          </p:cNvPr>
          <p:cNvSpPr txBox="1"/>
          <p:nvPr/>
        </p:nvSpPr>
        <p:spPr>
          <a:xfrm>
            <a:off x="381833" y="4207794"/>
            <a:ext cx="11421110" cy="971228"/>
          </a:xfrm>
          <a:prstGeom prst="rect">
            <a:avLst/>
          </a:prstGeom>
          <a:noFill/>
        </p:spPr>
        <p:txBody>
          <a:bodyPr wrap="square" rtlCol="0">
            <a:spAutoFit/>
          </a:bodyPr>
          <a:lstStyle/>
          <a:p>
            <a:r>
              <a:rPr lang="en-US" sz="3384" dirty="0">
                <a:solidFill>
                  <a:schemeClr val="tx2"/>
                </a:solidFill>
              </a:rPr>
              <a:t>Capture and replay workloads to find regressions</a:t>
            </a:r>
            <a:endParaRPr lang="it-IT" sz="3384" dirty="0">
              <a:solidFill>
                <a:schemeClr val="tx2"/>
              </a:solidFill>
            </a:endParaRPr>
          </a:p>
          <a:p>
            <a:pPr marL="785744" lvl="1" indent="-302209">
              <a:buFont typeface="Arial" panose="020B0604020202020204" pitchFamily="34" charset="0"/>
              <a:buChar char="•"/>
            </a:pPr>
            <a:r>
              <a:rPr lang="it-IT" sz="2327" dirty="0">
                <a:solidFill>
                  <a:srgbClr val="474947"/>
                </a:solidFill>
                <a:hlinkClick r:id="rId3"/>
              </a:rPr>
              <a:t>https://github.com/spaghettidba/WorkloadTools</a:t>
            </a:r>
            <a:r>
              <a:rPr lang="it-IT" sz="2327" dirty="0">
                <a:solidFill>
                  <a:srgbClr val="474947"/>
                </a:solidFill>
              </a:rPr>
              <a:t> </a:t>
            </a:r>
          </a:p>
        </p:txBody>
      </p:sp>
    </p:spTree>
    <p:extLst>
      <p:ext uri="{BB962C8B-B14F-4D97-AF65-F5344CB8AC3E}">
        <p14:creationId xmlns:p14="http://schemas.microsoft.com/office/powerpoint/2010/main" val="1558144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10215392" cy="1793090"/>
          </a:xfrm>
        </p:spPr>
        <p:txBody>
          <a:bodyPr>
            <a:normAutofit/>
          </a:bodyPr>
          <a:lstStyle/>
          <a:p>
            <a:r>
              <a:rPr lang="en-US" dirty="0">
                <a:solidFill>
                  <a:schemeClr val="tx1"/>
                </a:solidFill>
                <a:latin typeface="Segoe UI Semibold"/>
              </a:rPr>
              <a:t>Managed Instance - </a:t>
            </a:r>
            <a:r>
              <a:rPr lang="en-US" dirty="0" err="1">
                <a:solidFill>
                  <a:schemeClr val="tx1"/>
                </a:solidFill>
                <a:latin typeface="Segoe UI Semibold"/>
              </a:rPr>
              <a:t>HyperScale</a:t>
            </a:r>
            <a:endParaRPr lang="en-US" dirty="0">
              <a:solidFill>
                <a:schemeClr val="tx1"/>
              </a:solidFill>
            </a:endParaRPr>
          </a:p>
        </p:txBody>
      </p:sp>
    </p:spTree>
    <p:extLst>
      <p:ext uri="{BB962C8B-B14F-4D97-AF65-F5344CB8AC3E}">
        <p14:creationId xmlns:p14="http://schemas.microsoft.com/office/powerpoint/2010/main" val="2675487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1A98E5-2787-42B9-80D5-0DEB3427D10E}"/>
              </a:ext>
            </a:extLst>
          </p:cNvPr>
          <p:cNvPicPr>
            <a:picLocks noChangeAspect="1"/>
          </p:cNvPicPr>
          <p:nvPr/>
        </p:nvPicPr>
        <p:blipFill>
          <a:blip r:embed="rId2"/>
          <a:stretch>
            <a:fillRect/>
          </a:stretch>
        </p:blipFill>
        <p:spPr>
          <a:xfrm>
            <a:off x="115367" y="332656"/>
            <a:ext cx="11630110" cy="6100807"/>
          </a:xfrm>
          <a:prstGeom prst="rect">
            <a:avLst/>
          </a:prstGeom>
        </p:spPr>
      </p:pic>
    </p:spTree>
    <p:extLst>
      <p:ext uri="{BB962C8B-B14F-4D97-AF65-F5344CB8AC3E}">
        <p14:creationId xmlns:p14="http://schemas.microsoft.com/office/powerpoint/2010/main" val="36829411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6C13DC-E17A-425C-8EB2-5E5A994B0C5F}"/>
              </a:ext>
            </a:extLst>
          </p:cNvPr>
          <p:cNvPicPr>
            <a:picLocks noChangeAspect="1"/>
          </p:cNvPicPr>
          <p:nvPr/>
        </p:nvPicPr>
        <p:blipFill>
          <a:blip r:embed="rId2"/>
          <a:stretch>
            <a:fillRect/>
          </a:stretch>
        </p:blipFill>
        <p:spPr>
          <a:xfrm>
            <a:off x="586540" y="361927"/>
            <a:ext cx="11010981" cy="6134145"/>
          </a:xfrm>
          <a:prstGeom prst="rect">
            <a:avLst/>
          </a:prstGeom>
        </p:spPr>
      </p:pic>
    </p:spTree>
    <p:extLst>
      <p:ext uri="{BB962C8B-B14F-4D97-AF65-F5344CB8AC3E}">
        <p14:creationId xmlns:p14="http://schemas.microsoft.com/office/powerpoint/2010/main" val="156171433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456732-4502-4739-9131-1CD0EFE5B3C0}"/>
              </a:ext>
            </a:extLst>
          </p:cNvPr>
          <p:cNvPicPr>
            <a:picLocks noChangeAspect="1"/>
          </p:cNvPicPr>
          <p:nvPr/>
        </p:nvPicPr>
        <p:blipFill>
          <a:blip r:embed="rId2"/>
          <a:stretch>
            <a:fillRect/>
          </a:stretch>
        </p:blipFill>
        <p:spPr>
          <a:xfrm>
            <a:off x="410327" y="388121"/>
            <a:ext cx="11363408" cy="6081757"/>
          </a:xfrm>
          <a:prstGeom prst="rect">
            <a:avLst/>
          </a:prstGeom>
        </p:spPr>
      </p:pic>
    </p:spTree>
    <p:extLst>
      <p:ext uri="{BB962C8B-B14F-4D97-AF65-F5344CB8AC3E}">
        <p14:creationId xmlns:p14="http://schemas.microsoft.com/office/powerpoint/2010/main" val="148455542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D9347E-E137-40DA-9462-C22D1B89DC9C}"/>
              </a:ext>
            </a:extLst>
          </p:cNvPr>
          <p:cNvPicPr>
            <a:picLocks noChangeAspect="1"/>
          </p:cNvPicPr>
          <p:nvPr/>
        </p:nvPicPr>
        <p:blipFill rotWithShape="1">
          <a:blip r:embed="rId2"/>
          <a:srcRect r="952" b="-1"/>
          <a:stretch/>
        </p:blipFill>
        <p:spPr>
          <a:xfrm>
            <a:off x="20" y="10"/>
            <a:ext cx="12184042" cy="6857990"/>
          </a:xfrm>
          <a:prstGeom prst="rect">
            <a:avLst/>
          </a:prstGeom>
        </p:spPr>
      </p:pic>
    </p:spTree>
    <p:extLst>
      <p:ext uri="{BB962C8B-B14F-4D97-AF65-F5344CB8AC3E}">
        <p14:creationId xmlns:p14="http://schemas.microsoft.com/office/powerpoint/2010/main" val="303689349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9537AF-8C46-4D76-884C-0534849241AC}"/>
              </a:ext>
            </a:extLst>
          </p:cNvPr>
          <p:cNvPicPr>
            <a:picLocks noChangeAspect="1"/>
          </p:cNvPicPr>
          <p:nvPr/>
        </p:nvPicPr>
        <p:blipFill>
          <a:blip r:embed="rId2"/>
          <a:stretch>
            <a:fillRect/>
          </a:stretch>
        </p:blipFill>
        <p:spPr>
          <a:xfrm>
            <a:off x="281738" y="380977"/>
            <a:ext cx="11620585" cy="6096045"/>
          </a:xfrm>
          <a:prstGeom prst="rect">
            <a:avLst/>
          </a:prstGeom>
        </p:spPr>
      </p:pic>
    </p:spTree>
    <p:extLst>
      <p:ext uri="{BB962C8B-B14F-4D97-AF65-F5344CB8AC3E}">
        <p14:creationId xmlns:p14="http://schemas.microsoft.com/office/powerpoint/2010/main" val="34666249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08F93C-2217-4E86-A180-7180DC045444}"/>
              </a:ext>
            </a:extLst>
          </p:cNvPr>
          <p:cNvPicPr>
            <a:picLocks noChangeAspect="1"/>
          </p:cNvPicPr>
          <p:nvPr/>
        </p:nvPicPr>
        <p:blipFill>
          <a:blip r:embed="rId3"/>
          <a:stretch>
            <a:fillRect/>
          </a:stretch>
        </p:blipFill>
        <p:spPr>
          <a:xfrm>
            <a:off x="569872" y="392884"/>
            <a:ext cx="11044318" cy="6072232"/>
          </a:xfrm>
          <a:prstGeom prst="rect">
            <a:avLst/>
          </a:prstGeom>
        </p:spPr>
      </p:pic>
    </p:spTree>
    <p:extLst>
      <p:ext uri="{BB962C8B-B14F-4D97-AF65-F5344CB8AC3E}">
        <p14:creationId xmlns:p14="http://schemas.microsoft.com/office/powerpoint/2010/main" val="384535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978" y="390927"/>
            <a:ext cx="10508754" cy="1325563"/>
          </a:xfrm>
        </p:spPr>
        <p:txBody>
          <a:bodyPr/>
          <a:lstStyle/>
          <a:p>
            <a:r>
              <a:rPr lang="en-US" dirty="0"/>
              <a:t>Benefits of Platform as a Service</a:t>
            </a:r>
          </a:p>
        </p:txBody>
      </p:sp>
      <p:sp>
        <p:nvSpPr>
          <p:cNvPr id="5" name="TextBox 4">
            <a:extLst>
              <a:ext uri="{FF2B5EF4-FFF2-40B4-BE49-F238E27FC236}">
                <a16:creationId xmlns:a16="http://schemas.microsoft.com/office/drawing/2014/main" id="{B1720377-6407-4F86-8FAD-52C4BF22B324}"/>
              </a:ext>
            </a:extLst>
          </p:cNvPr>
          <p:cNvSpPr txBox="1"/>
          <p:nvPr/>
        </p:nvSpPr>
        <p:spPr>
          <a:xfrm>
            <a:off x="7653115" y="5729709"/>
            <a:ext cx="4038292" cy="483199"/>
          </a:xfrm>
          <a:prstGeom prst="rect">
            <a:avLst/>
          </a:prstGeom>
          <a:noFill/>
        </p:spPr>
        <p:txBody>
          <a:bodyPr wrap="square" lIns="179142" tIns="143314" rIns="179142" bIns="143314" rtlCol="0">
            <a:spAutoFit/>
          </a:bodyPr>
          <a:lstStyle/>
          <a:p>
            <a:pPr algn="ctr" defTabSz="913727">
              <a:lnSpc>
                <a:spcPct val="90000"/>
              </a:lnSpc>
              <a:spcAft>
                <a:spcPts val="588"/>
              </a:spcAft>
              <a:defRPr/>
            </a:pPr>
            <a:r>
              <a:rPr lang="en-US" sz="1399" b="1" kern="0">
                <a:solidFill>
                  <a:srgbClr val="0078D7"/>
                </a:solidFill>
                <a:latin typeface="Segoe UI"/>
              </a:rPr>
              <a:t>We take care of your database chores</a:t>
            </a:r>
          </a:p>
        </p:txBody>
      </p:sp>
      <p:graphicFrame>
        <p:nvGraphicFramePr>
          <p:cNvPr id="10" name="Table 9">
            <a:extLst>
              <a:ext uri="{FF2B5EF4-FFF2-40B4-BE49-F238E27FC236}">
                <a16:creationId xmlns:a16="http://schemas.microsoft.com/office/drawing/2014/main" id="{DB85980D-A81E-460F-B3B3-8B85766B0F3E}"/>
              </a:ext>
            </a:extLst>
          </p:cNvPr>
          <p:cNvGraphicFramePr>
            <a:graphicFrameLocks noGrp="1"/>
          </p:cNvGraphicFramePr>
          <p:nvPr>
            <p:extLst>
              <p:ext uri="{D42A27DB-BD31-4B8C-83A1-F6EECF244321}">
                <p14:modId xmlns:p14="http://schemas.microsoft.com/office/powerpoint/2010/main" val="1877466346"/>
              </p:ext>
            </p:extLst>
          </p:nvPr>
        </p:nvGraphicFramePr>
        <p:xfrm>
          <a:off x="494978" y="1716490"/>
          <a:ext cx="11196428" cy="3763013"/>
        </p:xfrm>
        <a:graphic>
          <a:graphicData uri="http://schemas.openxmlformats.org/drawingml/2006/table">
            <a:tbl>
              <a:tblPr firstRow="1" bandRow="1">
                <a:tableStyleId>{5C22544A-7EE6-4342-B048-85BDC9FD1C3A}</a:tableStyleId>
              </a:tblPr>
              <a:tblGrid>
                <a:gridCol w="5669061">
                  <a:extLst>
                    <a:ext uri="{9D8B030D-6E8A-4147-A177-3AD203B41FA5}">
                      <a16:colId xmlns:a16="http://schemas.microsoft.com/office/drawing/2014/main" val="1690209004"/>
                    </a:ext>
                  </a:extLst>
                </a:gridCol>
                <a:gridCol w="5527367">
                  <a:extLst>
                    <a:ext uri="{9D8B030D-6E8A-4147-A177-3AD203B41FA5}">
                      <a16:colId xmlns:a16="http://schemas.microsoft.com/office/drawing/2014/main" val="3441464615"/>
                    </a:ext>
                  </a:extLst>
                </a:gridCol>
              </a:tblGrid>
              <a:tr h="473315">
                <a:tc>
                  <a:txBody>
                    <a:bodyPr/>
                    <a:lstStyle/>
                    <a:p>
                      <a:r>
                        <a:rPr kumimoji="0" lang="en-US" sz="1400" b="1" i="0" u="none" strike="noStrike" kern="0" cap="none" spc="0" normalizeH="0" baseline="0">
                          <a:ln>
                            <a:noFill/>
                          </a:ln>
                          <a:solidFill>
                            <a:schemeClr val="bg1"/>
                          </a:solidFill>
                          <a:effectLst/>
                          <a:uLnTx/>
                          <a:uFillTx/>
                          <a:latin typeface="Segoe UI Semibold" panose="020B0502040204020203" pitchFamily="34" charset="0"/>
                          <a:ea typeface="+mn-ea"/>
                          <a:cs typeface="Segoe UI Semibold" panose="020B0502040204020203" pitchFamily="34" charset="0"/>
                        </a:rPr>
                        <a:t>Your work so far</a:t>
                      </a:r>
                    </a:p>
                  </a:txBody>
                  <a:tcPr marL="89572" marR="89572" marT="44785" marB="44785"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r>
                        <a:rPr kumimoji="0" lang="en-US" sz="1400" b="1" i="0" u="none" strike="noStrike" kern="0" cap="none" spc="0" normalizeH="0" baseline="0">
                          <a:ln>
                            <a:noFill/>
                          </a:ln>
                          <a:solidFill>
                            <a:schemeClr val="bg1"/>
                          </a:solidFill>
                          <a:effectLst/>
                          <a:uLnTx/>
                          <a:uFillTx/>
                          <a:latin typeface="Segoe UI Semibold" panose="020B0502040204020203" pitchFamily="34" charset="0"/>
                          <a:ea typeface="+mn-ea"/>
                          <a:cs typeface="Segoe UI Semibold" panose="020B0502040204020203" pitchFamily="34" charset="0"/>
                        </a:rPr>
                        <a:t>How PaaS helps</a:t>
                      </a:r>
                    </a:p>
                  </a:txBody>
                  <a:tcPr marL="89572" marR="89572" marT="44785" marB="44785"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270054449"/>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Hardware purchasing and management</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scale on-demand</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308207974"/>
                  </a:ext>
                </a:extLst>
              </a:tr>
              <a:tr h="365522">
                <a:tc>
                  <a:txBody>
                    <a:bodyPr/>
                    <a:lstStyle/>
                    <a:p>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Protect data with backups (with health checks and retention)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point-in-time restore</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688854763"/>
                  </a:ext>
                </a:extLst>
              </a:tr>
              <a:tr h="365522">
                <a:tc>
                  <a:txBody>
                    <a:bodyPr/>
                    <a:lstStyle/>
                    <a:p>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High availability implementation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99.99% SLA and auto-failover</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255915566"/>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Disaster recovery implementation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geo-redundancy and geo-replication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461877366"/>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Ensure compliance with standards on your own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926842925"/>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Secure your data from malicious users and mistakes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424592129"/>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Role out updates and upgrades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updates and upgrades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826892821"/>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Monitor, troubleshoot, and manage at scale</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569042410"/>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Tune and maintain for predictable performance</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055770248"/>
                  </a:ext>
                </a:extLst>
              </a:tr>
            </a:tbl>
          </a:graphicData>
        </a:graphic>
      </p:graphicFrame>
      <p:sp>
        <p:nvSpPr>
          <p:cNvPr id="3" name="Right Brace 2">
            <a:extLst>
              <a:ext uri="{FF2B5EF4-FFF2-40B4-BE49-F238E27FC236}">
                <a16:creationId xmlns:a16="http://schemas.microsoft.com/office/drawing/2014/main" id="{0BD794D9-5E77-463D-A42F-8DF97708940C}"/>
              </a:ext>
            </a:extLst>
          </p:cNvPr>
          <p:cNvSpPr/>
          <p:nvPr/>
        </p:nvSpPr>
        <p:spPr>
          <a:xfrm rot="5400000">
            <a:off x="9561375" y="3661732"/>
            <a:ext cx="221769" cy="4038291"/>
          </a:xfrm>
          <a:prstGeom prst="rightBrace">
            <a:avLst>
              <a:gd name="adj1" fmla="val 0"/>
              <a:gd name="adj2" fmla="val 50000"/>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60">
              <a:defRPr/>
            </a:pPr>
            <a:endParaRPr lang="en-US" sz="1799">
              <a:solidFill>
                <a:srgbClr val="000000"/>
              </a:solidFill>
              <a:latin typeface="Segoe UI"/>
            </a:endParaRPr>
          </a:p>
        </p:txBody>
      </p:sp>
    </p:spTree>
    <p:extLst>
      <p:ext uri="{BB962C8B-B14F-4D97-AF65-F5344CB8AC3E}">
        <p14:creationId xmlns:p14="http://schemas.microsoft.com/office/powerpoint/2010/main" val="409182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BA1B85-19D3-43C2-9A9A-7C0B01B6B809}"/>
              </a:ext>
            </a:extLst>
          </p:cNvPr>
          <p:cNvPicPr>
            <a:picLocks noChangeAspect="1"/>
          </p:cNvPicPr>
          <p:nvPr/>
        </p:nvPicPr>
        <p:blipFill rotWithShape="1">
          <a:blip r:embed="rId2"/>
          <a:srcRect t="343" b="4658"/>
          <a:stretch/>
        </p:blipFill>
        <p:spPr>
          <a:xfrm>
            <a:off x="20" y="10"/>
            <a:ext cx="12184042" cy="6857990"/>
          </a:xfrm>
          <a:prstGeom prst="rect">
            <a:avLst/>
          </a:prstGeom>
        </p:spPr>
      </p:pic>
    </p:spTree>
    <p:extLst>
      <p:ext uri="{BB962C8B-B14F-4D97-AF65-F5344CB8AC3E}">
        <p14:creationId xmlns:p14="http://schemas.microsoft.com/office/powerpoint/2010/main" val="304033738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34664B-5D0C-4754-8707-7EA1D8C3BF2E}"/>
              </a:ext>
            </a:extLst>
          </p:cNvPr>
          <p:cNvPicPr>
            <a:picLocks noChangeAspect="1"/>
          </p:cNvPicPr>
          <p:nvPr/>
        </p:nvPicPr>
        <p:blipFill>
          <a:blip r:embed="rId2"/>
          <a:stretch>
            <a:fillRect/>
          </a:stretch>
        </p:blipFill>
        <p:spPr>
          <a:xfrm>
            <a:off x="-1" y="15964"/>
            <a:ext cx="12184063" cy="6826071"/>
          </a:xfrm>
          <a:prstGeom prst="rect">
            <a:avLst/>
          </a:prstGeom>
        </p:spPr>
      </p:pic>
    </p:spTree>
    <p:extLst>
      <p:ext uri="{BB962C8B-B14F-4D97-AF65-F5344CB8AC3E}">
        <p14:creationId xmlns:p14="http://schemas.microsoft.com/office/powerpoint/2010/main" val="200899431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BC79AE-24A6-4E96-A845-CA26344B223A}"/>
              </a:ext>
            </a:extLst>
          </p:cNvPr>
          <p:cNvPicPr>
            <a:picLocks noChangeAspect="1"/>
          </p:cNvPicPr>
          <p:nvPr/>
        </p:nvPicPr>
        <p:blipFill rotWithShape="1">
          <a:blip r:embed="rId2"/>
          <a:srcRect l="509"/>
          <a:stretch/>
        </p:blipFill>
        <p:spPr>
          <a:xfrm>
            <a:off x="20" y="10"/>
            <a:ext cx="12184042" cy="6857990"/>
          </a:xfrm>
          <a:prstGeom prst="rect">
            <a:avLst/>
          </a:prstGeom>
        </p:spPr>
      </p:pic>
    </p:spTree>
    <p:extLst>
      <p:ext uri="{BB962C8B-B14F-4D97-AF65-F5344CB8AC3E}">
        <p14:creationId xmlns:p14="http://schemas.microsoft.com/office/powerpoint/2010/main" val="385690192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322A65-A7AA-471F-8BA3-FC47D030F3CF}"/>
              </a:ext>
            </a:extLst>
          </p:cNvPr>
          <p:cNvPicPr>
            <a:picLocks noChangeAspect="1"/>
          </p:cNvPicPr>
          <p:nvPr/>
        </p:nvPicPr>
        <p:blipFill>
          <a:blip r:embed="rId2"/>
          <a:stretch>
            <a:fillRect/>
          </a:stretch>
        </p:blipFill>
        <p:spPr>
          <a:xfrm>
            <a:off x="265069" y="376215"/>
            <a:ext cx="11653923" cy="6105570"/>
          </a:xfrm>
          <a:prstGeom prst="rect">
            <a:avLst/>
          </a:prstGeom>
        </p:spPr>
      </p:pic>
    </p:spTree>
    <p:extLst>
      <p:ext uri="{BB962C8B-B14F-4D97-AF65-F5344CB8AC3E}">
        <p14:creationId xmlns:p14="http://schemas.microsoft.com/office/powerpoint/2010/main" val="124884645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DE103F-ACF9-4B2E-8895-710C99FBBA99}"/>
              </a:ext>
            </a:extLst>
          </p:cNvPr>
          <p:cNvPicPr>
            <a:picLocks noChangeAspect="1"/>
          </p:cNvPicPr>
          <p:nvPr/>
        </p:nvPicPr>
        <p:blipFill rotWithShape="1">
          <a:blip r:embed="rId2"/>
          <a:srcRect r="509"/>
          <a:stretch/>
        </p:blipFill>
        <p:spPr>
          <a:xfrm>
            <a:off x="20" y="10"/>
            <a:ext cx="12184042" cy="6857990"/>
          </a:xfrm>
          <a:prstGeom prst="rect">
            <a:avLst/>
          </a:prstGeom>
        </p:spPr>
      </p:pic>
    </p:spTree>
    <p:extLst>
      <p:ext uri="{BB962C8B-B14F-4D97-AF65-F5344CB8AC3E}">
        <p14:creationId xmlns:p14="http://schemas.microsoft.com/office/powerpoint/2010/main" val="137810065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A984BF-7A48-4CB5-8E38-45C53DB1EC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0665" y="0"/>
            <a:ext cx="4939158" cy="6480175"/>
          </a:xfrm>
          <a:prstGeom prst="rect">
            <a:avLst/>
          </a:prstGeom>
        </p:spPr>
      </p:pic>
    </p:spTree>
    <p:extLst>
      <p:ext uri="{BB962C8B-B14F-4D97-AF65-F5344CB8AC3E}">
        <p14:creationId xmlns:p14="http://schemas.microsoft.com/office/powerpoint/2010/main" val="356857348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C1263AA-C02C-4606-A712-AD4E04643B97}"/>
              </a:ext>
            </a:extLst>
          </p:cNvPr>
          <p:cNvGraphicFramePr>
            <a:graphicFrameLocks noGrp="1"/>
          </p:cNvGraphicFramePr>
          <p:nvPr>
            <p:extLst>
              <p:ext uri="{D42A27DB-BD31-4B8C-83A1-F6EECF244321}">
                <p14:modId xmlns:p14="http://schemas.microsoft.com/office/powerpoint/2010/main" val="703658427"/>
              </p:ext>
            </p:extLst>
          </p:nvPr>
        </p:nvGraphicFramePr>
        <p:xfrm>
          <a:off x="539293" y="171831"/>
          <a:ext cx="11377618" cy="6361823"/>
        </p:xfrm>
        <a:graphic>
          <a:graphicData uri="http://schemas.openxmlformats.org/drawingml/2006/table">
            <a:tbl>
              <a:tblPr firstRow="1" firstCol="1" bandRow="1">
                <a:tableStyleId>{5C22544A-7EE6-4342-B048-85BDC9FD1C3A}</a:tableStyleId>
              </a:tblPr>
              <a:tblGrid>
                <a:gridCol w="3471364">
                  <a:extLst>
                    <a:ext uri="{9D8B030D-6E8A-4147-A177-3AD203B41FA5}">
                      <a16:colId xmlns:a16="http://schemas.microsoft.com/office/drawing/2014/main" val="895096204"/>
                    </a:ext>
                  </a:extLst>
                </a:gridCol>
                <a:gridCol w="7906254">
                  <a:extLst>
                    <a:ext uri="{9D8B030D-6E8A-4147-A177-3AD203B41FA5}">
                      <a16:colId xmlns:a16="http://schemas.microsoft.com/office/drawing/2014/main" val="3611563581"/>
                    </a:ext>
                  </a:extLst>
                </a:gridCol>
              </a:tblGrid>
              <a:tr h="248666">
                <a:tc>
                  <a:txBody>
                    <a:bodyPr/>
                    <a:lstStyle/>
                    <a:p>
                      <a:pPr marL="0" marR="0">
                        <a:spcBef>
                          <a:spcPts val="0"/>
                        </a:spcBef>
                        <a:spcAft>
                          <a:spcPts val="0"/>
                        </a:spcAft>
                      </a:pPr>
                      <a:r>
                        <a:rPr lang="en-US" sz="1400">
                          <a:solidFill>
                            <a:schemeClr val="bg1"/>
                          </a:solidFill>
                          <a:effectLst/>
                        </a:rPr>
                        <a:t>Document </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a:solidFill>
                            <a:schemeClr val="bg1"/>
                          </a:solidFill>
                          <a:effectLst/>
                        </a:rPr>
                        <a:t>When to use it</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1145993479"/>
                  </a:ext>
                </a:extLst>
              </a:tr>
              <a:tr h="373542">
                <a:tc>
                  <a:txBody>
                    <a:bodyPr/>
                    <a:lstStyle/>
                    <a:p>
                      <a:pPr marL="0" marR="0">
                        <a:spcBef>
                          <a:spcPts val="0"/>
                        </a:spcBef>
                        <a:spcAft>
                          <a:spcPts val="0"/>
                        </a:spcAft>
                      </a:pPr>
                      <a:r>
                        <a:rPr lang="en-US" sz="1400" u="sng">
                          <a:solidFill>
                            <a:schemeClr val="bg1"/>
                          </a:solidFill>
                          <a:effectLst/>
                          <a:hlinkClick r:id="rId2">
                            <a:extLst>
                              <a:ext uri="{A12FA001-AC4F-418D-AE19-62706E023703}">
                                <ahyp:hlinkClr xmlns:ahyp="http://schemas.microsoft.com/office/drawing/2018/hyperlinkcolor" val="tx"/>
                              </a:ext>
                            </a:extLst>
                          </a:hlinkClick>
                        </a:rPr>
                        <a:t>What is a Managed Instance (preview)?</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High level details about SQL MI – service description and positioning.</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3473827421"/>
                  </a:ext>
                </a:extLst>
              </a:tr>
              <a:tr h="248666">
                <a:tc>
                  <a:txBody>
                    <a:bodyPr/>
                    <a:lstStyle/>
                    <a:p>
                      <a:pPr marL="0" marR="0">
                        <a:spcBef>
                          <a:spcPts val="0"/>
                        </a:spcBef>
                        <a:spcAft>
                          <a:spcPts val="0"/>
                        </a:spcAft>
                      </a:pPr>
                      <a:r>
                        <a:rPr lang="en-US" sz="1400" u="sng">
                          <a:solidFill>
                            <a:schemeClr val="bg1"/>
                          </a:solidFill>
                          <a:effectLst/>
                          <a:hlinkClick r:id="rId3">
                            <a:extLst>
                              <a:ext uri="{A12FA001-AC4F-418D-AE19-62706E023703}">
                                <ahyp:hlinkClr xmlns:ahyp="http://schemas.microsoft.com/office/drawing/2018/hyperlinkcolor" val="tx"/>
                              </a:ext>
                            </a:extLst>
                          </a:hlinkClick>
                        </a:rPr>
                        <a:t>Azure SQL Database pricing page</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Business model and pricing details.</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960694853"/>
                  </a:ext>
                </a:extLst>
              </a:tr>
              <a:tr h="248666">
                <a:tc>
                  <a:txBody>
                    <a:bodyPr/>
                    <a:lstStyle/>
                    <a:p>
                      <a:pPr marL="0" marR="0">
                        <a:spcBef>
                          <a:spcPts val="0"/>
                        </a:spcBef>
                        <a:spcAft>
                          <a:spcPts val="0"/>
                        </a:spcAft>
                      </a:pPr>
                      <a:r>
                        <a:rPr lang="en-US" sz="1400" u="sng">
                          <a:solidFill>
                            <a:schemeClr val="bg1"/>
                          </a:solidFill>
                          <a:effectLst/>
                          <a:hlinkClick r:id="rId4">
                            <a:extLst>
                              <a:ext uri="{A12FA001-AC4F-418D-AE19-62706E023703}">
                                <ahyp:hlinkClr xmlns:ahyp="http://schemas.microsoft.com/office/drawing/2018/hyperlinkcolor" val="tx"/>
                              </a:ext>
                            </a:extLst>
                          </a:hlinkClick>
                        </a:rPr>
                        <a:t>Azure Hybrid Use Benefit (AHUB)</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a:solidFill>
                            <a:schemeClr val="tx1"/>
                          </a:solidFill>
                          <a:effectLst/>
                        </a:rPr>
                        <a:t>Discount details for customers with SQL Server licenses </a:t>
                      </a:r>
                      <a:endParaRPr lang="en-US" sz="140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2999879426"/>
                  </a:ext>
                </a:extLst>
              </a:tr>
              <a:tr h="461887">
                <a:tc>
                  <a:txBody>
                    <a:bodyPr/>
                    <a:lstStyle/>
                    <a:p>
                      <a:pPr marL="0" marR="0">
                        <a:spcBef>
                          <a:spcPts val="0"/>
                        </a:spcBef>
                        <a:spcAft>
                          <a:spcPts val="0"/>
                        </a:spcAft>
                      </a:pPr>
                      <a:r>
                        <a:rPr lang="en-US" sz="1400" u="sng">
                          <a:solidFill>
                            <a:schemeClr val="bg1"/>
                          </a:solidFill>
                          <a:effectLst/>
                          <a:hlinkClick r:id="rId5">
                            <a:extLst>
                              <a:ext uri="{A12FA001-AC4F-418D-AE19-62706E023703}">
                                <ahyp:hlinkClr xmlns:ahyp="http://schemas.microsoft.com/office/drawing/2018/hyperlinkcolor" val="tx"/>
                              </a:ext>
                            </a:extLst>
                          </a:hlinkClick>
                        </a:rPr>
                        <a:t>Feature comparison: Azure SQL Database versus SQL Server</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High level feature availability matrix and need comparison with SQL Server and rest of SQL Database.</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3153522411"/>
                  </a:ext>
                </a:extLst>
              </a:tr>
              <a:tr h="513617">
                <a:tc>
                  <a:txBody>
                    <a:bodyPr/>
                    <a:lstStyle/>
                    <a:p>
                      <a:pPr marL="0" marR="0">
                        <a:spcBef>
                          <a:spcPts val="0"/>
                        </a:spcBef>
                        <a:spcAft>
                          <a:spcPts val="0"/>
                        </a:spcAft>
                      </a:pPr>
                      <a:r>
                        <a:rPr lang="en-US" sz="1400" u="sng">
                          <a:solidFill>
                            <a:schemeClr val="bg1"/>
                          </a:solidFill>
                          <a:effectLst/>
                          <a:hlinkClick r:id="rId6">
                            <a:extLst>
                              <a:ext uri="{A12FA001-AC4F-418D-AE19-62706E023703}">
                                <ahyp:hlinkClr xmlns:ahyp="http://schemas.microsoft.com/office/drawing/2018/hyperlinkcolor" val="tx"/>
                              </a:ext>
                            </a:extLst>
                          </a:hlinkClick>
                        </a:rPr>
                        <a:t>Azure SQL Database Managed Instance T-SQL differences from SQL Server</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a:solidFill>
                            <a:schemeClr val="tx1"/>
                          </a:solidFill>
                          <a:effectLst/>
                        </a:rPr>
                        <a:t>Detailed functional behavior of SQL MI.</a:t>
                      </a:r>
                      <a:endParaRPr lang="en-US" sz="140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294482073"/>
                  </a:ext>
                </a:extLst>
              </a:tr>
              <a:tr h="248666">
                <a:tc>
                  <a:txBody>
                    <a:bodyPr/>
                    <a:lstStyle/>
                    <a:p>
                      <a:pPr marL="0" marR="0">
                        <a:spcBef>
                          <a:spcPts val="0"/>
                        </a:spcBef>
                        <a:spcAft>
                          <a:spcPts val="0"/>
                        </a:spcAft>
                      </a:pPr>
                      <a:r>
                        <a:rPr lang="en-US" sz="1400" u="sng">
                          <a:solidFill>
                            <a:schemeClr val="bg1"/>
                          </a:solidFill>
                          <a:effectLst/>
                          <a:hlinkClick r:id="rId7">
                            <a:extLst>
                              <a:ext uri="{A12FA001-AC4F-418D-AE19-62706E023703}">
                                <ahyp:hlinkClr xmlns:ahyp="http://schemas.microsoft.com/office/drawing/2018/hyperlinkcolor" val="tx"/>
                              </a:ext>
                            </a:extLst>
                          </a:hlinkClick>
                        </a:rPr>
                        <a:t>Create Managed Instance - Tutorial</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a:solidFill>
                            <a:schemeClr val="tx1"/>
                          </a:solidFill>
                          <a:effectLst/>
                        </a:rPr>
                        <a:t>How to create SQL MI and connect to it (quick getting started guide).</a:t>
                      </a:r>
                      <a:endParaRPr lang="en-US" sz="140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856599486"/>
                  </a:ext>
                </a:extLst>
              </a:tr>
              <a:tr h="1527993">
                <a:tc>
                  <a:txBody>
                    <a:bodyPr/>
                    <a:lstStyle/>
                    <a:p>
                      <a:pPr marL="0" marR="0">
                        <a:spcBef>
                          <a:spcPts val="0"/>
                        </a:spcBef>
                        <a:spcAft>
                          <a:spcPts val="0"/>
                        </a:spcAft>
                      </a:pPr>
                      <a:r>
                        <a:rPr lang="en-US" sz="1400" u="sng">
                          <a:solidFill>
                            <a:schemeClr val="bg1"/>
                          </a:solidFill>
                          <a:effectLst/>
                          <a:hlinkClick r:id="rId8">
                            <a:extLst>
                              <a:ext uri="{A12FA001-AC4F-418D-AE19-62706E023703}">
                                <ahyp:hlinkClr xmlns:ahyp="http://schemas.microsoft.com/office/drawing/2018/hyperlinkcolor" val="tx"/>
                              </a:ext>
                            </a:extLst>
                          </a:hlinkClick>
                        </a:rPr>
                        <a:t>How To: Configure a VNet for Azure SQL Database Managed Instance</a:t>
                      </a:r>
                      <a:r>
                        <a:rPr lang="en-US" sz="1400">
                          <a:solidFill>
                            <a:schemeClr val="bg1"/>
                          </a:solidFill>
                          <a:effectLst/>
                        </a:rPr>
                        <a:t> </a:t>
                      </a:r>
                    </a:p>
                    <a:p>
                      <a:pPr marL="0" marR="0">
                        <a:spcBef>
                          <a:spcPts val="0"/>
                        </a:spcBef>
                        <a:spcAft>
                          <a:spcPts val="0"/>
                        </a:spcAft>
                      </a:pPr>
                      <a:r>
                        <a:rPr lang="en-US" sz="1400">
                          <a:solidFill>
                            <a:schemeClr val="bg1"/>
                          </a:solidFill>
                          <a:effectLst/>
                        </a:rPr>
                        <a:t> </a:t>
                      </a:r>
                    </a:p>
                    <a:p>
                      <a:pPr marL="0" marR="0">
                        <a:spcBef>
                          <a:spcPts val="0"/>
                        </a:spcBef>
                        <a:spcAft>
                          <a:spcPts val="0"/>
                        </a:spcAft>
                      </a:pPr>
                      <a:r>
                        <a:rPr lang="en-US" sz="1400" u="sng">
                          <a:solidFill>
                            <a:schemeClr val="bg1"/>
                          </a:solidFill>
                          <a:effectLst/>
                          <a:hlinkClick r:id="rId9">
                            <a:extLst>
                              <a:ext uri="{A12FA001-AC4F-418D-AE19-62706E023703}">
                                <ahyp:hlinkClr xmlns:ahyp="http://schemas.microsoft.com/office/drawing/2018/hyperlinkcolor" val="tx"/>
                              </a:ext>
                            </a:extLst>
                          </a:hlinkClick>
                        </a:rPr>
                        <a:t>How To: Configure a Custom DNS for Azure SQL Database Managed Instance</a:t>
                      </a:r>
                      <a:endParaRPr lang="en-US" sz="1400">
                        <a:solidFill>
                          <a:schemeClr val="bg1"/>
                        </a:solidFill>
                        <a:effectLst/>
                      </a:endParaRPr>
                    </a:p>
                    <a:p>
                      <a:pPr marL="0" marR="0">
                        <a:spcBef>
                          <a:spcPts val="0"/>
                        </a:spcBef>
                        <a:spcAft>
                          <a:spcPts val="0"/>
                        </a:spcAft>
                      </a:pPr>
                      <a:r>
                        <a:rPr lang="en-US" sz="1400">
                          <a:solidFill>
                            <a:schemeClr val="bg1"/>
                          </a:solidFill>
                          <a:effectLst/>
                        </a:rPr>
                        <a:t> </a:t>
                      </a:r>
                    </a:p>
                    <a:p>
                      <a:pPr marL="0" marR="0">
                        <a:spcBef>
                          <a:spcPts val="0"/>
                        </a:spcBef>
                        <a:spcAft>
                          <a:spcPts val="0"/>
                        </a:spcAft>
                      </a:pPr>
                      <a:r>
                        <a:rPr lang="en-US" sz="1400">
                          <a:solidFill>
                            <a:schemeClr val="bg1"/>
                          </a:solidFill>
                          <a:effectLst/>
                        </a:rPr>
                        <a:t> </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How to makes sure that </a:t>
                      </a:r>
                      <a:r>
                        <a:rPr lang="en-US" sz="1400" dirty="0" err="1">
                          <a:solidFill>
                            <a:schemeClr val="tx1"/>
                          </a:solidFill>
                          <a:effectLst/>
                        </a:rPr>
                        <a:t>VNet</a:t>
                      </a:r>
                      <a:r>
                        <a:rPr lang="en-US" sz="1400" dirty="0">
                          <a:solidFill>
                            <a:schemeClr val="tx1"/>
                          </a:solidFill>
                          <a:effectLst/>
                        </a:rPr>
                        <a:t> is compliant with SQL MI requirements.</a:t>
                      </a:r>
                    </a:p>
                    <a:p>
                      <a:pPr marL="0" marR="0">
                        <a:spcBef>
                          <a:spcPts val="0"/>
                        </a:spcBef>
                        <a:spcAft>
                          <a:spcPts val="0"/>
                        </a:spcAft>
                      </a:pPr>
                      <a:r>
                        <a:rPr lang="en-US" sz="1400" dirty="0">
                          <a:solidFill>
                            <a:schemeClr val="tx1"/>
                          </a:solidFill>
                          <a:effectLst/>
                        </a:rPr>
                        <a:t> </a:t>
                      </a:r>
                    </a:p>
                    <a:p>
                      <a:pPr marL="0" marR="0">
                        <a:spcBef>
                          <a:spcPts val="0"/>
                        </a:spcBef>
                        <a:spcAft>
                          <a:spcPts val="0"/>
                        </a:spcAft>
                      </a:pPr>
                      <a:r>
                        <a:rPr lang="en-US" sz="1400" dirty="0">
                          <a:solidFill>
                            <a:schemeClr val="tx1"/>
                          </a:solidFill>
                          <a:effectLst/>
                        </a:rPr>
                        <a:t>Networking misconfiguration is currently the most frequent reason that prevents customers from deploying SQL MI successfully.</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823454639"/>
                  </a:ext>
                </a:extLst>
              </a:tr>
              <a:tr h="675108">
                <a:tc>
                  <a:txBody>
                    <a:bodyPr/>
                    <a:lstStyle/>
                    <a:p>
                      <a:pPr marL="0" marR="0">
                        <a:spcBef>
                          <a:spcPts val="0"/>
                        </a:spcBef>
                        <a:spcAft>
                          <a:spcPts val="0"/>
                        </a:spcAft>
                      </a:pPr>
                      <a:r>
                        <a:rPr lang="en-US" sz="1400" u="sng">
                          <a:solidFill>
                            <a:schemeClr val="bg1"/>
                          </a:solidFill>
                          <a:effectLst/>
                          <a:hlinkClick r:id="rId10">
                            <a:extLst>
                              <a:ext uri="{A12FA001-AC4F-418D-AE19-62706E023703}">
                                <ahyp:hlinkClr xmlns:ahyp="http://schemas.microsoft.com/office/drawing/2018/hyperlinkcolor" val="tx"/>
                              </a:ext>
                            </a:extLst>
                          </a:hlinkClick>
                        </a:rPr>
                        <a:t>Connect your application to Azure SQL Database Managed Instance</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High level of detail how to connect app to MI (supported scenarios, high level steps, links on detailed how-to).</a:t>
                      </a:r>
                    </a:p>
                    <a:p>
                      <a:pPr marL="0" marR="0">
                        <a:spcBef>
                          <a:spcPts val="0"/>
                        </a:spcBef>
                        <a:spcAft>
                          <a:spcPts val="0"/>
                        </a:spcAft>
                      </a:pPr>
                      <a:r>
                        <a:rPr lang="en-US" sz="1400" dirty="0">
                          <a:solidFill>
                            <a:schemeClr val="tx1"/>
                          </a:solidFill>
                          <a:effectLst/>
                        </a:rPr>
                        <a:t> </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3510488629"/>
                  </a:ext>
                </a:extLst>
              </a:tr>
              <a:tr h="888329">
                <a:tc>
                  <a:txBody>
                    <a:bodyPr/>
                    <a:lstStyle/>
                    <a:p>
                      <a:pPr marL="0" marR="0">
                        <a:spcBef>
                          <a:spcPts val="0"/>
                        </a:spcBef>
                        <a:spcAft>
                          <a:spcPts val="0"/>
                        </a:spcAft>
                      </a:pPr>
                      <a:r>
                        <a:rPr lang="en-US" sz="1400" u="sng">
                          <a:solidFill>
                            <a:schemeClr val="bg1"/>
                          </a:solidFill>
                          <a:effectLst/>
                          <a:hlinkClick r:id="rId11">
                            <a:extLst>
                              <a:ext uri="{A12FA001-AC4F-418D-AE19-62706E023703}">
                                <ahyp:hlinkClr xmlns:ahyp="http://schemas.microsoft.com/office/drawing/2018/hyperlinkcolor" val="tx"/>
                              </a:ext>
                            </a:extLst>
                          </a:hlinkClick>
                        </a:rPr>
                        <a:t>SQL Server instance migration to Azure SQL Database Managed Instance</a:t>
                      </a:r>
                      <a:endParaRPr lang="en-US" sz="1400">
                        <a:solidFill>
                          <a:schemeClr val="bg1"/>
                        </a:solidFill>
                        <a:effectLst/>
                      </a:endParaRPr>
                    </a:p>
                    <a:p>
                      <a:pPr marL="0" marR="0">
                        <a:spcBef>
                          <a:spcPts val="0"/>
                        </a:spcBef>
                        <a:spcAft>
                          <a:spcPts val="0"/>
                        </a:spcAft>
                      </a:pPr>
                      <a:r>
                        <a:rPr lang="en-US" sz="1400">
                          <a:solidFill>
                            <a:schemeClr val="bg1"/>
                          </a:solidFill>
                          <a:effectLst/>
                        </a:rPr>
                        <a:t> </a:t>
                      </a:r>
                    </a:p>
                    <a:p>
                      <a:pPr marL="0" marR="0">
                        <a:spcBef>
                          <a:spcPts val="0"/>
                        </a:spcBef>
                        <a:spcAft>
                          <a:spcPts val="0"/>
                        </a:spcAft>
                      </a:pPr>
                      <a:r>
                        <a:rPr lang="en-US" sz="1400">
                          <a:solidFill>
                            <a:schemeClr val="bg1"/>
                          </a:solidFill>
                          <a:effectLst/>
                        </a:rPr>
                        <a:t> </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Various options to migrate application to SQL MI.</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3749825641"/>
                  </a:ext>
                </a:extLst>
              </a:tr>
              <a:tr h="675108">
                <a:tc>
                  <a:txBody>
                    <a:bodyPr/>
                    <a:lstStyle/>
                    <a:p>
                      <a:pPr marL="0" marR="0">
                        <a:spcBef>
                          <a:spcPts val="0"/>
                        </a:spcBef>
                        <a:spcAft>
                          <a:spcPts val="0"/>
                        </a:spcAft>
                      </a:pPr>
                      <a:r>
                        <a:rPr lang="en-US" sz="1400" u="sng">
                          <a:solidFill>
                            <a:schemeClr val="bg1"/>
                          </a:solidFill>
                          <a:effectLst/>
                          <a:hlinkClick r:id="rId12">
                            <a:extLst>
                              <a:ext uri="{A12FA001-AC4F-418D-AE19-62706E023703}">
                                <ahyp:hlinkClr xmlns:ahyp="http://schemas.microsoft.com/office/drawing/2018/hyperlinkcolor" val="tx"/>
                              </a:ext>
                            </a:extLst>
                          </a:hlinkClick>
                        </a:rPr>
                        <a:t>Azure Support plans</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Explore the range of Azure support options and choose the plan that best fits, whether you're a developer just starting your cloud journey or a large organization deploying business-critical, strategic applications.</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2565141223"/>
                  </a:ext>
                </a:extLst>
              </a:tr>
              <a:tr h="248666">
                <a:tc>
                  <a:txBody>
                    <a:bodyPr/>
                    <a:lstStyle/>
                    <a:p>
                      <a:pPr marL="0" marR="0">
                        <a:spcBef>
                          <a:spcPts val="0"/>
                        </a:spcBef>
                        <a:spcAft>
                          <a:spcPts val="0"/>
                        </a:spcAft>
                      </a:pPr>
                      <a:r>
                        <a:rPr lang="en-US" sz="1400" u="sng">
                          <a:solidFill>
                            <a:schemeClr val="bg1"/>
                          </a:solidFill>
                          <a:effectLst/>
                          <a:hlinkClick r:id="rId13">
                            <a:extLst>
                              <a:ext uri="{A12FA001-AC4F-418D-AE19-62706E023703}">
                                <ahyp:hlinkClr xmlns:ahyp="http://schemas.microsoft.com/office/drawing/2018/hyperlinkcolor" val="tx"/>
                              </a:ext>
                            </a:extLst>
                          </a:hlinkClick>
                        </a:rPr>
                        <a:t>How to create Azure support request</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Step by step instructions to open support ticket</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2861427775"/>
                  </a:ext>
                </a:extLst>
              </a:tr>
            </a:tbl>
          </a:graphicData>
        </a:graphic>
      </p:graphicFrame>
    </p:spTree>
    <p:extLst>
      <p:ext uri="{BB962C8B-B14F-4D97-AF65-F5344CB8AC3E}">
        <p14:creationId xmlns:p14="http://schemas.microsoft.com/office/powerpoint/2010/main" val="328864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53B3-2EBB-466D-9491-9F32B88B615C}"/>
              </a:ext>
            </a:extLst>
          </p:cNvPr>
          <p:cNvSpPr>
            <a:spLocks noGrp="1"/>
          </p:cNvSpPr>
          <p:nvPr>
            <p:ph type="title"/>
          </p:nvPr>
        </p:nvSpPr>
        <p:spPr>
          <a:xfrm>
            <a:off x="837655" y="365127"/>
            <a:ext cx="10508754" cy="687610"/>
          </a:xfrm>
        </p:spPr>
        <p:txBody>
          <a:bodyPr>
            <a:normAutofit fontScale="90000"/>
          </a:bodyPr>
          <a:lstStyle/>
          <a:p>
            <a:r>
              <a:rPr lang="it-IT" dirty="0"/>
              <a:t>Other Useful references</a:t>
            </a:r>
          </a:p>
        </p:txBody>
      </p:sp>
      <p:sp>
        <p:nvSpPr>
          <p:cNvPr id="3" name="Content Placeholder 2">
            <a:extLst>
              <a:ext uri="{FF2B5EF4-FFF2-40B4-BE49-F238E27FC236}">
                <a16:creationId xmlns:a16="http://schemas.microsoft.com/office/drawing/2014/main" id="{7525D7AB-3F38-46B5-AACE-B84B49576448}"/>
              </a:ext>
            </a:extLst>
          </p:cNvPr>
          <p:cNvSpPr>
            <a:spLocks noGrp="1"/>
          </p:cNvSpPr>
          <p:nvPr>
            <p:ph idx="1"/>
          </p:nvPr>
        </p:nvSpPr>
        <p:spPr>
          <a:xfrm>
            <a:off x="837655" y="1412776"/>
            <a:ext cx="10508754" cy="5328592"/>
          </a:xfrm>
        </p:spPr>
        <p:txBody>
          <a:bodyPr>
            <a:normAutofit fontScale="62500" lnSpcReduction="20000"/>
          </a:bodyPr>
          <a:lstStyle/>
          <a:p>
            <a:r>
              <a:rPr lang="en-US" dirty="0"/>
              <a:t>Ultimate guide for creating and configuring </a:t>
            </a:r>
            <a:r>
              <a:rPr lang="en-AU" dirty="0"/>
              <a:t>Azure SQL Managed Instance </a:t>
            </a:r>
            <a:endParaRPr lang="it-IT" dirty="0"/>
          </a:p>
          <a:p>
            <a:pPr marL="1213625" lvl="1" indent="-604418"/>
            <a:r>
              <a:rPr lang="it-IT" dirty="0">
                <a:hlinkClick r:id="rId2"/>
              </a:rPr>
              <a:t>https://medium.com/azure-sqldb-managed-instance/the-ultimate-guide-for-creating-and-configuring-azure-sql-managed-instance-environment-91ff58c0be01</a:t>
            </a:r>
            <a:endParaRPr lang="it-IT" dirty="0"/>
          </a:p>
          <a:p>
            <a:pPr marL="1213625" lvl="1" indent="-604418"/>
            <a:r>
              <a:rPr lang="en-US" sz="2400" dirty="0"/>
              <a:t>https://social.technet.microsoft.com/wiki/contents/articles/52410.azure-databases-introduction-to-sql-managed-instances.aspx</a:t>
            </a:r>
            <a:endParaRPr lang="it-IT" dirty="0"/>
          </a:p>
          <a:p>
            <a:r>
              <a:rPr lang="it-IT" dirty="0"/>
              <a:t>Feature Comparison</a:t>
            </a:r>
          </a:p>
          <a:p>
            <a:pPr marL="1213625" lvl="1" indent="-604418"/>
            <a:r>
              <a:rPr lang="it-IT" dirty="0">
                <a:hlinkClick r:id="rId3"/>
              </a:rPr>
              <a:t>https://docs.microsoft.com/en-au/azure/sql-database/sql-database-features</a:t>
            </a:r>
            <a:endParaRPr lang="it-IT" dirty="0"/>
          </a:p>
          <a:p>
            <a:r>
              <a:rPr lang="it-IT" dirty="0"/>
              <a:t>Performance Differences</a:t>
            </a:r>
          </a:p>
          <a:p>
            <a:pPr marL="1213625" lvl="1" indent="-604418"/>
            <a:r>
              <a:rPr lang="it-IT" dirty="0">
                <a:hlinkClick r:id="rId4"/>
              </a:rPr>
              <a:t>https://azure.microsoft.com/en-us/blog/key-causes-of-performance-differences-between-sql-managed-instance-and-sql-server</a:t>
            </a:r>
            <a:endParaRPr lang="it-IT" dirty="0"/>
          </a:p>
          <a:p>
            <a:r>
              <a:rPr lang="en-US" dirty="0"/>
              <a:t>Azure SQL Managed Instance network environment</a:t>
            </a:r>
            <a:endParaRPr lang="it-IT" dirty="0"/>
          </a:p>
          <a:p>
            <a:pPr marL="1213625" lvl="1" indent="-604418"/>
            <a:r>
              <a:rPr lang="it-IT" dirty="0"/>
              <a:t>https://blogs.msdn.microsoft.com/sqlserverstorageengine/2018/07/02/deploy-azure-sql-managed-instance-network-environment-using-arm/</a:t>
            </a:r>
          </a:p>
          <a:p>
            <a:r>
              <a:rPr lang="en-US" dirty="0"/>
              <a:t>Storage layer in General Purpose</a:t>
            </a:r>
            <a:endParaRPr lang="it-IT" dirty="0"/>
          </a:p>
          <a:p>
            <a:pPr marL="1213625" lvl="1" indent="-604418"/>
            <a:r>
              <a:rPr lang="it-IT" dirty="0">
                <a:hlinkClick r:id="rId5"/>
              </a:rPr>
              <a:t>https://medium.com/azure-sqldb-managed-instance/file-layout-in-general-purpose-azure-sql-managed-instance-cf21fff9c76c</a:t>
            </a:r>
            <a:endParaRPr lang="it-IT" dirty="0"/>
          </a:p>
          <a:p>
            <a:r>
              <a:rPr lang="it-IT" dirty="0"/>
              <a:t>Migration Considerations</a:t>
            </a:r>
          </a:p>
          <a:p>
            <a:pPr marL="1213625" lvl="1" indent="-604418"/>
            <a:r>
              <a:rPr lang="it-IT" dirty="0">
                <a:hlinkClick r:id="rId6"/>
              </a:rPr>
              <a:t>https://blogs.technet.microsoft.com/hybridcloudbp/2018/11/02/migration-from-sql-server-to-azure-sql-database-managed-instance/</a:t>
            </a:r>
            <a:r>
              <a:rPr lang="it-IT" dirty="0"/>
              <a:t> </a:t>
            </a:r>
          </a:p>
          <a:p>
            <a:r>
              <a:rPr lang="it-IT" dirty="0"/>
              <a:t>SQL backup to Azure Blob Storage </a:t>
            </a:r>
            <a:r>
              <a:rPr lang="it-IT" dirty="0" err="1"/>
              <a:t>cheat</a:t>
            </a:r>
            <a:r>
              <a:rPr lang="it-IT" dirty="0"/>
              <a:t> </a:t>
            </a:r>
            <a:r>
              <a:rPr lang="it-IT" dirty="0" err="1"/>
              <a:t>sheet</a:t>
            </a:r>
            <a:r>
              <a:rPr lang="it-IT" dirty="0"/>
              <a:t>:</a:t>
            </a:r>
          </a:p>
          <a:p>
            <a:pPr lvl="1"/>
            <a:r>
              <a:rPr lang="it-IT" dirty="0">
                <a:hlinkClick r:id="rId7"/>
              </a:rPr>
              <a:t>https://techcommunity.microsoft.com/t5/DataCAT/SQL-Server-Backup-to-URL-a-cheat-sheet/ba-p/346358</a:t>
            </a:r>
            <a:endParaRPr lang="it-IT" dirty="0"/>
          </a:p>
          <a:p>
            <a:pPr marL="1213625" lvl="1" indent="-604418"/>
            <a:endParaRPr lang="it-IT" dirty="0"/>
          </a:p>
        </p:txBody>
      </p:sp>
    </p:spTree>
    <p:extLst>
      <p:ext uri="{BB962C8B-B14F-4D97-AF65-F5344CB8AC3E}">
        <p14:creationId xmlns:p14="http://schemas.microsoft.com/office/powerpoint/2010/main" val="25144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53B3-2EBB-466D-9491-9F32B88B615C}"/>
              </a:ext>
            </a:extLst>
          </p:cNvPr>
          <p:cNvSpPr>
            <a:spLocks noGrp="1"/>
          </p:cNvSpPr>
          <p:nvPr>
            <p:ph type="title"/>
          </p:nvPr>
        </p:nvSpPr>
        <p:spPr/>
        <p:txBody>
          <a:bodyPr/>
          <a:lstStyle/>
          <a:p>
            <a:r>
              <a:rPr lang="it-IT" dirty="0"/>
              <a:t>SQLBits</a:t>
            </a:r>
          </a:p>
        </p:txBody>
      </p:sp>
      <p:sp>
        <p:nvSpPr>
          <p:cNvPr id="3" name="Content Placeholder 2">
            <a:extLst>
              <a:ext uri="{FF2B5EF4-FFF2-40B4-BE49-F238E27FC236}">
                <a16:creationId xmlns:a16="http://schemas.microsoft.com/office/drawing/2014/main" id="{7525D7AB-3F38-46B5-AACE-B84B49576448}"/>
              </a:ext>
            </a:extLst>
          </p:cNvPr>
          <p:cNvSpPr>
            <a:spLocks noGrp="1"/>
          </p:cNvSpPr>
          <p:nvPr>
            <p:ph idx="1"/>
          </p:nvPr>
        </p:nvSpPr>
        <p:spPr>
          <a:xfrm>
            <a:off x="837655" y="1484784"/>
            <a:ext cx="10582968" cy="4692179"/>
          </a:xfrm>
        </p:spPr>
        <p:txBody>
          <a:bodyPr>
            <a:normAutofit/>
          </a:bodyPr>
          <a:lstStyle/>
          <a:p>
            <a:r>
              <a:rPr lang="en-US" dirty="0"/>
              <a:t>Making Managed Instance Perform, a dive into storage</a:t>
            </a:r>
            <a:endParaRPr lang="it-IT" dirty="0"/>
          </a:p>
          <a:p>
            <a:pPr marL="1213625" lvl="1" indent="-604418"/>
            <a:r>
              <a:rPr lang="en-AU" dirty="0">
                <a:hlinkClick r:id="rId2"/>
              </a:rPr>
              <a:t>https://sqlbits.com/Sessions/Event18/Introduction_to_Managed_Instances</a:t>
            </a:r>
            <a:endParaRPr lang="it-IT" dirty="0"/>
          </a:p>
          <a:p>
            <a:r>
              <a:rPr lang="it-IT" dirty="0"/>
              <a:t>Managed Instances Deep Dive</a:t>
            </a:r>
          </a:p>
          <a:p>
            <a:pPr marL="1213625" lvl="1" indent="-604418"/>
            <a:r>
              <a:rPr lang="en-AU" dirty="0">
                <a:hlinkClick r:id="rId3"/>
              </a:rPr>
              <a:t>https://sqlbits.com/Sessions/Event18/Managed_Instances_Deep_Dive </a:t>
            </a:r>
            <a:endParaRPr lang="en-AU" dirty="0"/>
          </a:p>
          <a:p>
            <a:r>
              <a:rPr lang="it-IT" dirty="0"/>
              <a:t>Hyperscale for Azure SQL DB</a:t>
            </a:r>
          </a:p>
          <a:p>
            <a:pPr lvl="1"/>
            <a:r>
              <a:rPr lang="en-AU" dirty="0">
                <a:hlinkClick r:id="rId4"/>
              </a:rPr>
              <a:t>https://sqlbits.com/Sessions/Event18/Hyperscale_for_Azure_SQL_DB</a:t>
            </a:r>
            <a:endParaRPr lang="en-AU" dirty="0"/>
          </a:p>
          <a:p>
            <a:r>
              <a:rPr lang="en-US" dirty="0"/>
              <a:t>Azure Managed Instances—Your Bridge to the Cloud</a:t>
            </a:r>
          </a:p>
          <a:p>
            <a:pPr lvl="1"/>
            <a:r>
              <a:rPr lang="en-AU" dirty="0">
                <a:hlinkClick r:id="rId5"/>
              </a:rPr>
              <a:t>https://sqlbits.com/Sessions/Event18/Azure_Managed_Instances_Your_Bridge_to_the_Cloud2</a:t>
            </a:r>
            <a:endParaRPr lang="en-AU" dirty="0"/>
          </a:p>
          <a:p>
            <a:pPr lvl="1"/>
            <a:endParaRPr lang="en-AU" dirty="0"/>
          </a:p>
          <a:p>
            <a:endParaRPr lang="en-AU" dirty="0"/>
          </a:p>
          <a:p>
            <a:endParaRPr lang="en-AU" dirty="0"/>
          </a:p>
          <a:p>
            <a:endParaRPr lang="en-AU" dirty="0"/>
          </a:p>
          <a:p>
            <a:endParaRPr lang="en-AU" dirty="0"/>
          </a:p>
          <a:p>
            <a:endParaRPr lang="en-AU" dirty="0"/>
          </a:p>
          <a:p>
            <a:pPr marL="609207" lvl="1" indent="0">
              <a:buNone/>
            </a:pPr>
            <a:endParaRPr lang="it-IT" dirty="0"/>
          </a:p>
        </p:txBody>
      </p:sp>
    </p:spTree>
    <p:extLst>
      <p:ext uri="{BB962C8B-B14F-4D97-AF65-F5344CB8AC3E}">
        <p14:creationId xmlns:p14="http://schemas.microsoft.com/office/powerpoint/2010/main" val="415494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2A5F716-98EF-42EF-A471-87C6DFDCC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40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9" name="Freeform: Shape 8">
            <a:extLst>
              <a:ext uri="{FF2B5EF4-FFF2-40B4-BE49-F238E27FC236}">
                <a16:creationId xmlns:a16="http://schemas.microsoft.com/office/drawing/2014/main" id="{B87687D8-4EF1-4EF2-BF7E-74BB4A3D1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2500" y="2300932"/>
            <a:ext cx="4415880"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2" name="Content Placeholder 3" descr="Risultati immagini per do you have questions">
            <a:extLst>
              <a:ext uri="{FF2B5EF4-FFF2-40B4-BE49-F238E27FC236}">
                <a16:creationId xmlns:a16="http://schemas.microsoft.com/office/drawing/2014/main" id="{50D209FE-A57E-4C40-B8A7-20D6F27B74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1" r="1771" b="-2"/>
          <a:stretch/>
        </p:blipFill>
        <p:spPr bwMode="auto">
          <a:xfrm>
            <a:off x="2353045" y="544297"/>
            <a:ext cx="7756870" cy="5343065"/>
          </a:xfrm>
          <a:custGeom>
            <a:avLst/>
            <a:gdLst>
              <a:gd name="connsiteX0" fmla="*/ 3025687 w 7761924"/>
              <a:gd name="connsiteY0" fmla="*/ 76 h 5343065"/>
              <a:gd name="connsiteX1" fmla="*/ 3372722 w 7761924"/>
              <a:gd name="connsiteY1" fmla="*/ 16088 h 5343065"/>
              <a:gd name="connsiteX2" fmla="*/ 7761924 w 7761924"/>
              <a:gd name="connsiteY2" fmla="*/ 3316816 h 5343065"/>
              <a:gd name="connsiteX3" fmla="*/ 3701109 w 7761924"/>
              <a:gd name="connsiteY3" fmla="*/ 5320611 h 5343065"/>
              <a:gd name="connsiteX4" fmla="*/ 36290 w 7761924"/>
              <a:gd name="connsiteY4" fmla="*/ 2696959 h 5343065"/>
              <a:gd name="connsiteX5" fmla="*/ 3025687 w 7761924"/>
              <a:gd name="connsiteY5" fmla="*/ 76 h 53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0754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72AD3D-8470-4B5C-A299-74D5C76FC28C}"/>
              </a:ext>
            </a:extLst>
          </p:cNvPr>
          <p:cNvPicPr>
            <a:picLocks noChangeAspect="1"/>
          </p:cNvPicPr>
          <p:nvPr/>
        </p:nvPicPr>
        <p:blipFill>
          <a:blip r:embed="rId2"/>
          <a:stretch>
            <a:fillRect/>
          </a:stretch>
        </p:blipFill>
        <p:spPr>
          <a:xfrm>
            <a:off x="-1" y="18854"/>
            <a:ext cx="12184063" cy="6820291"/>
          </a:xfrm>
          <a:prstGeom prst="rect">
            <a:avLst/>
          </a:prstGeom>
        </p:spPr>
      </p:pic>
    </p:spTree>
    <p:extLst>
      <p:ext uri="{BB962C8B-B14F-4D97-AF65-F5344CB8AC3E}">
        <p14:creationId xmlns:p14="http://schemas.microsoft.com/office/powerpoint/2010/main" val="175078600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Be Grateful and I shall give you more…’">
            <a:extLst>
              <a:ext uri="{FF2B5EF4-FFF2-40B4-BE49-F238E27FC236}">
                <a16:creationId xmlns:a16="http://schemas.microsoft.com/office/drawing/2014/main" id="{FA61DDBE-1625-4A21-9B6D-0F25C724D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09" r="6960"/>
          <a:stretch/>
        </p:blipFill>
        <p:spPr bwMode="auto">
          <a:xfrm>
            <a:off x="20" y="10"/>
            <a:ext cx="12184042"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6266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 y="1583115"/>
            <a:ext cx="12184063" cy="4733508"/>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a:gradFill>
                <a:gsLst>
                  <a:gs pos="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269064" y="360960"/>
            <a:ext cx="11648252" cy="492122"/>
          </a:xfrm>
        </p:spPr>
        <p:txBody>
          <a:bodyPr>
            <a:normAutofit fontScale="90000"/>
          </a:bodyPr>
          <a:lstStyle/>
          <a:p>
            <a:pPr algn="ctr"/>
            <a:r>
              <a:rPr lang="en-US" sz="3198" cap="all">
                <a:solidFill>
                  <a:schemeClr val="tx2"/>
                </a:solidFill>
                <a:latin typeface="Segoe UI Semilight" panose="020B0402040204020203" pitchFamily="34" charset="0"/>
                <a:ea typeface="Segoe UI Semilight" charset="0"/>
                <a:cs typeface="Segoe UI Semilight" panose="020B0402040204020203" pitchFamily="34" charset="0"/>
              </a:rPr>
              <a:t>Introducing Azure SQL Database Managed Instance</a:t>
            </a:r>
          </a:p>
        </p:txBody>
      </p:sp>
      <p:sp>
        <p:nvSpPr>
          <p:cNvPr id="9" name="Arrow: Right 11">
            <a:extLst>
              <a:ext uri="{FF2B5EF4-FFF2-40B4-BE49-F238E27FC236}">
                <a16:creationId xmlns:a16="http://schemas.microsoft.com/office/drawing/2014/main" id="{6600A3E6-8AB6-40F1-A856-EA26B993AE6D}"/>
              </a:ext>
            </a:extLst>
          </p:cNvPr>
          <p:cNvSpPr/>
          <p:nvPr/>
        </p:nvSpPr>
        <p:spPr>
          <a:xfrm rot="5400000">
            <a:off x="8668200" y="3861941"/>
            <a:ext cx="587445" cy="1174892"/>
          </a:xfrm>
          <a:custGeom>
            <a:avLst/>
            <a:gdLst>
              <a:gd name="connsiteX0" fmla="*/ 0 w 1184711"/>
              <a:gd name="connsiteY0" fmla="*/ 0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7" fmla="*/ 0 w 1184711"/>
              <a:gd name="connsiteY7" fmla="*/ 0 h 117565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0" fmla="*/ 0 w 1184711"/>
              <a:gd name="connsiteY0" fmla="*/ 1175657 h 1267097"/>
              <a:gd name="connsiteX1" fmla="*/ 596883 w 1184711"/>
              <a:gd name="connsiteY1" fmla="*/ 0 h 1267097"/>
              <a:gd name="connsiteX2" fmla="*/ 596883 w 1184711"/>
              <a:gd name="connsiteY2" fmla="*/ 0 h 1267097"/>
              <a:gd name="connsiteX3" fmla="*/ 1184711 w 1184711"/>
              <a:gd name="connsiteY3" fmla="*/ 587829 h 1267097"/>
              <a:gd name="connsiteX4" fmla="*/ 596883 w 1184711"/>
              <a:gd name="connsiteY4" fmla="*/ 1175657 h 1267097"/>
              <a:gd name="connsiteX5" fmla="*/ 596883 w 1184711"/>
              <a:gd name="connsiteY5" fmla="*/ 1175657 h 1267097"/>
              <a:gd name="connsiteX6" fmla="*/ 91440 w 1184711"/>
              <a:gd name="connsiteY6" fmla="*/ 1267097 h 126709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0" fmla="*/ 0 w 587828"/>
              <a:gd name="connsiteY0" fmla="*/ 0 h 1175657"/>
              <a:gd name="connsiteX1" fmla="*/ 0 w 587828"/>
              <a:gd name="connsiteY1" fmla="*/ 0 h 1175657"/>
              <a:gd name="connsiteX2" fmla="*/ 587828 w 587828"/>
              <a:gd name="connsiteY2" fmla="*/ 587829 h 1175657"/>
              <a:gd name="connsiteX3" fmla="*/ 0 w 587828"/>
              <a:gd name="connsiteY3" fmla="*/ 1175657 h 1175657"/>
              <a:gd name="connsiteX4" fmla="*/ 0 w 587828"/>
              <a:gd name="connsiteY4" fmla="*/ 1175657 h 1175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1175657">
                <a:moveTo>
                  <a:pt x="0" y="0"/>
                </a:moveTo>
                <a:lnTo>
                  <a:pt x="0" y="0"/>
                </a:lnTo>
                <a:lnTo>
                  <a:pt x="587828" y="587829"/>
                </a:lnTo>
                <a:lnTo>
                  <a:pt x="0" y="1175657"/>
                </a:lnTo>
                <a:lnTo>
                  <a:pt x="0" y="1175657"/>
                </a:lnTo>
              </a:path>
            </a:pathLst>
          </a:custGeom>
          <a:ln w="12700">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60">
              <a:defRPr/>
            </a:pPr>
            <a:endParaRPr lang="en-US" sz="1799">
              <a:solidFill>
                <a:srgbClr val="FFFFFF"/>
              </a:solidFill>
              <a:latin typeface="Segoe UI"/>
            </a:endParaRPr>
          </a:p>
        </p:txBody>
      </p:sp>
      <p:sp>
        <p:nvSpPr>
          <p:cNvPr id="10" name="Title 1">
            <a:extLst>
              <a:ext uri="{FF2B5EF4-FFF2-40B4-BE49-F238E27FC236}">
                <a16:creationId xmlns:a16="http://schemas.microsoft.com/office/drawing/2014/main" id="{DFDB04CA-B496-40D8-9E32-CFC40B6DB936}"/>
              </a:ext>
            </a:extLst>
          </p:cNvPr>
          <p:cNvSpPr txBox="1">
            <a:spLocks/>
          </p:cNvSpPr>
          <p:nvPr/>
        </p:nvSpPr>
        <p:spPr>
          <a:xfrm>
            <a:off x="7699177" y="4794703"/>
            <a:ext cx="2785075" cy="584394"/>
          </a:xfrm>
          <a:prstGeom prst="rect">
            <a:avLst/>
          </a:prstGeom>
          <a:ln>
            <a:noFill/>
          </a:ln>
        </p:spPr>
        <p:txBody>
          <a:bodyPr vert="horz" wrap="square" lIns="91380" tIns="45690" rIns="91380" bIns="4569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3760">
              <a:lnSpc>
                <a:spcPct val="100000"/>
              </a:lnSpc>
              <a:defRPr/>
            </a:pPr>
            <a:r>
              <a:rPr lang="en-US" sz="1599" b="1" dirty="0">
                <a:solidFill>
                  <a:srgbClr val="FFFF00"/>
                </a:solidFill>
                <a:latin typeface="Segoe UI Semilight" panose="020B0402040204020203" pitchFamily="34" charset="0"/>
                <a:cs typeface="Segoe UI Semilight" panose="020B0402040204020203" pitchFamily="34" charset="0"/>
              </a:rPr>
              <a:t>Best for modernization at scale with low cost and effort</a:t>
            </a:r>
          </a:p>
        </p:txBody>
      </p:sp>
      <p:sp>
        <p:nvSpPr>
          <p:cNvPr id="11" name="Rectangle 10">
            <a:extLst>
              <a:ext uri="{FF2B5EF4-FFF2-40B4-BE49-F238E27FC236}">
                <a16:creationId xmlns:a16="http://schemas.microsoft.com/office/drawing/2014/main" id="{04D5F769-5A8E-408C-B605-B85CE94D35E0}"/>
              </a:ext>
            </a:extLst>
          </p:cNvPr>
          <p:cNvSpPr/>
          <p:nvPr/>
        </p:nvSpPr>
        <p:spPr bwMode="auto">
          <a:xfrm>
            <a:off x="4793847" y="2454017"/>
            <a:ext cx="2710954" cy="662554"/>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13760">
              <a:lnSpc>
                <a:spcPct val="90000"/>
              </a:lnSpc>
              <a:spcAft>
                <a:spcPts val="600"/>
              </a:spcAft>
              <a:defRPr/>
            </a:pPr>
            <a:r>
              <a:rPr lang="en-US" sz="1399" b="1">
                <a:solidFill>
                  <a:srgbClr val="FFFFFF"/>
                </a:solidFill>
                <a:latin typeface="Segoe UI"/>
              </a:rPr>
              <a:t>         </a:t>
            </a:r>
            <a:r>
              <a:rPr lang="en-US" sz="1799" b="1">
                <a:solidFill>
                  <a:srgbClr val="FFFFFF"/>
                </a:solidFill>
                <a:latin typeface="Segoe UI"/>
              </a:rPr>
              <a:t>Elastic Pool</a:t>
            </a:r>
            <a:endParaRPr lang="en-US" sz="1399" b="1">
              <a:solidFill>
                <a:srgbClr val="FFFFFF"/>
              </a:solidFill>
              <a:latin typeface="Segoe UI"/>
            </a:endParaRPr>
          </a:p>
        </p:txBody>
      </p:sp>
      <p:grpSp>
        <p:nvGrpSpPr>
          <p:cNvPr id="13" name="Group 12">
            <a:extLst>
              <a:ext uri="{FF2B5EF4-FFF2-40B4-BE49-F238E27FC236}">
                <a16:creationId xmlns:a16="http://schemas.microsoft.com/office/drawing/2014/main" id="{5CBF0AFB-EA91-47E9-94DC-91F0467BE382}"/>
              </a:ext>
            </a:extLst>
          </p:cNvPr>
          <p:cNvGrpSpPr/>
          <p:nvPr/>
        </p:nvGrpSpPr>
        <p:grpSpPr>
          <a:xfrm>
            <a:off x="4950570" y="2605878"/>
            <a:ext cx="340922" cy="340463"/>
            <a:chOff x="2235970" y="2409856"/>
            <a:chExt cx="966424" cy="965123"/>
          </a:xfrm>
        </p:grpSpPr>
        <p:sp>
          <p:nvSpPr>
            <p:cNvPr id="14" name="Cylinder 13">
              <a:extLst>
                <a:ext uri="{FF2B5EF4-FFF2-40B4-BE49-F238E27FC236}">
                  <a16:creationId xmlns:a16="http://schemas.microsoft.com/office/drawing/2014/main" id="{87DA6A4C-D4F1-4991-A802-ADEB295452A5}"/>
                </a:ext>
              </a:extLst>
            </p:cNvPr>
            <p:cNvSpPr/>
            <p:nvPr/>
          </p:nvSpPr>
          <p:spPr bwMode="auto">
            <a:xfrm>
              <a:off x="2608817" y="2409856"/>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solidFill>
                  <a:srgbClr val="FFFFFF"/>
                </a:solidFill>
                <a:latin typeface="Segoe UI Light"/>
                <a:ea typeface="Segoe UI" pitchFamily="34" charset="0"/>
                <a:cs typeface="Segoe UI" pitchFamily="34" charset="0"/>
              </a:endParaRPr>
            </a:p>
          </p:txBody>
        </p:sp>
        <p:sp>
          <p:nvSpPr>
            <p:cNvPr id="15" name="Cylinder 14">
              <a:extLst>
                <a:ext uri="{FF2B5EF4-FFF2-40B4-BE49-F238E27FC236}">
                  <a16:creationId xmlns:a16="http://schemas.microsoft.com/office/drawing/2014/main" id="{3CFF646A-6D36-4BDA-8284-7081FF8CCB1A}"/>
                </a:ext>
              </a:extLst>
            </p:cNvPr>
            <p:cNvSpPr/>
            <p:nvPr/>
          </p:nvSpPr>
          <p:spPr bwMode="auto">
            <a:xfrm>
              <a:off x="2597923" y="3074318"/>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solidFill>
                  <a:srgbClr val="FFFFFF"/>
                </a:solidFill>
                <a:latin typeface="Segoe UI Light"/>
                <a:ea typeface="Segoe UI" pitchFamily="34" charset="0"/>
                <a:cs typeface="Segoe UI" pitchFamily="34" charset="0"/>
              </a:endParaRPr>
            </a:p>
          </p:txBody>
        </p:sp>
        <p:sp>
          <p:nvSpPr>
            <p:cNvPr id="16" name="Cylinder 15">
              <a:extLst>
                <a:ext uri="{FF2B5EF4-FFF2-40B4-BE49-F238E27FC236}">
                  <a16:creationId xmlns:a16="http://schemas.microsoft.com/office/drawing/2014/main" id="{34D101B4-A4FD-411E-AE64-34196167439A}"/>
                </a:ext>
              </a:extLst>
            </p:cNvPr>
            <p:cNvSpPr/>
            <p:nvPr/>
          </p:nvSpPr>
          <p:spPr bwMode="auto">
            <a:xfrm>
              <a:off x="2940006" y="2741833"/>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solidFill>
                  <a:srgbClr val="FFFFFF"/>
                </a:solidFill>
                <a:latin typeface="Segoe UI Light"/>
                <a:ea typeface="Segoe UI" pitchFamily="34" charset="0"/>
                <a:cs typeface="Segoe UI" pitchFamily="34" charset="0"/>
              </a:endParaRPr>
            </a:p>
          </p:txBody>
        </p:sp>
        <p:sp>
          <p:nvSpPr>
            <p:cNvPr id="17" name="Cylinder 16">
              <a:extLst>
                <a:ext uri="{FF2B5EF4-FFF2-40B4-BE49-F238E27FC236}">
                  <a16:creationId xmlns:a16="http://schemas.microsoft.com/office/drawing/2014/main" id="{792B96D5-2EFB-4386-8AF0-BD97B36D552F}"/>
                </a:ext>
              </a:extLst>
            </p:cNvPr>
            <p:cNvSpPr/>
            <p:nvPr/>
          </p:nvSpPr>
          <p:spPr bwMode="auto">
            <a:xfrm>
              <a:off x="2235970" y="2741833"/>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solidFill>
                  <a:srgbClr val="FFFFFF"/>
                </a:solidFill>
                <a:latin typeface="Segoe UI Light"/>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329550B4-CD39-40A7-9E0D-35490C430EC4}"/>
                </a:ext>
              </a:extLst>
            </p:cNvPr>
            <p:cNvSpPr/>
            <p:nvPr/>
          </p:nvSpPr>
          <p:spPr bwMode="auto">
            <a:xfrm rot="2610749">
              <a:off x="2245158" y="2413546"/>
              <a:ext cx="957236" cy="957236"/>
            </a:xfrm>
            <a:prstGeom prst="roundRect">
              <a:avLst/>
            </a:prstGeom>
            <a:no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a:solidFill>
                  <a:srgbClr val="FFFFFF"/>
                </a:solidFill>
                <a:latin typeface="Segoe UI"/>
              </a:endParaRPr>
            </a:p>
          </p:txBody>
        </p:sp>
      </p:grpSp>
      <p:sp>
        <p:nvSpPr>
          <p:cNvPr id="19" name="Rectangle 18">
            <a:extLst>
              <a:ext uri="{FF2B5EF4-FFF2-40B4-BE49-F238E27FC236}">
                <a16:creationId xmlns:a16="http://schemas.microsoft.com/office/drawing/2014/main" id="{92F27F5B-F93E-4EAC-AFD2-56B0726C3CD4}"/>
              </a:ext>
            </a:extLst>
          </p:cNvPr>
          <p:cNvSpPr/>
          <p:nvPr/>
        </p:nvSpPr>
        <p:spPr bwMode="auto">
          <a:xfrm>
            <a:off x="1816594" y="2454017"/>
            <a:ext cx="2714000" cy="662554"/>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13760">
              <a:lnSpc>
                <a:spcPct val="90000"/>
              </a:lnSpc>
              <a:spcAft>
                <a:spcPts val="600"/>
              </a:spcAft>
              <a:defRPr/>
            </a:pPr>
            <a:r>
              <a:rPr lang="en-US" sz="1399" b="1">
                <a:solidFill>
                  <a:srgbClr val="FFFFFF"/>
                </a:solidFill>
                <a:latin typeface="Segoe UI"/>
              </a:rPr>
              <a:t>         </a:t>
            </a:r>
            <a:r>
              <a:rPr lang="en-US" sz="1799" b="1">
                <a:solidFill>
                  <a:srgbClr val="FFFFFF"/>
                </a:solidFill>
                <a:latin typeface="Segoe UI"/>
              </a:rPr>
              <a:t>Single</a:t>
            </a:r>
            <a:endParaRPr lang="en-US" sz="1399" b="1">
              <a:solidFill>
                <a:srgbClr val="FFFFFF"/>
              </a:solidFill>
              <a:latin typeface="Segoe UI"/>
            </a:endParaRPr>
          </a:p>
        </p:txBody>
      </p:sp>
      <p:sp>
        <p:nvSpPr>
          <p:cNvPr id="20" name="Cylinder 19">
            <a:extLst>
              <a:ext uri="{FF2B5EF4-FFF2-40B4-BE49-F238E27FC236}">
                <a16:creationId xmlns:a16="http://schemas.microsoft.com/office/drawing/2014/main" id="{179DAC26-EEF7-474A-92D7-0F40792DAD4B}"/>
              </a:ext>
            </a:extLst>
          </p:cNvPr>
          <p:cNvSpPr/>
          <p:nvPr/>
        </p:nvSpPr>
        <p:spPr bwMode="auto">
          <a:xfrm>
            <a:off x="1979478" y="2513851"/>
            <a:ext cx="395439" cy="500656"/>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r>
              <a:rPr lang="en-US" sz="899">
                <a:solidFill>
                  <a:srgbClr val="FFFFFF"/>
                </a:solidFill>
                <a:latin typeface="Segoe UI Light"/>
                <a:ea typeface="Segoe UI" pitchFamily="34" charset="0"/>
                <a:cs typeface="Segoe UI" pitchFamily="34" charset="0"/>
              </a:rPr>
              <a:t>SQL</a:t>
            </a:r>
            <a:endParaRPr lang="en-US" sz="1049">
              <a:solidFill>
                <a:srgbClr val="FFFFFF"/>
              </a:solidFill>
              <a:latin typeface="Segoe UI 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999ECD5E-D7A5-4456-90CB-C73C21ABDCFC}"/>
              </a:ext>
            </a:extLst>
          </p:cNvPr>
          <p:cNvSpPr/>
          <p:nvPr/>
        </p:nvSpPr>
        <p:spPr bwMode="auto">
          <a:xfrm>
            <a:off x="7770016" y="2469375"/>
            <a:ext cx="2714000" cy="662554"/>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defTabSz="913760">
              <a:lnSpc>
                <a:spcPct val="90000"/>
              </a:lnSpc>
              <a:spcAft>
                <a:spcPts val="600"/>
              </a:spcAft>
              <a:defRPr/>
            </a:pPr>
            <a:r>
              <a:rPr lang="en-US" sz="1099" b="1" dirty="0">
                <a:solidFill>
                  <a:srgbClr val="FFFFFF"/>
                </a:solidFill>
                <a:latin typeface="Segoe UI"/>
              </a:rPr>
              <a:t>                          </a:t>
            </a:r>
            <a:r>
              <a:rPr lang="en-US" sz="1399" b="1" dirty="0">
                <a:solidFill>
                  <a:srgbClr val="FFFFFF"/>
                </a:solidFill>
                <a:latin typeface="Segoe UI"/>
              </a:rPr>
              <a:t>Managed</a:t>
            </a:r>
          </a:p>
          <a:p>
            <a:pPr defTabSz="913760">
              <a:lnSpc>
                <a:spcPct val="90000"/>
              </a:lnSpc>
              <a:spcAft>
                <a:spcPts val="600"/>
              </a:spcAft>
              <a:defRPr/>
            </a:pPr>
            <a:r>
              <a:rPr lang="en-US" sz="1399" b="1" dirty="0">
                <a:solidFill>
                  <a:srgbClr val="FFFFFF"/>
                </a:solidFill>
                <a:latin typeface="Segoe UI"/>
              </a:rPr>
              <a:t>                    Instance</a:t>
            </a:r>
          </a:p>
        </p:txBody>
      </p:sp>
      <p:grpSp>
        <p:nvGrpSpPr>
          <p:cNvPr id="22" name="Group 21">
            <a:extLst>
              <a:ext uri="{FF2B5EF4-FFF2-40B4-BE49-F238E27FC236}">
                <a16:creationId xmlns:a16="http://schemas.microsoft.com/office/drawing/2014/main" id="{FB4542B1-1291-4D04-9067-B5DAC6070BE3}"/>
              </a:ext>
            </a:extLst>
          </p:cNvPr>
          <p:cNvGrpSpPr/>
          <p:nvPr/>
        </p:nvGrpSpPr>
        <p:grpSpPr>
          <a:xfrm>
            <a:off x="7936794" y="2537896"/>
            <a:ext cx="636110" cy="540743"/>
            <a:chOff x="5770506" y="1941870"/>
            <a:chExt cx="2298298" cy="1953731"/>
          </a:xfrm>
        </p:grpSpPr>
        <p:sp>
          <p:nvSpPr>
            <p:cNvPr id="23" name="Cylinder 22">
              <a:extLst>
                <a:ext uri="{FF2B5EF4-FFF2-40B4-BE49-F238E27FC236}">
                  <a16:creationId xmlns:a16="http://schemas.microsoft.com/office/drawing/2014/main" id="{3B37DC00-F2E0-4D07-BE74-2C58A9600FFE}"/>
                </a:ext>
              </a:extLst>
            </p:cNvPr>
            <p:cNvSpPr/>
            <p:nvPr/>
          </p:nvSpPr>
          <p:spPr bwMode="auto">
            <a:xfrm>
              <a:off x="5770506" y="1941870"/>
              <a:ext cx="1394222" cy="1765189"/>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r>
                <a:rPr lang="en-US" sz="899">
                  <a:solidFill>
                    <a:srgbClr val="FFFFFF"/>
                  </a:solidFill>
                  <a:latin typeface="Segoe UI Light"/>
                  <a:ea typeface="Segoe UI" pitchFamily="34" charset="0"/>
                  <a:cs typeface="Segoe UI" pitchFamily="34" charset="0"/>
                </a:rPr>
                <a:t>SQL</a:t>
              </a:r>
              <a:endParaRPr lang="en-US" sz="1049">
                <a:solidFill>
                  <a:srgbClr val="FFFFFF"/>
                </a:solidFill>
                <a:latin typeface="Segoe UI Light"/>
                <a:ea typeface="Segoe UI" pitchFamily="34" charset="0"/>
                <a:cs typeface="Segoe UI" pitchFamily="34" charset="0"/>
              </a:endParaRPr>
            </a:p>
          </p:txBody>
        </p:sp>
        <p:sp>
          <p:nvSpPr>
            <p:cNvPr id="24" name="Freeform 146">
              <a:extLst>
                <a:ext uri="{FF2B5EF4-FFF2-40B4-BE49-F238E27FC236}">
                  <a16:creationId xmlns:a16="http://schemas.microsoft.com/office/drawing/2014/main" id="{EB120EE3-0DF3-4D4E-B5DA-A81DB7B30252}"/>
                </a:ext>
              </a:extLst>
            </p:cNvPr>
            <p:cNvSpPr>
              <a:spLocks noChangeAspect="1"/>
            </p:cNvSpPr>
            <p:nvPr/>
          </p:nvSpPr>
          <p:spPr bwMode="auto">
            <a:xfrm>
              <a:off x="6634951" y="2987532"/>
              <a:ext cx="1433853" cy="90806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IN" sz="2398">
                <a:solidFill>
                  <a:srgbClr val="FFFFFF"/>
                </a:solidFill>
                <a:latin typeface="Segoe UI"/>
              </a:endParaRPr>
            </a:p>
          </p:txBody>
        </p:sp>
      </p:grpSp>
      <p:sp>
        <p:nvSpPr>
          <p:cNvPr id="25" name="Rectangle 24">
            <a:extLst>
              <a:ext uri="{FF2B5EF4-FFF2-40B4-BE49-F238E27FC236}">
                <a16:creationId xmlns:a16="http://schemas.microsoft.com/office/drawing/2014/main" id="{ED1C5D43-358D-4FE3-89CC-4471EA720450}"/>
              </a:ext>
            </a:extLst>
          </p:cNvPr>
          <p:cNvSpPr/>
          <p:nvPr/>
        </p:nvSpPr>
        <p:spPr bwMode="auto">
          <a:xfrm>
            <a:off x="1815735" y="1893676"/>
            <a:ext cx="8660838" cy="423124"/>
          </a:xfrm>
          <a:prstGeom prst="rect">
            <a:avLst/>
          </a:prstGeom>
          <a:solidFill>
            <a:srgbClr val="0070C0"/>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13760">
              <a:lnSpc>
                <a:spcPct val="90000"/>
              </a:lnSpc>
              <a:spcAft>
                <a:spcPts val="600"/>
              </a:spcAft>
              <a:defRPr/>
            </a:pPr>
            <a:r>
              <a:rPr lang="en-US" sz="1799" b="1">
                <a:solidFill>
                  <a:srgbClr val="FFFFFF"/>
                </a:solidFill>
                <a:latin typeface="Segoe UI"/>
              </a:rPr>
              <a:t>         Azure SQL Database</a:t>
            </a:r>
          </a:p>
        </p:txBody>
      </p:sp>
      <p:sp>
        <p:nvSpPr>
          <p:cNvPr id="26" name="Rectangle 25">
            <a:extLst>
              <a:ext uri="{FF2B5EF4-FFF2-40B4-BE49-F238E27FC236}">
                <a16:creationId xmlns:a16="http://schemas.microsoft.com/office/drawing/2014/main" id="{A362F941-5269-4D69-906F-53144A07824D}"/>
              </a:ext>
            </a:extLst>
          </p:cNvPr>
          <p:cNvSpPr/>
          <p:nvPr/>
        </p:nvSpPr>
        <p:spPr>
          <a:xfrm>
            <a:off x="7698942" y="3191763"/>
            <a:ext cx="2977252" cy="1076517"/>
          </a:xfrm>
          <a:prstGeom prst="rect">
            <a:avLst/>
          </a:prstGeom>
          <a:ln>
            <a:noFill/>
          </a:ln>
        </p:spPr>
        <p:txBody>
          <a:bodyPr wrap="square">
            <a:spAutoFit/>
          </a:bodyPr>
          <a:lstStyle/>
          <a:p>
            <a:pPr defTabSz="913760">
              <a:defRPr/>
            </a:pPr>
            <a:r>
              <a:rPr lang="en-US" sz="1599" dirty="0">
                <a:solidFill>
                  <a:srgbClr val="FFFF00"/>
                </a:solidFill>
                <a:latin typeface="Segoe UI"/>
              </a:rPr>
              <a:t>Instance-scoped programming model with high compatibility to SQL Server</a:t>
            </a:r>
          </a:p>
          <a:p>
            <a:pPr defTabSz="913760">
              <a:defRPr/>
            </a:pPr>
            <a:endParaRPr lang="en-US" sz="1599" dirty="0">
              <a:solidFill>
                <a:srgbClr val="FFFF00"/>
              </a:solidFill>
              <a:latin typeface="Segoe UI"/>
            </a:endParaRPr>
          </a:p>
        </p:txBody>
      </p:sp>
      <p:sp>
        <p:nvSpPr>
          <p:cNvPr id="27" name="Rectangle 26">
            <a:extLst>
              <a:ext uri="{FF2B5EF4-FFF2-40B4-BE49-F238E27FC236}">
                <a16:creationId xmlns:a16="http://schemas.microsoft.com/office/drawing/2014/main" id="{1A75BD58-6338-49C8-A70A-A845108F249F}"/>
              </a:ext>
            </a:extLst>
          </p:cNvPr>
          <p:cNvSpPr/>
          <p:nvPr/>
        </p:nvSpPr>
        <p:spPr>
          <a:xfrm>
            <a:off x="1755674" y="3176405"/>
            <a:ext cx="2855412" cy="830456"/>
          </a:xfrm>
          <a:prstGeom prst="rect">
            <a:avLst/>
          </a:prstGeom>
          <a:ln>
            <a:noFill/>
          </a:ln>
        </p:spPr>
        <p:txBody>
          <a:bodyPr wrap="square">
            <a:spAutoFit/>
          </a:bodyPr>
          <a:lstStyle/>
          <a:p>
            <a:pPr defTabSz="913760">
              <a:defRPr/>
            </a:pPr>
            <a:r>
              <a:rPr lang="en-US" sz="1599">
                <a:solidFill>
                  <a:srgbClr val="FFFFFF"/>
                </a:solidFill>
                <a:latin typeface="Segoe UI"/>
              </a:rPr>
              <a:t>Standalone managed database for predictable and stable workloads</a:t>
            </a:r>
          </a:p>
        </p:txBody>
      </p:sp>
      <p:sp>
        <p:nvSpPr>
          <p:cNvPr id="28" name="Rectangle 27">
            <a:extLst>
              <a:ext uri="{FF2B5EF4-FFF2-40B4-BE49-F238E27FC236}">
                <a16:creationId xmlns:a16="http://schemas.microsoft.com/office/drawing/2014/main" id="{085F6AA7-C66E-4A43-814B-90B3E7BDE971}"/>
              </a:ext>
            </a:extLst>
          </p:cNvPr>
          <p:cNvSpPr/>
          <p:nvPr/>
        </p:nvSpPr>
        <p:spPr>
          <a:xfrm>
            <a:off x="4707681" y="3199878"/>
            <a:ext cx="2797120" cy="830456"/>
          </a:xfrm>
          <a:prstGeom prst="rect">
            <a:avLst/>
          </a:prstGeom>
          <a:ln>
            <a:noFill/>
          </a:ln>
        </p:spPr>
        <p:txBody>
          <a:bodyPr wrap="square">
            <a:spAutoFit/>
          </a:bodyPr>
          <a:lstStyle/>
          <a:p>
            <a:pPr defTabSz="913760">
              <a:defRPr/>
            </a:pPr>
            <a:r>
              <a:rPr lang="en-US" sz="1599">
                <a:solidFill>
                  <a:srgbClr val="FFFFFF"/>
                </a:solidFill>
                <a:latin typeface="Segoe UI"/>
              </a:rPr>
              <a:t>Shared resource model for greater efficiency through multi-tenancy </a:t>
            </a:r>
          </a:p>
        </p:txBody>
      </p:sp>
      <p:sp>
        <p:nvSpPr>
          <p:cNvPr id="3" name="Rectangle 2">
            <a:extLst>
              <a:ext uri="{FF2B5EF4-FFF2-40B4-BE49-F238E27FC236}">
                <a16:creationId xmlns:a16="http://schemas.microsoft.com/office/drawing/2014/main" id="{C4D990E0-4726-477E-9923-EA18385BECBB}"/>
              </a:ext>
            </a:extLst>
          </p:cNvPr>
          <p:cNvSpPr/>
          <p:nvPr/>
        </p:nvSpPr>
        <p:spPr bwMode="auto">
          <a:xfrm>
            <a:off x="7597882" y="2383271"/>
            <a:ext cx="3070741" cy="830456"/>
          </a:xfrm>
          <a:prstGeom prst="rect">
            <a:avLst/>
          </a:prstGeom>
          <a:noFill/>
          <a:ln w="57150">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a:gradFill>
                <a:gsLst>
                  <a:gs pos="0">
                    <a:srgbClr val="FFFFFF"/>
                  </a:gs>
                  <a:gs pos="100000">
                    <a:srgbClr val="FFFFFF"/>
                  </a:gs>
                </a:gsLst>
                <a:lin ang="5400000" scaled="0"/>
              </a:gradFill>
              <a:latin typeface="Segoe UI"/>
            </a:endParaRPr>
          </a:p>
        </p:txBody>
      </p:sp>
      <p:sp>
        <p:nvSpPr>
          <p:cNvPr id="29" name="Title 1">
            <a:extLst>
              <a:ext uri="{FF2B5EF4-FFF2-40B4-BE49-F238E27FC236}">
                <a16:creationId xmlns:a16="http://schemas.microsoft.com/office/drawing/2014/main" id="{C3609726-131B-431F-9408-C817FB3B1FD8}"/>
              </a:ext>
            </a:extLst>
          </p:cNvPr>
          <p:cNvSpPr txBox="1">
            <a:spLocks/>
          </p:cNvSpPr>
          <p:nvPr/>
        </p:nvSpPr>
        <p:spPr>
          <a:xfrm>
            <a:off x="1755674" y="4843590"/>
            <a:ext cx="2498860" cy="830442"/>
          </a:xfrm>
          <a:prstGeom prst="rect">
            <a:avLst/>
          </a:prstGeom>
          <a:ln>
            <a:noFill/>
          </a:ln>
        </p:spPr>
        <p:txBody>
          <a:bodyPr vert="horz" wrap="square" lIns="91380" tIns="45690" rIns="91380" bIns="45690" rtlCol="0" anchor="t">
            <a:spAutoFit/>
          </a:bodyPr>
          <a:lstStyle>
            <a:defPPr>
              <a:defRPr lang="en-US"/>
            </a:defPPr>
            <a:lvl1pPr algn="ctr">
              <a:lnSpc>
                <a:spcPct val="100000"/>
              </a:lnSpc>
              <a:spcBef>
                <a:spcPct val="0"/>
              </a:spcBef>
              <a:buNone/>
              <a:defRPr sz="1600" b="1">
                <a:solidFill>
                  <a:schemeClr val="bg1"/>
                </a:solidFill>
                <a:latin typeface="Segoe UI Semilight" panose="020B0402040204020203" pitchFamily="34" charset="0"/>
                <a:cs typeface="Segoe UI Semilight" panose="020B0402040204020203" pitchFamily="34" charset="0"/>
              </a:defRPr>
            </a:lvl1pPr>
          </a:lstStyle>
          <a:p>
            <a:pPr algn="l"/>
            <a:r>
              <a:rPr lang="en-US" sz="1599"/>
              <a:t>Best for apps that require resource guarantee at database level</a:t>
            </a:r>
          </a:p>
        </p:txBody>
      </p:sp>
      <p:sp>
        <p:nvSpPr>
          <p:cNvPr id="30" name="Title 1">
            <a:extLst>
              <a:ext uri="{FF2B5EF4-FFF2-40B4-BE49-F238E27FC236}">
                <a16:creationId xmlns:a16="http://schemas.microsoft.com/office/drawing/2014/main" id="{A99385A7-382C-4576-869F-6B77020172F5}"/>
              </a:ext>
            </a:extLst>
          </p:cNvPr>
          <p:cNvSpPr txBox="1">
            <a:spLocks/>
          </p:cNvSpPr>
          <p:nvPr/>
        </p:nvSpPr>
        <p:spPr>
          <a:xfrm>
            <a:off x="4662115" y="4794702"/>
            <a:ext cx="3100894" cy="1076503"/>
          </a:xfrm>
          <a:prstGeom prst="rect">
            <a:avLst/>
          </a:prstGeom>
          <a:ln>
            <a:noFill/>
          </a:ln>
        </p:spPr>
        <p:txBody>
          <a:bodyPr vert="horz" wrap="square" lIns="91380" tIns="45690" rIns="91380" bIns="45690" rtlCol="0" anchor="t">
            <a:spAutoFit/>
          </a:bodyPr>
          <a:lstStyle>
            <a:defPPr>
              <a:defRPr lang="en-US"/>
            </a:defPPr>
            <a:lvl1pPr algn="ctr">
              <a:lnSpc>
                <a:spcPct val="100000"/>
              </a:lnSpc>
              <a:spcBef>
                <a:spcPct val="0"/>
              </a:spcBef>
              <a:buNone/>
              <a:defRPr sz="1600" b="1">
                <a:solidFill>
                  <a:schemeClr val="bg1"/>
                </a:solidFill>
                <a:latin typeface="Segoe UI Semilight" panose="020B0402040204020203" pitchFamily="34" charset="0"/>
                <a:cs typeface="Segoe UI Semilight" panose="020B0402040204020203" pitchFamily="34" charset="0"/>
              </a:defRPr>
            </a:lvl1pPr>
          </a:lstStyle>
          <a:p>
            <a:pPr algn="l"/>
            <a:r>
              <a:rPr lang="en-US" sz="1599"/>
              <a:t>Best for SaaS apps with multiple databases that can share resources at database level, achieving better cost efficiency</a:t>
            </a:r>
          </a:p>
        </p:txBody>
      </p:sp>
      <p:sp>
        <p:nvSpPr>
          <p:cNvPr id="31" name="Arrow: Right 11">
            <a:extLst>
              <a:ext uri="{FF2B5EF4-FFF2-40B4-BE49-F238E27FC236}">
                <a16:creationId xmlns:a16="http://schemas.microsoft.com/office/drawing/2014/main" id="{931D034E-3CC3-4AD0-98D7-11C9BEA304CF}"/>
              </a:ext>
            </a:extLst>
          </p:cNvPr>
          <p:cNvSpPr/>
          <p:nvPr/>
        </p:nvSpPr>
        <p:spPr>
          <a:xfrm rot="5400000">
            <a:off x="5755021" y="3848860"/>
            <a:ext cx="587445" cy="1174892"/>
          </a:xfrm>
          <a:custGeom>
            <a:avLst/>
            <a:gdLst>
              <a:gd name="connsiteX0" fmla="*/ 0 w 1184711"/>
              <a:gd name="connsiteY0" fmla="*/ 0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7" fmla="*/ 0 w 1184711"/>
              <a:gd name="connsiteY7" fmla="*/ 0 h 117565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0" fmla="*/ 0 w 1184711"/>
              <a:gd name="connsiteY0" fmla="*/ 1175657 h 1267097"/>
              <a:gd name="connsiteX1" fmla="*/ 596883 w 1184711"/>
              <a:gd name="connsiteY1" fmla="*/ 0 h 1267097"/>
              <a:gd name="connsiteX2" fmla="*/ 596883 w 1184711"/>
              <a:gd name="connsiteY2" fmla="*/ 0 h 1267097"/>
              <a:gd name="connsiteX3" fmla="*/ 1184711 w 1184711"/>
              <a:gd name="connsiteY3" fmla="*/ 587829 h 1267097"/>
              <a:gd name="connsiteX4" fmla="*/ 596883 w 1184711"/>
              <a:gd name="connsiteY4" fmla="*/ 1175657 h 1267097"/>
              <a:gd name="connsiteX5" fmla="*/ 596883 w 1184711"/>
              <a:gd name="connsiteY5" fmla="*/ 1175657 h 1267097"/>
              <a:gd name="connsiteX6" fmla="*/ 91440 w 1184711"/>
              <a:gd name="connsiteY6" fmla="*/ 1267097 h 126709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0" fmla="*/ 0 w 587828"/>
              <a:gd name="connsiteY0" fmla="*/ 0 h 1175657"/>
              <a:gd name="connsiteX1" fmla="*/ 0 w 587828"/>
              <a:gd name="connsiteY1" fmla="*/ 0 h 1175657"/>
              <a:gd name="connsiteX2" fmla="*/ 587828 w 587828"/>
              <a:gd name="connsiteY2" fmla="*/ 587829 h 1175657"/>
              <a:gd name="connsiteX3" fmla="*/ 0 w 587828"/>
              <a:gd name="connsiteY3" fmla="*/ 1175657 h 1175657"/>
              <a:gd name="connsiteX4" fmla="*/ 0 w 587828"/>
              <a:gd name="connsiteY4" fmla="*/ 1175657 h 1175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1175657">
                <a:moveTo>
                  <a:pt x="0" y="0"/>
                </a:moveTo>
                <a:lnTo>
                  <a:pt x="0" y="0"/>
                </a:lnTo>
                <a:lnTo>
                  <a:pt x="587828" y="587829"/>
                </a:lnTo>
                <a:lnTo>
                  <a:pt x="0" y="1175657"/>
                </a:lnTo>
                <a:lnTo>
                  <a:pt x="0" y="1175657"/>
                </a:lnTo>
              </a:path>
            </a:pathLst>
          </a:custGeom>
          <a:ln w="12700">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60">
              <a:defRPr/>
            </a:pPr>
            <a:endParaRPr lang="en-US" sz="1799">
              <a:solidFill>
                <a:srgbClr val="FFFFFF"/>
              </a:solidFill>
              <a:latin typeface="Segoe UI"/>
            </a:endParaRPr>
          </a:p>
        </p:txBody>
      </p:sp>
      <p:sp>
        <p:nvSpPr>
          <p:cNvPr id="32" name="Arrow: Right 11">
            <a:extLst>
              <a:ext uri="{FF2B5EF4-FFF2-40B4-BE49-F238E27FC236}">
                <a16:creationId xmlns:a16="http://schemas.microsoft.com/office/drawing/2014/main" id="{6B2D025A-9BA9-4A84-B3A3-8F13DED18A9D}"/>
              </a:ext>
            </a:extLst>
          </p:cNvPr>
          <p:cNvSpPr/>
          <p:nvPr/>
        </p:nvSpPr>
        <p:spPr>
          <a:xfrm rot="5400000">
            <a:off x="2668640" y="3857462"/>
            <a:ext cx="587445" cy="1174892"/>
          </a:xfrm>
          <a:custGeom>
            <a:avLst/>
            <a:gdLst>
              <a:gd name="connsiteX0" fmla="*/ 0 w 1184711"/>
              <a:gd name="connsiteY0" fmla="*/ 0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7" fmla="*/ 0 w 1184711"/>
              <a:gd name="connsiteY7" fmla="*/ 0 h 117565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0" fmla="*/ 0 w 1184711"/>
              <a:gd name="connsiteY0" fmla="*/ 1175657 h 1267097"/>
              <a:gd name="connsiteX1" fmla="*/ 596883 w 1184711"/>
              <a:gd name="connsiteY1" fmla="*/ 0 h 1267097"/>
              <a:gd name="connsiteX2" fmla="*/ 596883 w 1184711"/>
              <a:gd name="connsiteY2" fmla="*/ 0 h 1267097"/>
              <a:gd name="connsiteX3" fmla="*/ 1184711 w 1184711"/>
              <a:gd name="connsiteY3" fmla="*/ 587829 h 1267097"/>
              <a:gd name="connsiteX4" fmla="*/ 596883 w 1184711"/>
              <a:gd name="connsiteY4" fmla="*/ 1175657 h 1267097"/>
              <a:gd name="connsiteX5" fmla="*/ 596883 w 1184711"/>
              <a:gd name="connsiteY5" fmla="*/ 1175657 h 1267097"/>
              <a:gd name="connsiteX6" fmla="*/ 91440 w 1184711"/>
              <a:gd name="connsiteY6" fmla="*/ 1267097 h 126709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0" fmla="*/ 0 w 587828"/>
              <a:gd name="connsiteY0" fmla="*/ 0 h 1175657"/>
              <a:gd name="connsiteX1" fmla="*/ 0 w 587828"/>
              <a:gd name="connsiteY1" fmla="*/ 0 h 1175657"/>
              <a:gd name="connsiteX2" fmla="*/ 587828 w 587828"/>
              <a:gd name="connsiteY2" fmla="*/ 587829 h 1175657"/>
              <a:gd name="connsiteX3" fmla="*/ 0 w 587828"/>
              <a:gd name="connsiteY3" fmla="*/ 1175657 h 1175657"/>
              <a:gd name="connsiteX4" fmla="*/ 0 w 587828"/>
              <a:gd name="connsiteY4" fmla="*/ 1175657 h 1175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1175657">
                <a:moveTo>
                  <a:pt x="0" y="0"/>
                </a:moveTo>
                <a:lnTo>
                  <a:pt x="0" y="0"/>
                </a:lnTo>
                <a:lnTo>
                  <a:pt x="587828" y="587829"/>
                </a:lnTo>
                <a:lnTo>
                  <a:pt x="0" y="1175657"/>
                </a:lnTo>
                <a:lnTo>
                  <a:pt x="0" y="1175657"/>
                </a:lnTo>
              </a:path>
            </a:pathLst>
          </a:custGeom>
          <a:ln w="12700">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60">
              <a:defRPr/>
            </a:pPr>
            <a:endParaRPr lang="en-US" sz="1799">
              <a:solidFill>
                <a:srgbClr val="FFFFFF"/>
              </a:solidFill>
              <a:latin typeface="Segoe UI"/>
            </a:endParaRPr>
          </a:p>
        </p:txBody>
      </p:sp>
    </p:spTree>
    <p:extLst>
      <p:ext uri="{BB962C8B-B14F-4D97-AF65-F5344CB8AC3E}">
        <p14:creationId xmlns:p14="http://schemas.microsoft.com/office/powerpoint/2010/main" val="3729995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8507F22-932C-40A5-918F-B02E79A86F43}"/>
              </a:ext>
            </a:extLst>
          </p:cNvPr>
          <p:cNvSpPr/>
          <p:nvPr/>
        </p:nvSpPr>
        <p:spPr bwMode="auto">
          <a:xfrm>
            <a:off x="-1" y="1620094"/>
            <a:ext cx="12184063" cy="4733508"/>
          </a:xfrm>
          <a:prstGeom prst="rect">
            <a:avLst/>
          </a:prstGeom>
          <a:solidFill>
            <a:srgbClr val="0070C0"/>
          </a:solidFill>
          <a:ln w="10795" cap="flat" cmpd="sng" algn="ctr">
            <a:noFill/>
            <a:prstDash val="solid"/>
            <a:headEnd type="none" w="med" len="med"/>
            <a:tailEnd type="none" w="med" len="med"/>
          </a:ln>
          <a:effectLst/>
        </p:spPr>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kern="0">
              <a:gradFill>
                <a:gsLst>
                  <a:gs pos="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2502B812-3BE3-4A5F-AC01-6C1B771E0423}"/>
              </a:ext>
            </a:extLst>
          </p:cNvPr>
          <p:cNvSpPr>
            <a:spLocks noGrp="1"/>
          </p:cNvSpPr>
          <p:nvPr>
            <p:ph type="title"/>
          </p:nvPr>
        </p:nvSpPr>
        <p:spPr>
          <a:xfrm>
            <a:off x="269064" y="327931"/>
            <a:ext cx="11648252" cy="899079"/>
          </a:xfrm>
        </p:spPr>
        <p:txBody>
          <a:bodyPr/>
          <a:lstStyle/>
          <a:p>
            <a:pPr algn="ctr"/>
            <a:r>
              <a:rPr lang="en-US" sz="3198" cap="all" spc="-50">
                <a:solidFill>
                  <a:srgbClr val="0D0D0D"/>
                </a:solidFill>
                <a:latin typeface="Segoe UI Semilight" panose="020B0402040204020203" pitchFamily="34" charset="0"/>
                <a:ea typeface="Segoe UI Semilight" charset="0"/>
                <a:cs typeface="Segoe UI Semilight" panose="020B0402040204020203" pitchFamily="34" charset="0"/>
              </a:rPr>
              <a:t>WHO IS MANAGED INSTANCE FOR?</a:t>
            </a:r>
            <a:endParaRPr lang="en-US" sz="3198" cap="all" spc="-50">
              <a:solidFill>
                <a:schemeClr val="tx2"/>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0144BE18-113E-437E-81A4-6DF3ACE57FF1}"/>
              </a:ext>
            </a:extLst>
          </p:cNvPr>
          <p:cNvSpPr>
            <a:spLocks noGrp="1"/>
          </p:cNvSpPr>
          <p:nvPr>
            <p:ph type="body" sz="quarter" idx="4294967295"/>
          </p:nvPr>
        </p:nvSpPr>
        <p:spPr>
          <a:xfrm>
            <a:off x="0" y="3114675"/>
            <a:ext cx="7724775" cy="1430338"/>
          </a:xfrm>
        </p:spPr>
        <p:txBody>
          <a:bodyPr/>
          <a:lstStyle/>
          <a:p>
            <a:pPr marL="335910" lvl="1" indent="0">
              <a:lnSpc>
                <a:spcPct val="150000"/>
              </a:lnSpc>
              <a:buNone/>
            </a:pPr>
            <a:r>
              <a:rPr lang="en-US" sz="1799">
                <a:solidFill>
                  <a:schemeClr val="bg1"/>
                </a:solidFill>
              </a:rPr>
              <a:t>Customers looking to </a:t>
            </a:r>
            <a:r>
              <a:rPr lang="en-US" sz="1799" b="1">
                <a:solidFill>
                  <a:schemeClr val="bg1"/>
                </a:solidFill>
              </a:rPr>
              <a:t>migrate a large number of apps </a:t>
            </a:r>
            <a:r>
              <a:rPr lang="en-US" sz="1799">
                <a:solidFill>
                  <a:schemeClr val="bg1"/>
                </a:solidFill>
              </a:rPr>
              <a:t>from on-premise or IaaS, self-built or ISV provided, with as </a:t>
            </a:r>
            <a:r>
              <a:rPr lang="en-US" sz="1799" b="1">
                <a:solidFill>
                  <a:schemeClr val="bg1"/>
                </a:solidFill>
              </a:rPr>
              <a:t>low migration effort as possible</a:t>
            </a:r>
            <a:r>
              <a:rPr lang="en-US" sz="1799">
                <a:solidFill>
                  <a:schemeClr val="bg1"/>
                </a:solidFill>
              </a:rPr>
              <a:t> &amp; </a:t>
            </a:r>
            <a:r>
              <a:rPr lang="en-US" sz="1799" b="1">
                <a:solidFill>
                  <a:schemeClr val="bg1"/>
                </a:solidFill>
              </a:rPr>
              <a:t>cost being a crucial factor.</a:t>
            </a:r>
          </a:p>
        </p:txBody>
      </p:sp>
      <p:grpSp>
        <p:nvGrpSpPr>
          <p:cNvPr id="4" name="Group 3"/>
          <p:cNvGrpSpPr/>
          <p:nvPr/>
        </p:nvGrpSpPr>
        <p:grpSpPr>
          <a:xfrm>
            <a:off x="7878766" y="1778900"/>
            <a:ext cx="2651742" cy="2159909"/>
            <a:chOff x="5770506" y="1941870"/>
            <a:chExt cx="2683253" cy="2185575"/>
          </a:xfrm>
        </p:grpSpPr>
        <p:sp>
          <p:nvSpPr>
            <p:cNvPr id="6" name="Cylinder 5">
              <a:extLst>
                <a:ext uri="{FF2B5EF4-FFF2-40B4-BE49-F238E27FC236}">
                  <a16:creationId xmlns:a16="http://schemas.microsoft.com/office/drawing/2014/main" id="{841A9D43-2C7D-4463-9C61-DA369B3901D4}"/>
                </a:ext>
              </a:extLst>
            </p:cNvPr>
            <p:cNvSpPr/>
            <p:nvPr/>
          </p:nvSpPr>
          <p:spPr bwMode="auto">
            <a:xfrm>
              <a:off x="5770506" y="1941870"/>
              <a:ext cx="1394222" cy="1765189"/>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r>
                <a:rPr lang="en-US" sz="3198">
                  <a:solidFill>
                    <a:srgbClr val="FFFFFF"/>
                  </a:solidFill>
                  <a:latin typeface="Segoe UI Light"/>
                  <a:ea typeface="Segoe UI" pitchFamily="34" charset="0"/>
                  <a:cs typeface="Segoe UI" pitchFamily="34" charset="0"/>
                </a:rPr>
                <a:t>SQL</a:t>
              </a:r>
            </a:p>
          </p:txBody>
        </p:sp>
        <p:sp>
          <p:nvSpPr>
            <p:cNvPr id="10" name="Freeform 146">
              <a:extLst>
                <a:ext uri="{FF2B5EF4-FFF2-40B4-BE49-F238E27FC236}">
                  <a16:creationId xmlns:a16="http://schemas.microsoft.com/office/drawing/2014/main" id="{0BDA69E4-C42F-415C-910A-478A932640E8}"/>
                </a:ext>
              </a:extLst>
            </p:cNvPr>
            <p:cNvSpPr>
              <a:spLocks noChangeAspect="1"/>
            </p:cNvSpPr>
            <p:nvPr/>
          </p:nvSpPr>
          <p:spPr bwMode="auto">
            <a:xfrm>
              <a:off x="6432892" y="2847614"/>
              <a:ext cx="2020867" cy="12798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IN" sz="2398">
                <a:gradFill>
                  <a:gsLst>
                    <a:gs pos="0">
                      <a:srgbClr val="FFFFFF"/>
                    </a:gs>
                    <a:gs pos="100000">
                      <a:srgbClr val="FFFFFF"/>
                    </a:gs>
                  </a:gsLst>
                  <a:lin ang="5400000" scaled="0"/>
                </a:gradFill>
                <a:latin typeface="Segoe UI"/>
              </a:endParaRPr>
            </a:p>
          </p:txBody>
        </p:sp>
      </p:grpSp>
      <p:cxnSp>
        <p:nvCxnSpPr>
          <p:cNvPr id="73" name="Straight Connector 72">
            <a:extLst>
              <a:ext uri="{FF2B5EF4-FFF2-40B4-BE49-F238E27FC236}">
                <a16:creationId xmlns:a16="http://schemas.microsoft.com/office/drawing/2014/main" id="{BE74BDAD-11A3-4A7C-87D4-C74C8220621A}"/>
              </a:ext>
            </a:extLst>
          </p:cNvPr>
          <p:cNvCxnSpPr/>
          <p:nvPr/>
        </p:nvCxnSpPr>
        <p:spPr>
          <a:xfrm flipV="1">
            <a:off x="9585083" y="3986848"/>
            <a:ext cx="0" cy="585719"/>
          </a:xfrm>
          <a:prstGeom prst="line">
            <a:avLst/>
          </a:prstGeom>
          <a:noFill/>
          <a:ln w="25400" cap="flat" cmpd="sng" algn="ctr">
            <a:solidFill>
              <a:schemeClr val="bg1"/>
            </a:solidFill>
            <a:prstDash val="solid"/>
            <a:miter lim="800000"/>
            <a:tailEnd type="triangle"/>
          </a:ln>
          <a:effectLst/>
        </p:spPr>
      </p:cxn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49850" y="4895519"/>
            <a:ext cx="2823168" cy="1077364"/>
          </a:xfrm>
          <a:prstGeom prst="rect">
            <a:avLst/>
          </a:prstGeom>
        </p:spPr>
      </p:pic>
    </p:spTree>
    <p:extLst>
      <p:ext uri="{BB962C8B-B14F-4D97-AF65-F5344CB8AC3E}">
        <p14:creationId xmlns:p14="http://schemas.microsoft.com/office/powerpoint/2010/main" val="824190034"/>
      </p:ext>
    </p:extLst>
  </p:cSld>
  <p:clrMapOvr>
    <a:masterClrMapping/>
  </p:clrMapOvr>
</p:sld>
</file>

<file path=ppt/theme/theme1.xml><?xml version="1.0" encoding="utf-8"?>
<a:theme xmlns:a="http://schemas.openxmlformats.org/drawingml/2006/main" name="5-30664_S4_Q1_FY16_Light_Template">
  <a:themeElements>
    <a:clrScheme name="Custom 7">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94CFF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390A7124CDAA45A5079D0C8E5D8C55" ma:contentTypeVersion="9" ma:contentTypeDescription="Create a new document." ma:contentTypeScope="" ma:versionID="8fc6616fb311b9ba5c34c3b88be6c14e">
  <xsd:schema xmlns:xsd="http://www.w3.org/2001/XMLSchema" xmlns:xs="http://www.w3.org/2001/XMLSchema" xmlns:p="http://schemas.microsoft.com/office/2006/metadata/properties" xmlns:ns1="http://schemas.microsoft.com/sharepoint/v3" xmlns:ns2="59cc04e9-1f55-4802-bd11-833e2500bfee" xmlns:ns3="f3cb46e3-57bb-4dc3-b8a6-8136054a4d88" targetNamespace="http://schemas.microsoft.com/office/2006/metadata/properties" ma:root="true" ma:fieldsID="a1155ed9fb73a90961bbd2121478ecc4" ns1:_="" ns2:_="" ns3:_="">
    <xsd:import namespace="http://schemas.microsoft.com/sharepoint/v3"/>
    <xsd:import namespace="59cc04e9-1f55-4802-bd11-833e2500bfee"/>
    <xsd:import namespace="f3cb46e3-57bb-4dc3-b8a6-8136054a4d88"/>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cc04e9-1f55-4802-bd11-833e2500bfe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3cb46e3-57bb-4dc3-b8a6-8136054a4d88"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100EA9-7DB9-4D7E-9920-FA4F80AE5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9cc04e9-1f55-4802-bd11-833e2500bfee"/>
    <ds:schemaRef ds:uri="f3cb46e3-57bb-4dc3-b8a6-8136054a4d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B4B63D3-91DE-4124-A6C4-33407AE2062E}">
  <ds:schemaRefs>
    <ds:schemaRef ds:uri="http://schemas.microsoft.com/office/2006/metadata/properties"/>
    <ds:schemaRef ds:uri="59cc04e9-1f55-4802-bd11-833e2500bfee"/>
    <ds:schemaRef ds:uri="http://schemas.microsoft.com/office/2006/documentManagement/types"/>
    <ds:schemaRef ds:uri="http://schemas.microsoft.com/sharepoint/v3"/>
    <ds:schemaRef ds:uri="http://purl.org/dc/elements/1.1/"/>
    <ds:schemaRef ds:uri="f3cb46e3-57bb-4dc3-b8a6-8136054a4d88"/>
    <ds:schemaRef ds:uri="http://schemas.microsoft.com/office/infopath/2007/PartnerControls"/>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036E619D-0CD2-4884-A562-AFE939CDB5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1417</TotalTime>
  <Words>4101</Words>
  <Application>Microsoft Office PowerPoint</Application>
  <PresentationFormat>Custom</PresentationFormat>
  <Paragraphs>730</Paragraphs>
  <Slides>70</Slides>
  <Notes>29</Notes>
  <HiddenSlides>4</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70</vt:i4>
      </vt:variant>
    </vt:vector>
  </HeadingPairs>
  <TitlesOfParts>
    <vt:vector size="87" baseType="lpstr">
      <vt:lpstr>Arial</vt:lpstr>
      <vt:lpstr>Calibri</vt:lpstr>
      <vt:lpstr>Calibri Light</vt:lpstr>
      <vt:lpstr>Consolas</vt:lpstr>
      <vt:lpstr>Proxima Nova Light</vt:lpstr>
      <vt:lpstr>Rockwell</vt:lpstr>
      <vt:lpstr>Segoe UI</vt:lpstr>
      <vt:lpstr>Segoe UI Light</vt:lpstr>
      <vt:lpstr>Segoe UI Semibold</vt:lpstr>
      <vt:lpstr>Segoe UI Semilight</vt:lpstr>
      <vt:lpstr>Source Sans Pro Light</vt:lpstr>
      <vt:lpstr>Times New Roman</vt:lpstr>
      <vt:lpstr>Wingdings</vt:lpstr>
      <vt:lpstr>Wingdings 3</vt:lpstr>
      <vt:lpstr>5-30664_S4_Q1_FY16_Light_Template</vt:lpstr>
      <vt:lpstr>Office Theme</vt:lpstr>
      <vt:lpstr>CorelDRAW</vt:lpstr>
      <vt:lpstr>Introduction to Azure Managed Instances</vt:lpstr>
      <vt:lpstr>PowerPoint Presentation</vt:lpstr>
      <vt:lpstr>PowerPoint Presentation</vt:lpstr>
      <vt:lpstr>Patrick Flynn SQL Server DBA Link Group</vt:lpstr>
      <vt:lpstr>Azure Relational Database Platform</vt:lpstr>
      <vt:lpstr>Benefits of Platform as a Service</vt:lpstr>
      <vt:lpstr>PowerPoint Presentation</vt:lpstr>
      <vt:lpstr>Introducing Azure SQL Database Managed Instance</vt:lpstr>
      <vt:lpstr>WHO IS MANAGED INSTANCE FOR?</vt:lpstr>
      <vt:lpstr>What is SQL Database Managed Instance?</vt:lpstr>
      <vt:lpstr>Main benefits of the service</vt:lpstr>
      <vt:lpstr>How to easily migrate and get benefits of cloud?</vt:lpstr>
      <vt:lpstr>Save time with familiar SQL Server tools and resources</vt:lpstr>
      <vt:lpstr>Database Compatibility Based Certification</vt:lpstr>
      <vt:lpstr>Easy migration: nearly 100% like SQL Server</vt:lpstr>
      <vt:lpstr>Service Tiers</vt:lpstr>
      <vt:lpstr>PowerPoint Presentation</vt:lpstr>
      <vt:lpstr>PowerPoint Presentation</vt:lpstr>
      <vt:lpstr>PowerPoint Presentation</vt:lpstr>
      <vt:lpstr>PowerPoint Presentation</vt:lpstr>
      <vt:lpstr>PowerPoint Presentation</vt:lpstr>
      <vt:lpstr>Availability</vt:lpstr>
      <vt:lpstr>AZURE HYBRID BENEFIT (AHB): Get more for your virtualized workloads</vt:lpstr>
      <vt:lpstr>PowerPoint Presentation</vt:lpstr>
      <vt:lpstr>Isolation and Connectivity</vt:lpstr>
      <vt:lpstr>Dedicated resources through customer isolation</vt:lpstr>
      <vt:lpstr>Host your Application in the Cloud or keep on-premises</vt:lpstr>
      <vt:lpstr>Network communications</vt:lpstr>
      <vt:lpstr>Connecting to Managed Instances</vt:lpstr>
      <vt:lpstr>Creating your first Managed Instance</vt:lpstr>
      <vt:lpstr>PowerPoint Presentation</vt:lpstr>
      <vt:lpstr>PowerPoint Presentation</vt:lpstr>
      <vt:lpstr>Managed Instance Features</vt:lpstr>
      <vt:lpstr>SURFACE AREA</vt:lpstr>
      <vt:lpstr>USER DATABASE FILE LAYOUT CONSIDERATIONS</vt:lpstr>
      <vt:lpstr>Backup aND RESTORE </vt:lpstr>
      <vt:lpstr>TempDB</vt:lpstr>
      <vt:lpstr>High Availability</vt:lpstr>
      <vt:lpstr>SCALING MANAGED INSTANCE</vt:lpstr>
      <vt:lpstr>PowerPoint Presentation</vt:lpstr>
      <vt:lpstr>Managed Instance Limitations</vt:lpstr>
      <vt:lpstr>Business Intelligence Services</vt:lpstr>
      <vt:lpstr>Design Limitations</vt:lpstr>
      <vt:lpstr>App compatibility: what’s is missing?</vt:lpstr>
      <vt:lpstr>Other Limitations</vt:lpstr>
      <vt:lpstr>Migration to Managed Instance ?</vt:lpstr>
      <vt:lpstr>Decision Criteria</vt:lpstr>
      <vt:lpstr>Migration path</vt:lpstr>
      <vt:lpstr>Migration path</vt:lpstr>
      <vt:lpstr>Migration phase</vt:lpstr>
      <vt:lpstr>Migration path</vt:lpstr>
      <vt:lpstr>Monitoring</vt:lpstr>
      <vt:lpstr>Managed Instance - HyperScale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Useful references</vt:lpstr>
      <vt:lpstr>SQLBits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Azure Managed Instances</dc:title>
  <dc:creator>Patrick Flynn</dc:creator>
  <cp:lastModifiedBy>Patrick Flynn</cp:lastModifiedBy>
  <cp:revision>25</cp:revision>
  <dcterms:created xsi:type="dcterms:W3CDTF">2019-03-14T02:41:41Z</dcterms:created>
  <dcterms:modified xsi:type="dcterms:W3CDTF">2019-06-01T01:40:50Z</dcterms:modified>
</cp:coreProperties>
</file>